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8" y="1655088"/>
            <a:ext cx="4919424" cy="491942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1240036"/>
            <a:ext cx="65172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Metodologia de Calculo</a:t>
            </a:r>
            <a:endParaRPr lang="en-US" sz="4450" dirty="0"/>
          </a:p>
        </p:txBody>
      </p:sp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2288977"/>
            <a:ext cx="1134070" cy="166985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641074" y="2515791"/>
            <a:ext cx="32908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Simulação de Economia</a:t>
            </a:r>
            <a:endParaRPr lang="en-US" sz="2200" dirty="0"/>
          </a:p>
        </p:txBody>
      </p:sp>
      <p:sp>
        <p:nvSpPr>
          <p:cNvPr id="7" name="Text 2"/>
          <p:cNvSpPr/>
          <p:nvPr/>
        </p:nvSpPr>
        <p:spPr>
          <a:xfrm>
            <a:off x="7641074" y="3006209"/>
            <a:ext cx="619553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sistema simula a economia gerada por sistemas de energia solar residencial.</a:t>
            </a:r>
            <a:endParaRPr lang="en-US" sz="175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958828"/>
            <a:ext cx="1134070" cy="1669852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641074" y="41856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Cálculo de Payback</a:t>
            </a:r>
            <a:endParaRPr lang="en-US" sz="2200" dirty="0"/>
          </a:p>
        </p:txBody>
      </p:sp>
      <p:sp>
        <p:nvSpPr>
          <p:cNvPr id="10" name="Text 4"/>
          <p:cNvSpPr/>
          <p:nvPr/>
        </p:nvSpPr>
        <p:spPr>
          <a:xfrm>
            <a:off x="7641074" y="4676061"/>
            <a:ext cx="619553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Um dos objetivos centrais é o cálculo do payback para facilitar o entendimento do retorno financeiro.</a:t>
            </a:r>
            <a:endParaRPr lang="en-US" sz="1750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5628680"/>
            <a:ext cx="1134070" cy="1360884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641074" y="5855494"/>
            <a:ext cx="32787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Automação de Cálculos</a:t>
            </a:r>
            <a:endParaRPr lang="en-US" sz="2200" dirty="0"/>
          </a:p>
        </p:txBody>
      </p:sp>
      <p:sp>
        <p:nvSpPr>
          <p:cNvPr id="13" name="Text 6"/>
          <p:cNvSpPr/>
          <p:nvPr/>
        </p:nvSpPr>
        <p:spPr>
          <a:xfrm>
            <a:off x="7641074" y="6345912"/>
            <a:ext cx="61955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Automatiza cálculos precisos de economia.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9364" y="635198"/>
            <a:ext cx="7321987" cy="5619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Variáveis e Constantes Utilizadas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629364" y="1556861"/>
            <a:ext cx="13371671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sistema utiliza diversas variáveis e constantes predefinidas para os cálculos.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629364" y="2046923"/>
            <a:ext cx="13371671" cy="5547360"/>
          </a:xfrm>
          <a:prstGeom prst="roundRect">
            <a:avLst>
              <a:gd name="adj" fmla="val 1362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36984" y="2054543"/>
            <a:ext cx="13355002" cy="51875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4"/>
          <p:cNvSpPr/>
          <p:nvPr/>
        </p:nvSpPr>
        <p:spPr>
          <a:xfrm>
            <a:off x="818317" y="2170033"/>
            <a:ext cx="4087773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Tarifa Energética Estadual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5273278" y="2170033"/>
            <a:ext cx="4083963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Cada estado possui uma tarifa específica.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9724430" y="2170033"/>
            <a:ext cx="4087773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R$1,07/kWh para São Paulo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636984" y="2573298"/>
            <a:ext cx="13355002" cy="80652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818317" y="2688788"/>
            <a:ext cx="4087773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Produção Solar Média (por kWp)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5273278" y="2688788"/>
            <a:ext cx="4083963" cy="575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Produção média de energia solar por kWp instalado.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9724430" y="2688788"/>
            <a:ext cx="4087773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135 kWh/mês</a:t>
            </a:r>
            <a:endParaRPr lang="en-US" sz="1400" dirty="0"/>
          </a:p>
        </p:txBody>
      </p:sp>
      <p:sp>
        <p:nvSpPr>
          <p:cNvPr id="13" name="Shape 11"/>
          <p:cNvSpPr/>
          <p:nvPr/>
        </p:nvSpPr>
        <p:spPr>
          <a:xfrm>
            <a:off x="636984" y="3379827"/>
            <a:ext cx="13355002" cy="80652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818317" y="3495318"/>
            <a:ext cx="4087773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Eficiência de Geração Solar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5273278" y="3495318"/>
            <a:ext cx="4083963" cy="575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Estimativa da eficiência de geração em relação ao consumo total.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9724430" y="3495318"/>
            <a:ext cx="4087773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95%</a:t>
            </a:r>
            <a:endParaRPr lang="en-US" sz="1400" dirty="0"/>
          </a:p>
        </p:txBody>
      </p:sp>
      <p:sp>
        <p:nvSpPr>
          <p:cNvPr id="17" name="Shape 15"/>
          <p:cNvSpPr/>
          <p:nvPr/>
        </p:nvSpPr>
        <p:spPr>
          <a:xfrm>
            <a:off x="636984" y="4186357"/>
            <a:ext cx="13355002" cy="80652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6"/>
          <p:cNvSpPr/>
          <p:nvPr/>
        </p:nvSpPr>
        <p:spPr>
          <a:xfrm>
            <a:off x="818317" y="4301847"/>
            <a:ext cx="4087773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Fator de Economia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5273278" y="4301847"/>
            <a:ext cx="4083963" cy="575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Ajuste prático da economia real, considerando perdas, impostos e custos administrativos.</a:t>
            </a:r>
            <a:endParaRPr lang="en-US" sz="1400" dirty="0"/>
          </a:p>
        </p:txBody>
      </p:sp>
      <p:sp>
        <p:nvSpPr>
          <p:cNvPr id="20" name="Text 18"/>
          <p:cNvSpPr/>
          <p:nvPr/>
        </p:nvSpPr>
        <p:spPr>
          <a:xfrm>
            <a:off x="9724430" y="4301847"/>
            <a:ext cx="4087773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80%</a:t>
            </a:r>
            <a:endParaRPr lang="en-US" sz="1400" dirty="0"/>
          </a:p>
        </p:txBody>
      </p:sp>
      <p:sp>
        <p:nvSpPr>
          <p:cNvPr id="21" name="Shape 19"/>
          <p:cNvSpPr/>
          <p:nvPr/>
        </p:nvSpPr>
        <p:spPr>
          <a:xfrm>
            <a:off x="636984" y="4992886"/>
            <a:ext cx="13355002" cy="51875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2" name="Text 20"/>
          <p:cNvSpPr/>
          <p:nvPr/>
        </p:nvSpPr>
        <p:spPr>
          <a:xfrm>
            <a:off x="818317" y="5108377"/>
            <a:ext cx="4087773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Potência do Módulo Solar</a:t>
            </a:r>
            <a:endParaRPr lang="en-US" sz="1400" dirty="0"/>
          </a:p>
        </p:txBody>
      </p:sp>
      <p:sp>
        <p:nvSpPr>
          <p:cNvPr id="23" name="Text 21"/>
          <p:cNvSpPr/>
          <p:nvPr/>
        </p:nvSpPr>
        <p:spPr>
          <a:xfrm>
            <a:off x="5273278" y="5108377"/>
            <a:ext cx="4083963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Potência de cada módulo solar.</a:t>
            </a:r>
            <a:endParaRPr lang="en-US" sz="1400" dirty="0"/>
          </a:p>
        </p:txBody>
      </p:sp>
      <p:sp>
        <p:nvSpPr>
          <p:cNvPr id="24" name="Text 22"/>
          <p:cNvSpPr/>
          <p:nvPr/>
        </p:nvSpPr>
        <p:spPr>
          <a:xfrm>
            <a:off x="9724430" y="5108377"/>
            <a:ext cx="4087773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0,555 kWp por módulo</a:t>
            </a:r>
            <a:endParaRPr lang="en-US" sz="1400" dirty="0"/>
          </a:p>
        </p:txBody>
      </p:sp>
      <p:sp>
        <p:nvSpPr>
          <p:cNvPr id="25" name="Shape 23"/>
          <p:cNvSpPr/>
          <p:nvPr/>
        </p:nvSpPr>
        <p:spPr>
          <a:xfrm>
            <a:off x="636984" y="5511641"/>
            <a:ext cx="13355002" cy="51875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6" name="Text 24"/>
          <p:cNvSpPr/>
          <p:nvPr/>
        </p:nvSpPr>
        <p:spPr>
          <a:xfrm>
            <a:off x="818317" y="5627132"/>
            <a:ext cx="4087773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Área por Módulo</a:t>
            </a:r>
            <a:endParaRPr lang="en-US" sz="1400" dirty="0"/>
          </a:p>
        </p:txBody>
      </p:sp>
      <p:sp>
        <p:nvSpPr>
          <p:cNvPr id="27" name="Text 25"/>
          <p:cNvSpPr/>
          <p:nvPr/>
        </p:nvSpPr>
        <p:spPr>
          <a:xfrm>
            <a:off x="5273278" y="5627132"/>
            <a:ext cx="4083963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Área ocupada por cada módulo instalado.</a:t>
            </a:r>
            <a:endParaRPr lang="en-US" sz="1400" dirty="0"/>
          </a:p>
        </p:txBody>
      </p:sp>
      <p:sp>
        <p:nvSpPr>
          <p:cNvPr id="28" name="Text 26"/>
          <p:cNvSpPr/>
          <p:nvPr/>
        </p:nvSpPr>
        <p:spPr>
          <a:xfrm>
            <a:off x="9724430" y="5627132"/>
            <a:ext cx="4087773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 m² por módulo</a:t>
            </a:r>
            <a:endParaRPr lang="en-US" sz="1400" dirty="0"/>
          </a:p>
        </p:txBody>
      </p:sp>
      <p:sp>
        <p:nvSpPr>
          <p:cNvPr id="29" name="Shape 27"/>
          <p:cNvSpPr/>
          <p:nvPr/>
        </p:nvSpPr>
        <p:spPr>
          <a:xfrm>
            <a:off x="636984" y="6030397"/>
            <a:ext cx="13355002" cy="51875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0" name="Text 28"/>
          <p:cNvSpPr/>
          <p:nvPr/>
        </p:nvSpPr>
        <p:spPr>
          <a:xfrm>
            <a:off x="818317" y="6145887"/>
            <a:ext cx="4087773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 Fixo Inicial do Sistema</a:t>
            </a:r>
            <a:endParaRPr lang="en-US" sz="1400" dirty="0"/>
          </a:p>
        </p:txBody>
      </p:sp>
      <p:sp>
        <p:nvSpPr>
          <p:cNvPr id="31" name="Text 29"/>
          <p:cNvSpPr/>
          <p:nvPr/>
        </p:nvSpPr>
        <p:spPr>
          <a:xfrm>
            <a:off x="5273278" y="6145887"/>
            <a:ext cx="4083963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 fixo inicial para o sistema.</a:t>
            </a:r>
            <a:endParaRPr lang="en-US" sz="1400" dirty="0"/>
          </a:p>
        </p:txBody>
      </p:sp>
      <p:sp>
        <p:nvSpPr>
          <p:cNvPr id="32" name="Text 30"/>
          <p:cNvSpPr/>
          <p:nvPr/>
        </p:nvSpPr>
        <p:spPr>
          <a:xfrm>
            <a:off x="9724430" y="6145887"/>
            <a:ext cx="4087773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R$3.000</a:t>
            </a:r>
            <a:endParaRPr lang="en-US" sz="1400" dirty="0"/>
          </a:p>
        </p:txBody>
      </p:sp>
      <p:sp>
        <p:nvSpPr>
          <p:cNvPr id="33" name="Shape 31"/>
          <p:cNvSpPr/>
          <p:nvPr/>
        </p:nvSpPr>
        <p:spPr>
          <a:xfrm>
            <a:off x="636984" y="6549152"/>
            <a:ext cx="13355002" cy="51875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4" name="Text 32"/>
          <p:cNvSpPr/>
          <p:nvPr/>
        </p:nvSpPr>
        <p:spPr>
          <a:xfrm>
            <a:off x="818317" y="6664643"/>
            <a:ext cx="4087773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 Variável por kWp</a:t>
            </a:r>
            <a:endParaRPr lang="en-US" sz="1400" dirty="0"/>
          </a:p>
        </p:txBody>
      </p:sp>
      <p:sp>
        <p:nvSpPr>
          <p:cNvPr id="35" name="Text 33"/>
          <p:cNvSpPr/>
          <p:nvPr/>
        </p:nvSpPr>
        <p:spPr>
          <a:xfrm>
            <a:off x="5273278" y="6664643"/>
            <a:ext cx="4083963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 variável por kWp instalado.</a:t>
            </a:r>
            <a:endParaRPr lang="en-US" sz="1400" dirty="0"/>
          </a:p>
        </p:txBody>
      </p:sp>
      <p:sp>
        <p:nvSpPr>
          <p:cNvPr id="36" name="Text 34"/>
          <p:cNvSpPr/>
          <p:nvPr/>
        </p:nvSpPr>
        <p:spPr>
          <a:xfrm>
            <a:off x="9724430" y="6664643"/>
            <a:ext cx="4087773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R$5.000/kWp</a:t>
            </a:r>
            <a:endParaRPr lang="en-US" sz="1400" dirty="0"/>
          </a:p>
        </p:txBody>
      </p:sp>
      <p:sp>
        <p:nvSpPr>
          <p:cNvPr id="37" name="Shape 35"/>
          <p:cNvSpPr/>
          <p:nvPr/>
        </p:nvSpPr>
        <p:spPr>
          <a:xfrm>
            <a:off x="636984" y="7067907"/>
            <a:ext cx="13355002" cy="51875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8" name="Text 36"/>
          <p:cNvSpPr/>
          <p:nvPr/>
        </p:nvSpPr>
        <p:spPr>
          <a:xfrm>
            <a:off x="818317" y="7183398"/>
            <a:ext cx="4087773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endParaRPr lang="en-US" sz="1400" dirty="0"/>
          </a:p>
        </p:txBody>
      </p:sp>
      <p:sp>
        <p:nvSpPr>
          <p:cNvPr id="39" name="Text 37"/>
          <p:cNvSpPr/>
          <p:nvPr/>
        </p:nvSpPr>
        <p:spPr>
          <a:xfrm>
            <a:off x="5273278" y="7183398"/>
            <a:ext cx="4083963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endParaRPr lang="en-US" sz="1400" dirty="0"/>
          </a:p>
        </p:txBody>
      </p:sp>
      <p:sp>
        <p:nvSpPr>
          <p:cNvPr id="40" name="Text 38"/>
          <p:cNvSpPr/>
          <p:nvPr/>
        </p:nvSpPr>
        <p:spPr>
          <a:xfrm>
            <a:off x="9724430" y="7183398"/>
            <a:ext cx="4087773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25993"/>
            <a:ext cx="1059346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Metodologia de Cálculo Passo a Passo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27493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78860" y="331743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352800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Estimativa de Consumo Mensal (kWh)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4197548"/>
            <a:ext cx="342149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Determinar o consumo de energia em kWh a partir do valor médio da conta de energia fornecido pelo usuário.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35893" y="327493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320963" y="331743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73008" y="3352800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Estimativa de Geração Solar Mensal (kWh)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73008" y="4197548"/>
            <a:ext cx="342149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Calcular quanta energia o sistema solar precisa gerar para cobrir uma porcentagem do consumo estimado.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77995" y="327493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763065" y="331743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415111" y="3352800"/>
            <a:ext cx="3421499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Cálculo da Potência Necessária do Sistema (kWp)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415111" y="4551878"/>
            <a:ext cx="342149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Determinar a potência total em kWp que o sistema solar precisa ter para gerar a energia estimada.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01773"/>
            <a:ext cx="1050988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Estimativa de Consumo Mensal (kWh)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5071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Propósito: Determinar o consumo de energia em kWh a partir do valor médio da conta de energia fornecido pelo usuário.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46876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Fórmula: Consumo estimado (kWh) = Valor médio da conta (R$) / Tarifa estadual (R$/kWh).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086820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Código: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highlight>
                  <a:srgbClr val="0A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this.consumoEstimadoKwh = valorContaReais / this.tarifa;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4712494"/>
            <a:ext cx="4347567" cy="907256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20604" y="58465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Valor da Conta (R$)</a:t>
            </a:r>
            <a:endParaRPr lang="en-US" sz="220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57" y="4712494"/>
            <a:ext cx="4347567" cy="90725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368171" y="5846564"/>
            <a:ext cx="34643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Tarifa Estadual (R$/kWh)</a:t>
            </a:r>
            <a:endParaRPr lang="en-US" sz="220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924" y="4712494"/>
            <a:ext cx="4347567" cy="90725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715738" y="5846564"/>
            <a:ext cx="360211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Consumo Estimado (kWh)</a:t>
            </a:r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4801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Estimativa de Geração Solar Mensal (kWh) e Potência Necessária (kWp)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32547"/>
            <a:ext cx="58738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Estimativa de Geração Solar Mensal (kWh)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13691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Propósito: Calcular quanta energia o sistema solar precisa gerar para cobrir uma porcentagem do consumo estimado.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10647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Fórmula: Geração estimada (kWh) = Consumo estimado (kWh) × Eficiência de Geração Solar (95%).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6036350"/>
            <a:ext cx="6244709" cy="7410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Código: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highlight>
                  <a:srgbClr val="0A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this.geracaoEstimadaKwh = consumoEstimadoKwh * PERCENTUAL_GERACAO;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232547"/>
            <a:ext cx="624470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Cálculo da Potência Necessária do Sistema (kWp)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16802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Propósito: Determinar a potência total em kWp que o sistema solar precisa ter para gerar a energia estimada.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09789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Fórmula: Potência do sistema (kWp) = Geração estimada (kWh) / Produção média por kWp (135 kWh/kWp).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6027777"/>
            <a:ext cx="6244709" cy="7410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Código: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highlight>
                  <a:srgbClr val="0A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this.potenciaSistemaKw = geracaoEstimadaKwh / producaoMediaHPorKwp;.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2948" y="685562"/>
            <a:ext cx="9685139" cy="6455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Cálculo de Módulos e Área Necessária</a:t>
            </a: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722948" y="1744266"/>
            <a:ext cx="13184505" cy="330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4. </a:t>
            </a:r>
            <a:pPr algn="l" indent="0" marL="0">
              <a:lnSpc>
                <a:spcPts val="2600"/>
              </a:lnSpc>
              <a:buNone/>
            </a:pPr>
            <a:r>
              <a:rPr lang="en-US" sz="160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Cálculo da Quantidade de Módulos Necessários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22948" y="2307074"/>
            <a:ext cx="13184505" cy="330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Propósito: Calcular o número de painéis solares necessários com base na potência total do sistema e na potência de cada módulo.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22948" y="2869882"/>
            <a:ext cx="13184505" cy="330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Fórmula: Quantidade de módulos = Arredondar para cima (Potência do sistema (kWp) / Potência por módulo (0,555 kWp)).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22948" y="3432691"/>
            <a:ext cx="13184505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Código: </a:t>
            </a:r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highlight>
                  <a:srgbClr val="0A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this.quantidadeModulos = (int) Math.ceil(potenciaSistemaKw / POTENCIA_MODULO_KW);</a:t>
            </a:r>
            <a:pPr algn="l" indent="0" marL="0">
              <a:lnSpc>
                <a:spcPts val="2600"/>
              </a:lnSpc>
              <a:buNone/>
            </a:pPr>
            <a:r>
              <a:rPr lang="en-US" sz="1600" i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(A função Math.ceil garante que o número de módulos é arredondado para cima, pois você não pode ter uma fração de módulo).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22948" y="4333637"/>
            <a:ext cx="13184505" cy="330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5. </a:t>
            </a:r>
            <a:pPr algn="l" indent="0" marL="0">
              <a:lnSpc>
                <a:spcPts val="2600"/>
              </a:lnSpc>
              <a:buNone/>
            </a:pPr>
            <a:r>
              <a:rPr lang="en-US" sz="160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Cálculo da Área Necessária para Instalação (m²)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722948" y="4896445"/>
            <a:ext cx="13184505" cy="330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Propósito: Estimar o espaço necessário para instalar os módulos solares calculados.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722948" y="5459254"/>
            <a:ext cx="13184505" cy="330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Fórmula: Área necessária (m²) = Quantidade de módulos × Área por módulo (2 m²).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722948" y="6022062"/>
            <a:ext cx="13184505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Código:</a:t>
            </a:r>
            <a:pPr algn="l" indent="0" marL="0">
              <a:lnSpc>
                <a:spcPts val="2600"/>
              </a:lnSpc>
              <a:buNone/>
            </a:pPr>
            <a:r>
              <a:rPr lang="en-US" sz="1600" i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highlight>
                  <a:srgbClr val="0A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this.areaNecessariaM2 = quantidadeModulos * AREA_MODULO_M2;</a:t>
            </a:r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600" dirty="0"/>
          </a:p>
        </p:txBody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948" y="6592491"/>
            <a:ext cx="619720" cy="619720"/>
          </a:xfrm>
          <a:prstGeom prst="rect">
            <a:avLst/>
          </a:prstGeom>
        </p:spPr>
      </p:pic>
      <p:sp>
        <p:nvSpPr>
          <p:cNvPr id="12" name="Text 9"/>
          <p:cNvSpPr/>
          <p:nvPr/>
        </p:nvSpPr>
        <p:spPr>
          <a:xfrm>
            <a:off x="1600795" y="6766679"/>
            <a:ext cx="2730460" cy="3227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Módulos Necessários</a:t>
            </a:r>
            <a:endParaRPr lang="en-US" sz="2000" dirty="0"/>
          </a:p>
        </p:txBody>
      </p:sp>
      <p:sp>
        <p:nvSpPr>
          <p:cNvPr id="13" name="Text 10"/>
          <p:cNvSpPr/>
          <p:nvPr/>
        </p:nvSpPr>
        <p:spPr>
          <a:xfrm>
            <a:off x="1600795" y="7213402"/>
            <a:ext cx="5585341" cy="330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Calcula o número de painéis solares.</a:t>
            </a:r>
            <a:endParaRPr lang="en-US" sz="1600" dirty="0"/>
          </a:p>
        </p:txBody>
      </p:sp>
      <p:pic>
        <p:nvPicPr>
          <p:cNvPr id="1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264" y="6592491"/>
            <a:ext cx="619720" cy="619720"/>
          </a:xfrm>
          <a:prstGeom prst="rect">
            <a:avLst/>
          </a:prstGeom>
        </p:spPr>
      </p:pic>
      <p:sp>
        <p:nvSpPr>
          <p:cNvPr id="15" name="Text 11"/>
          <p:cNvSpPr/>
          <p:nvPr/>
        </p:nvSpPr>
        <p:spPr>
          <a:xfrm>
            <a:off x="8322112" y="6766679"/>
            <a:ext cx="2582108" cy="3227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Área Necessária</a:t>
            </a:r>
            <a:endParaRPr lang="en-US" sz="2000" dirty="0"/>
          </a:p>
        </p:txBody>
      </p:sp>
      <p:sp>
        <p:nvSpPr>
          <p:cNvPr id="16" name="Text 12"/>
          <p:cNvSpPr/>
          <p:nvPr/>
        </p:nvSpPr>
        <p:spPr>
          <a:xfrm>
            <a:off x="8322112" y="7213402"/>
            <a:ext cx="5585341" cy="330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Estima o espaço para instalação.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788" y="460177"/>
            <a:ext cx="6157317" cy="522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100"/>
              </a:lnSpc>
              <a:buNone/>
            </a:pPr>
            <a:r>
              <a:rPr lang="en-US" sz="32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Cálculo de Custos e Economia</a:t>
            </a:r>
            <a:endParaRPr lang="en-US" sz="3250" dirty="0"/>
          </a:p>
        </p:txBody>
      </p:sp>
      <p:sp>
        <p:nvSpPr>
          <p:cNvPr id="3" name="Text 1"/>
          <p:cNvSpPr/>
          <p:nvPr/>
        </p:nvSpPr>
        <p:spPr>
          <a:xfrm>
            <a:off x="585788" y="1317784"/>
            <a:ext cx="13458825" cy="267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6. </a:t>
            </a:r>
            <a:pPr algn="l"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Cálculo do Custo Total do Sistema (R$)</a:t>
            </a:r>
            <a:endParaRPr lang="en-US" sz="1300" dirty="0"/>
          </a:p>
        </p:txBody>
      </p:sp>
      <p:sp>
        <p:nvSpPr>
          <p:cNvPr id="4" name="Text 2"/>
          <p:cNvSpPr/>
          <p:nvPr/>
        </p:nvSpPr>
        <p:spPr>
          <a:xfrm>
            <a:off x="585788" y="1773793"/>
            <a:ext cx="13458825" cy="267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Propósito: Determinar o investimento inicial total para o sistema solar.</a:t>
            </a:r>
            <a:endParaRPr lang="en-US" sz="1300" dirty="0"/>
          </a:p>
        </p:txBody>
      </p:sp>
      <p:sp>
        <p:nvSpPr>
          <p:cNvPr id="5" name="Text 3"/>
          <p:cNvSpPr/>
          <p:nvPr/>
        </p:nvSpPr>
        <p:spPr>
          <a:xfrm>
            <a:off x="585788" y="2229803"/>
            <a:ext cx="13458825" cy="267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Fórmula: Custo total (R$) = Custo fixo inicial (R$3.000) + (Potência do sistema (kWp) × Custo variável por kWp (R$5.000/kWp)).</a:t>
            </a:r>
            <a:endParaRPr lang="en-US" sz="1300" dirty="0"/>
          </a:p>
        </p:txBody>
      </p:sp>
      <p:sp>
        <p:nvSpPr>
          <p:cNvPr id="6" name="Text 4"/>
          <p:cNvSpPr/>
          <p:nvPr/>
        </p:nvSpPr>
        <p:spPr>
          <a:xfrm>
            <a:off x="585788" y="2685812"/>
            <a:ext cx="13458825" cy="2753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Código: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E5E0DF"/>
                </a:solidFill>
                <a:highlight>
                  <a:srgbClr val="0A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this.custoSistema = CUSTO_FIXO + (potenciaSistemaKw * CUSTO_POR_KWP);.</a:t>
            </a:r>
            <a:endParaRPr lang="en-US" sz="1300" dirty="0"/>
          </a:p>
        </p:txBody>
      </p:sp>
      <p:sp>
        <p:nvSpPr>
          <p:cNvPr id="7" name="Text 5"/>
          <p:cNvSpPr/>
          <p:nvPr/>
        </p:nvSpPr>
        <p:spPr>
          <a:xfrm>
            <a:off x="585788" y="3149441"/>
            <a:ext cx="13458825" cy="267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7. </a:t>
            </a:r>
            <a:pPr algn="l"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Cálculo da Economia Mensal (R$)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585788" y="3605451"/>
            <a:ext cx="13458825" cy="267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Propósito: Estimar a economia financeira mensal gerada pelo sistema solar.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585788" y="4061460"/>
            <a:ext cx="13458825" cy="267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Fórmula: Economia mensal (R$) = Tarifa estadual (R$/kWh) × Geração estimada (kWh) × Fator de economia (80%).</a:t>
            </a:r>
            <a:endParaRPr lang="en-US" sz="1300" dirty="0"/>
          </a:p>
        </p:txBody>
      </p:sp>
      <p:sp>
        <p:nvSpPr>
          <p:cNvPr id="10" name="Text 8"/>
          <p:cNvSpPr/>
          <p:nvPr/>
        </p:nvSpPr>
        <p:spPr>
          <a:xfrm>
            <a:off x="585788" y="4517469"/>
            <a:ext cx="13458825" cy="2753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Código: 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E5E0DF"/>
                </a:solidFill>
                <a:highlight>
                  <a:srgbClr val="0A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this.economiaMensal = (this.tarifa * this.geracaoEstimadaKwh) * FATOR_ECONOMIA;</a:t>
            </a:r>
            <a:pPr algn="l" indent="0" marL="0">
              <a:lnSpc>
                <a:spcPts val="2100"/>
              </a:lnSpc>
              <a:buNone/>
            </a:pPr>
            <a:r>
              <a:rPr lang="en-US" sz="1300" i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300" dirty="0"/>
          </a:p>
        </p:txBody>
      </p:sp>
      <p:sp>
        <p:nvSpPr>
          <p:cNvPr id="11" name="Text 9"/>
          <p:cNvSpPr/>
          <p:nvPr/>
        </p:nvSpPr>
        <p:spPr>
          <a:xfrm>
            <a:off x="585788" y="4981099"/>
            <a:ext cx="13458825" cy="267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8. </a:t>
            </a:r>
            <a:pPr algn="l"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Cálculo da Economia Anual (R$)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585788" y="5437108"/>
            <a:ext cx="13458825" cy="267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Propósito: Converter a economia mensal em economia anual.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585788" y="5893118"/>
            <a:ext cx="13458825" cy="267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Fórmula: Economia anual (R$) = Economia mensal (R$) × 12.</a:t>
            </a:r>
            <a:endParaRPr lang="en-US" sz="1300" dirty="0"/>
          </a:p>
        </p:txBody>
      </p:sp>
      <p:sp>
        <p:nvSpPr>
          <p:cNvPr id="14" name="Text 12"/>
          <p:cNvSpPr/>
          <p:nvPr/>
        </p:nvSpPr>
        <p:spPr>
          <a:xfrm>
            <a:off x="585788" y="6349127"/>
            <a:ext cx="13458825" cy="2753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Código: 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E5E0DF"/>
                </a:solidFill>
                <a:highlight>
                  <a:srgbClr val="0A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this.economiaAnual = this.economiaMensal * 12;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300" dirty="0"/>
          </a:p>
        </p:txBody>
      </p:sp>
      <p:sp>
        <p:nvSpPr>
          <p:cNvPr id="15" name="Shape 13"/>
          <p:cNvSpPr/>
          <p:nvPr/>
        </p:nvSpPr>
        <p:spPr>
          <a:xfrm>
            <a:off x="585788" y="6812756"/>
            <a:ext cx="4374713" cy="979408"/>
          </a:xfrm>
          <a:prstGeom prst="roundRect">
            <a:avLst>
              <a:gd name="adj" fmla="val 7177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60690" y="6987659"/>
            <a:ext cx="2092047" cy="2614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Custo Total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760690" y="7349490"/>
            <a:ext cx="4024908" cy="267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Investimento inicial para o sistema solar.</a:t>
            </a:r>
            <a:endParaRPr lang="en-US" sz="1300" dirty="0"/>
          </a:p>
        </p:txBody>
      </p:sp>
      <p:sp>
        <p:nvSpPr>
          <p:cNvPr id="18" name="Shape 16"/>
          <p:cNvSpPr/>
          <p:nvPr/>
        </p:nvSpPr>
        <p:spPr>
          <a:xfrm>
            <a:off x="5127784" y="6812756"/>
            <a:ext cx="4374713" cy="979408"/>
          </a:xfrm>
          <a:prstGeom prst="roundRect">
            <a:avLst>
              <a:gd name="adj" fmla="val 7177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5302687" y="6987659"/>
            <a:ext cx="2092047" cy="2614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Economia Mensal</a:t>
            </a:r>
            <a:endParaRPr lang="en-US" sz="1600" dirty="0"/>
          </a:p>
        </p:txBody>
      </p:sp>
      <p:sp>
        <p:nvSpPr>
          <p:cNvPr id="20" name="Text 18"/>
          <p:cNvSpPr/>
          <p:nvPr/>
        </p:nvSpPr>
        <p:spPr>
          <a:xfrm>
            <a:off x="5302687" y="7349490"/>
            <a:ext cx="4024908" cy="267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Economia financeira gerada mensalmente.</a:t>
            </a:r>
            <a:endParaRPr lang="en-US" sz="1300" dirty="0"/>
          </a:p>
        </p:txBody>
      </p:sp>
      <p:sp>
        <p:nvSpPr>
          <p:cNvPr id="21" name="Shape 19"/>
          <p:cNvSpPr/>
          <p:nvPr/>
        </p:nvSpPr>
        <p:spPr>
          <a:xfrm>
            <a:off x="9669780" y="6812756"/>
            <a:ext cx="4374833" cy="979408"/>
          </a:xfrm>
          <a:prstGeom prst="roundRect">
            <a:avLst>
              <a:gd name="adj" fmla="val 7177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9844683" y="6987659"/>
            <a:ext cx="2092047" cy="2614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Economia Anual</a:t>
            </a:r>
            <a:endParaRPr lang="en-US" sz="1600" dirty="0"/>
          </a:p>
        </p:txBody>
      </p:sp>
      <p:sp>
        <p:nvSpPr>
          <p:cNvPr id="23" name="Text 21"/>
          <p:cNvSpPr/>
          <p:nvPr/>
        </p:nvSpPr>
        <p:spPr>
          <a:xfrm>
            <a:off x="9844683" y="7349490"/>
            <a:ext cx="4025027" cy="267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Economia mensal convertida para o ano.</a:t>
            </a:r>
            <a:endParaRPr lang="en-US" sz="1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96290"/>
            <a:ext cx="86984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Determinação Final do Payback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586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9.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Determinação Final do Payback (meses e anos)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57675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Propósito: Calcular o tempo necessário para que a economia acumulada cubra o investimento inicial.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19480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Fórmula em Meses: Payback (meses) = (Custo total (R$) / Economia anual (R$)) × 12.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812858"/>
            <a:ext cx="13042821" cy="7410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Código (em meses):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highlight>
                  <a:srgbClr val="0A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this.paybackMeses = (economiaAnual &lt;= 0) ? -1 : (int) Math.round((custoSistema / economiaAnual) * 12); (Um valor -1 é retornado se a economia anual for zero ou negativa, indicando que não há payback)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809053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Código (em anos): O método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highlight>
                  <a:srgbClr val="0A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getPaybackAnos()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converte os meses para anos: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highlight>
                  <a:srgbClr val="0A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return paybackMeses / 12.0;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548074"/>
            <a:ext cx="6379607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12</a:t>
            </a:r>
            <a:endParaRPr lang="en-US" sz="5850" dirty="0"/>
          </a:p>
        </p:txBody>
      </p:sp>
      <p:sp>
        <p:nvSpPr>
          <p:cNvPr id="9" name="Text 7"/>
          <p:cNvSpPr/>
          <p:nvPr/>
        </p:nvSpPr>
        <p:spPr>
          <a:xfrm>
            <a:off x="2565916" y="65798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Meses no Ano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93790" y="7070288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Fator de conversão para payback anual.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456884" y="5548074"/>
            <a:ext cx="6379726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-1</a:t>
            </a:r>
            <a:endParaRPr lang="en-US" sz="5850" dirty="0"/>
          </a:p>
        </p:txBody>
      </p:sp>
      <p:sp>
        <p:nvSpPr>
          <p:cNvPr id="12" name="Text 10"/>
          <p:cNvSpPr/>
          <p:nvPr/>
        </p:nvSpPr>
        <p:spPr>
          <a:xfrm>
            <a:off x="9229130" y="65798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Sem Payback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7456884" y="7070288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Indicador para economia zero ou negativa.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2025-06-12T01:25:01Z</dcterms:created>
  <dcterms:modified xsi:type="dcterms:W3CDTF">2025-06-12T01:25:01Z</dcterms:modified>
</cp:coreProperties>
</file>