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83AB-09BC-4A81-968C-EFC6E87FB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2263A-1B92-4CCC-9DDF-945DDCC7D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77290-F177-485C-9259-E34D356C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33B4-3F33-4E9D-BC43-F5E29421F081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E7B08-3E78-40B9-B5FF-243109F8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F823E-611D-43A5-B096-75D296AB5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D459-DFBA-49EF-A2E1-A63C510DEFD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36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B3EBF-293F-47DF-9958-786B04F9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B8BED-E9AF-4878-AFE4-BF32DCFE8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49775-F9D3-4A7B-B894-A8A975FE5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33B4-3F33-4E9D-BC43-F5E29421F081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E46E7-6114-4E14-870A-430F45FB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0F0CC-8FA0-4B53-8CAC-3CC4A376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D459-DFBA-49EF-A2E1-A63C510DEFD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835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83D0BB-1858-4152-8797-C5C33158A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E5ADC-03E5-4D29-A2A8-45F88B18D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5461A-F73B-428E-9566-1E8448EF4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33B4-3F33-4E9D-BC43-F5E29421F081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1C65C-EA70-46B8-9DB8-49526E5D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5ACE4-6BF2-46CA-A9E0-CE8188A6E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D459-DFBA-49EF-A2E1-A63C510DEFD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7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FDA2-A957-400F-9CFA-625B66AD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9527-F7E2-4168-BFDD-41E88E1E7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87C8D-503E-484A-AB5E-35BFC5EC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33B4-3F33-4E9D-BC43-F5E29421F081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6B141-5974-4A13-BDE6-4F1B707FF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B1F0D-B435-45A6-B022-6D0F820E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D459-DFBA-49EF-A2E1-A63C510DEFD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0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420D-13CC-44ED-8261-E452C03C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5AFB3-643C-4E7D-8FA2-9D8638CE7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C034-297D-4B79-9AB7-5CEFF386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33B4-3F33-4E9D-BC43-F5E29421F081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A1D53-4D30-4E98-961A-4062B35D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99992-14D5-485E-98AD-00932204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D459-DFBA-49EF-A2E1-A63C510DEFD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747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BDBB-6370-4E3E-AE40-959E1F6F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F1E9E-6078-4B73-ACC9-BE8B773A1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1C209-E65B-4341-B39E-5806D890A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A8960-51E8-4E99-9163-43392859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33B4-3F33-4E9D-BC43-F5E29421F081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D1775-635D-493C-B018-567DC374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1E05E-9451-4FE6-93F2-D52DBC82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D459-DFBA-49EF-A2E1-A63C510DEFD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19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3D06-28D4-4DBF-BCD1-3FBE5D6F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8E4EB-FABD-4016-BF8C-AB80D6A25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5AE8F-66C8-4AE2-AA07-E577B79B5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1110E5-9341-43DA-8032-7A518FC48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B2A92-22F5-411F-8B3C-E4D313F5F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AD797-615F-4EF9-8D93-E25AFFC1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33B4-3F33-4E9D-BC43-F5E29421F081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7AF5F-DAA2-4A0C-AADA-EB8CFE9F1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312816-D232-4376-91D7-FDF82593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D459-DFBA-49EF-A2E1-A63C510DEFD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659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72DB-8E32-4A0E-8C98-3C9F63C1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C9625-68F2-44ED-8FEF-4F0ED4BD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33B4-3F33-4E9D-BC43-F5E29421F081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A9E8F-7617-4B38-960A-0F7301AC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AB80A-F3BF-43B1-8E0A-C42D4CE1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D459-DFBA-49EF-A2E1-A63C510DEFD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743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97533F-859E-475C-A20A-F4666B88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33B4-3F33-4E9D-BC43-F5E29421F081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EE898-8AB7-4FB4-B74C-71B7415F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AB950-D6B5-4B50-AFC8-3B775802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D459-DFBA-49EF-A2E1-A63C510DEFD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73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FE38-36EB-4794-9E7B-41625F62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4DFAC-8BC1-42A6-8342-03DBFDB34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CF900-2882-472F-A470-837C12D13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9D743-157C-4433-99E1-8D6D1DEA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33B4-3F33-4E9D-BC43-F5E29421F081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28847-D71C-4E6A-B384-1FBC3169D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50E3B-F5C7-4A9B-99B3-30049D1E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D459-DFBA-49EF-A2E1-A63C510DEFD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720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C31E-A255-4864-A3FD-FBDA61D8A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ECDC37-59BC-4B2C-8543-951302A5A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2E747-9851-40C4-ACBD-C45A2FF20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AD0E9-6221-4D45-8A5F-37A5EFBA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33B4-3F33-4E9D-BC43-F5E29421F081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D664C-AEFC-4B89-972E-9983B2F8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DAE91-F591-44FA-A68D-BEA39E77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D459-DFBA-49EF-A2E1-A63C510DEFD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25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759F0-2258-415D-8459-4AD50384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C5218-324D-47E0-9FB6-4D3359E37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23B97-28C8-465C-927E-6FD6F3DBB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233B4-3F33-4E9D-BC43-F5E29421F081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E8197-4489-40C9-95E4-9D46DB968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AF4CC-3F29-41E1-AD87-DFD8B0A92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BD459-DFBA-49EF-A2E1-A63C510DEFD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437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2CC3-83B1-42DF-8A93-C0E860C43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s-ES" dirty="0" err="1"/>
              <a:t>Breast</a:t>
            </a:r>
            <a:r>
              <a:rPr lang="es-ES" dirty="0"/>
              <a:t> </a:t>
            </a:r>
            <a:r>
              <a:rPr lang="es-ES" dirty="0" err="1"/>
              <a:t>Cancer</a:t>
            </a:r>
            <a:r>
              <a:rPr lang="es-ES" dirty="0"/>
              <a:t> Wisconsin </a:t>
            </a:r>
            <a:r>
              <a:rPr lang="es-ES" dirty="0" err="1"/>
              <a:t>dataset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2F7C2-38C7-42DF-9C33-4F653846B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0007"/>
            <a:ext cx="9144000" cy="1655762"/>
          </a:xfrm>
        </p:spPr>
        <p:txBody>
          <a:bodyPr/>
          <a:lstStyle/>
          <a:p>
            <a:r>
              <a:rPr lang="es-ES" dirty="0"/>
              <a:t>David Carrascal Acebrón</a:t>
            </a:r>
          </a:p>
        </p:txBody>
      </p:sp>
    </p:spTree>
    <p:extLst>
      <p:ext uri="{BB962C8B-B14F-4D97-AF65-F5344CB8AC3E}">
        <p14:creationId xmlns:p14="http://schemas.microsoft.com/office/powerpoint/2010/main" val="132129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786B-4264-4BB0-A74F-4798A41A3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ES" dirty="0"/>
              <a:t>KNN </a:t>
            </a:r>
            <a:r>
              <a:rPr lang="es-ES" dirty="0" err="1"/>
              <a:t>with</a:t>
            </a:r>
            <a:r>
              <a:rPr lang="es-ES" dirty="0"/>
              <a:t> K-</a:t>
            </a:r>
            <a:r>
              <a:rPr lang="es-ES" dirty="0" err="1"/>
              <a:t>fold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FC7C3-D76B-4008-A677-2A1EDF2DD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s-ES" dirty="0"/>
              <a:t>Se realiza un K-</a:t>
            </a:r>
            <a:r>
              <a:rPr lang="es-ES" dirty="0" err="1"/>
              <a:t>fold</a:t>
            </a:r>
            <a:r>
              <a:rPr lang="es-ES" dirty="0"/>
              <a:t> ya que tenemos pocos patrones sobre los que trabajar. Se va a trabajar los mismo </a:t>
            </a:r>
            <a:r>
              <a:rPr lang="es-ES" dirty="0" err="1"/>
              <a:t>sub-bloques</a:t>
            </a:r>
            <a:r>
              <a:rPr lang="es-ES" dirty="0"/>
              <a:t>, k=4.</a:t>
            </a:r>
          </a:p>
        </p:txBody>
      </p:sp>
      <p:graphicFrame>
        <p:nvGraphicFramePr>
          <p:cNvPr id="6" name="Tabla 4">
            <a:extLst>
              <a:ext uri="{FF2B5EF4-FFF2-40B4-BE49-F238E27FC236}">
                <a16:creationId xmlns:a16="http://schemas.microsoft.com/office/drawing/2014/main" id="{DC64F457-4025-4EDB-9ADC-1C0D40B0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130286"/>
              </p:ext>
            </p:extLst>
          </p:nvPr>
        </p:nvGraphicFramePr>
        <p:xfrm>
          <a:off x="1162050" y="3206115"/>
          <a:ext cx="9563099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931350">
                  <a:extLst>
                    <a:ext uri="{9D8B030D-6E8A-4147-A177-3AD203B41FA5}">
                      <a16:colId xmlns:a16="http://schemas.microsoft.com/office/drawing/2014/main" val="1517646455"/>
                    </a:ext>
                  </a:extLst>
                </a:gridCol>
                <a:gridCol w="3703604">
                  <a:extLst>
                    <a:ext uri="{9D8B030D-6E8A-4147-A177-3AD203B41FA5}">
                      <a16:colId xmlns:a16="http://schemas.microsoft.com/office/drawing/2014/main" val="3752739145"/>
                    </a:ext>
                  </a:extLst>
                </a:gridCol>
                <a:gridCol w="2928145">
                  <a:extLst>
                    <a:ext uri="{9D8B030D-6E8A-4147-A177-3AD203B41FA5}">
                      <a16:colId xmlns:a16="http://schemas.microsoft.com/office/drawing/2014/main" val="354258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Experimento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Valor de 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Error obtenido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2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Dataset</a:t>
                      </a:r>
                      <a:r>
                        <a:rPr lang="es-ES" dirty="0"/>
                        <a:t> sin </a:t>
                      </a:r>
                      <a:r>
                        <a:rPr lang="es-ES" dirty="0" err="1"/>
                        <a:t>nomalizar</a:t>
                      </a:r>
                      <a:endParaRPr lang="es-E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h=2.51188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4.07%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78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Dataset</a:t>
                      </a:r>
                      <a:r>
                        <a:rPr lang="es-ES" dirty="0"/>
                        <a:t> normalizado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h=1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3.72%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694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639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786B-4264-4BB0-A74F-4798A41A3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ES" dirty="0" err="1"/>
              <a:t>Least</a:t>
            </a:r>
            <a:r>
              <a:rPr lang="es-ES" dirty="0"/>
              <a:t> </a:t>
            </a:r>
            <a:r>
              <a:rPr lang="es-ES" dirty="0" err="1"/>
              <a:t>squares</a:t>
            </a:r>
            <a:r>
              <a:rPr lang="es-ES" dirty="0"/>
              <a:t> </a:t>
            </a:r>
            <a:r>
              <a:rPr lang="es-ES" dirty="0" err="1"/>
              <a:t>discriminant</a:t>
            </a:r>
            <a:endParaRPr lang="es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DBE02C-36B5-41D4-A8D4-60B0C50F628C}"/>
              </a:ext>
            </a:extLst>
          </p:cNvPr>
          <p:cNvSpPr txBox="1"/>
          <p:nvPr/>
        </p:nvSpPr>
        <p:spPr>
          <a:xfrm>
            <a:off x="987552" y="1563624"/>
            <a:ext cx="448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Discriminante Lineal de Mínimos Cuadrados</a:t>
            </a:r>
          </a:p>
          <a:p>
            <a:endParaRPr lang="es-ES" dirty="0"/>
          </a:p>
        </p:txBody>
      </p:sp>
      <p:graphicFrame>
        <p:nvGraphicFramePr>
          <p:cNvPr id="11" name="Tabla 4">
            <a:extLst>
              <a:ext uri="{FF2B5EF4-FFF2-40B4-BE49-F238E27FC236}">
                <a16:creationId xmlns:a16="http://schemas.microsoft.com/office/drawing/2014/main" id="{A145D856-5ABA-4A60-BF73-B5322F4D1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700729"/>
              </p:ext>
            </p:extLst>
          </p:nvPr>
        </p:nvGraphicFramePr>
        <p:xfrm>
          <a:off x="1057656" y="2346579"/>
          <a:ext cx="5859495" cy="741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931350">
                  <a:extLst>
                    <a:ext uri="{9D8B030D-6E8A-4147-A177-3AD203B41FA5}">
                      <a16:colId xmlns:a16="http://schemas.microsoft.com/office/drawing/2014/main" val="1517646455"/>
                    </a:ext>
                  </a:extLst>
                </a:gridCol>
                <a:gridCol w="2928145">
                  <a:extLst>
                    <a:ext uri="{9D8B030D-6E8A-4147-A177-3AD203B41FA5}">
                      <a16:colId xmlns:a16="http://schemas.microsoft.com/office/drawing/2014/main" val="354258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Experimento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Error obtenido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2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Dataset</a:t>
                      </a:r>
                      <a:r>
                        <a:rPr lang="es-ES" dirty="0"/>
                        <a:t> 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1.68%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78209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04CE7D7-4399-42FC-BF9E-FAF24027FCBA}"/>
              </a:ext>
            </a:extLst>
          </p:cNvPr>
          <p:cNvSpPr txBox="1"/>
          <p:nvPr/>
        </p:nvSpPr>
        <p:spPr>
          <a:xfrm>
            <a:off x="987552" y="3769742"/>
            <a:ext cx="5480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Discriminante Cuadrático de Mínimos Cuadrados</a:t>
            </a:r>
          </a:p>
          <a:p>
            <a:endParaRPr lang="es-ES" dirty="0"/>
          </a:p>
        </p:txBody>
      </p:sp>
      <p:graphicFrame>
        <p:nvGraphicFramePr>
          <p:cNvPr id="14" name="Tabla 4">
            <a:extLst>
              <a:ext uri="{FF2B5EF4-FFF2-40B4-BE49-F238E27FC236}">
                <a16:creationId xmlns:a16="http://schemas.microsoft.com/office/drawing/2014/main" id="{E4A6D597-9F98-4F0B-BA25-2583028DB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036150"/>
              </p:ext>
            </p:extLst>
          </p:nvPr>
        </p:nvGraphicFramePr>
        <p:xfrm>
          <a:off x="1057655" y="4552696"/>
          <a:ext cx="5859495" cy="741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931350">
                  <a:extLst>
                    <a:ext uri="{9D8B030D-6E8A-4147-A177-3AD203B41FA5}">
                      <a16:colId xmlns:a16="http://schemas.microsoft.com/office/drawing/2014/main" val="1517646455"/>
                    </a:ext>
                  </a:extLst>
                </a:gridCol>
                <a:gridCol w="2928145">
                  <a:extLst>
                    <a:ext uri="{9D8B030D-6E8A-4147-A177-3AD203B41FA5}">
                      <a16:colId xmlns:a16="http://schemas.microsoft.com/office/drawing/2014/main" val="354258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Experimento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Error obtenido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2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Dataset</a:t>
                      </a:r>
                      <a:r>
                        <a:rPr lang="es-ES" dirty="0"/>
                        <a:t> 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0.84%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782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381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786B-4264-4BB0-A74F-4798A41A3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ES" dirty="0" err="1"/>
              <a:t>Perceptron</a:t>
            </a:r>
            <a:endParaRPr lang="es-ES" dirty="0"/>
          </a:p>
        </p:txBody>
      </p:sp>
      <p:graphicFrame>
        <p:nvGraphicFramePr>
          <p:cNvPr id="11" name="Tabla 4">
            <a:extLst>
              <a:ext uri="{FF2B5EF4-FFF2-40B4-BE49-F238E27FC236}">
                <a16:creationId xmlns:a16="http://schemas.microsoft.com/office/drawing/2014/main" id="{A145D856-5ABA-4A60-BF73-B5322F4D1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8145"/>
              </p:ext>
            </p:extLst>
          </p:nvPr>
        </p:nvGraphicFramePr>
        <p:xfrm>
          <a:off x="5638800" y="3058160"/>
          <a:ext cx="5859495" cy="741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931350">
                  <a:extLst>
                    <a:ext uri="{9D8B030D-6E8A-4147-A177-3AD203B41FA5}">
                      <a16:colId xmlns:a16="http://schemas.microsoft.com/office/drawing/2014/main" val="1517646455"/>
                    </a:ext>
                  </a:extLst>
                </a:gridCol>
                <a:gridCol w="2928145">
                  <a:extLst>
                    <a:ext uri="{9D8B030D-6E8A-4147-A177-3AD203B41FA5}">
                      <a16:colId xmlns:a16="http://schemas.microsoft.com/office/drawing/2014/main" val="354258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Experimento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Error obtenido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2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Dataset</a:t>
                      </a:r>
                      <a:r>
                        <a:rPr lang="es-ES" dirty="0"/>
                        <a:t> 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0.84%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78209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95815A7-2D76-459F-8168-39B1AD75C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93" y="1352150"/>
            <a:ext cx="3113986" cy="489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6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786B-4264-4BB0-A74F-4798A41A3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83" y="0"/>
            <a:ext cx="10515600" cy="1325563"/>
          </a:xfrm>
        </p:spPr>
        <p:txBody>
          <a:bodyPr/>
          <a:lstStyle/>
          <a:p>
            <a:r>
              <a:rPr lang="es-ES" dirty="0"/>
              <a:t>Multi </a:t>
            </a:r>
            <a:r>
              <a:rPr lang="es-ES" dirty="0" err="1"/>
              <a:t>Layer</a:t>
            </a:r>
            <a:r>
              <a:rPr lang="es-ES" dirty="0"/>
              <a:t> </a:t>
            </a:r>
            <a:r>
              <a:rPr lang="es-ES" dirty="0" err="1"/>
              <a:t>Perceptron</a:t>
            </a:r>
            <a:endParaRPr lang="es-ES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977121F-8172-4661-8420-6C199F689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3020"/>
              </p:ext>
            </p:extLst>
          </p:nvPr>
        </p:nvGraphicFramePr>
        <p:xfrm>
          <a:off x="6342888" y="807852"/>
          <a:ext cx="5522129" cy="292381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42053">
                  <a:extLst>
                    <a:ext uri="{9D8B030D-6E8A-4147-A177-3AD203B41FA5}">
                      <a16:colId xmlns:a16="http://schemas.microsoft.com/office/drawing/2014/main" val="1517646455"/>
                    </a:ext>
                  </a:extLst>
                </a:gridCol>
                <a:gridCol w="1840038">
                  <a:extLst>
                    <a:ext uri="{9D8B030D-6E8A-4147-A177-3AD203B41FA5}">
                      <a16:colId xmlns:a16="http://schemas.microsoft.com/office/drawing/2014/main" val="354258277"/>
                    </a:ext>
                  </a:extLst>
                </a:gridCol>
                <a:gridCol w="1840038">
                  <a:extLst>
                    <a:ext uri="{9D8B030D-6E8A-4147-A177-3AD203B41FA5}">
                      <a16:colId xmlns:a16="http://schemas.microsoft.com/office/drawing/2014/main" val="743894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Experimento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Neuronas en capa oculta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Error obtenido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22058"/>
                  </a:ext>
                </a:extLst>
              </a:tr>
              <a:tr h="456746">
                <a:tc rowSpan="5"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Dataset</a:t>
                      </a:r>
                      <a:r>
                        <a:rPr lang="es-ES" dirty="0"/>
                        <a:t> sin </a:t>
                      </a:r>
                    </a:p>
                    <a:p>
                      <a:pPr algn="ctr"/>
                      <a:r>
                        <a:rPr lang="es-ES" dirty="0"/>
                        <a:t>normalizar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0.84%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782094"/>
                  </a:ext>
                </a:extLst>
              </a:tr>
              <a:tr h="456746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/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/>
                        <a:t>1.68%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694535"/>
                  </a:ext>
                </a:extLst>
              </a:tr>
              <a:tr h="456746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/>
                        <a:t>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2.58%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829333"/>
                  </a:ext>
                </a:extLst>
              </a:tr>
              <a:tr h="456746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2.52%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11623"/>
                  </a:ext>
                </a:extLst>
              </a:tr>
              <a:tr h="456746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8.40%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123989"/>
                  </a:ext>
                </a:extLst>
              </a:tr>
            </a:tbl>
          </a:graphicData>
        </a:graphic>
      </p:graphicFrame>
      <p:graphicFrame>
        <p:nvGraphicFramePr>
          <p:cNvPr id="6" name="Tabla 4">
            <a:extLst>
              <a:ext uri="{FF2B5EF4-FFF2-40B4-BE49-F238E27FC236}">
                <a16:creationId xmlns:a16="http://schemas.microsoft.com/office/drawing/2014/main" id="{36A5E9BF-F11C-4F37-AC59-E54FF27A3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036377"/>
              </p:ext>
            </p:extLst>
          </p:nvPr>
        </p:nvGraphicFramePr>
        <p:xfrm>
          <a:off x="6342887" y="3731662"/>
          <a:ext cx="5522129" cy="292381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42053">
                  <a:extLst>
                    <a:ext uri="{9D8B030D-6E8A-4147-A177-3AD203B41FA5}">
                      <a16:colId xmlns:a16="http://schemas.microsoft.com/office/drawing/2014/main" val="1517646455"/>
                    </a:ext>
                  </a:extLst>
                </a:gridCol>
                <a:gridCol w="1840038">
                  <a:extLst>
                    <a:ext uri="{9D8B030D-6E8A-4147-A177-3AD203B41FA5}">
                      <a16:colId xmlns:a16="http://schemas.microsoft.com/office/drawing/2014/main" val="354258277"/>
                    </a:ext>
                  </a:extLst>
                </a:gridCol>
                <a:gridCol w="1840038">
                  <a:extLst>
                    <a:ext uri="{9D8B030D-6E8A-4147-A177-3AD203B41FA5}">
                      <a16:colId xmlns:a16="http://schemas.microsoft.com/office/drawing/2014/main" val="743894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Experimento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Neuronas en capa oculta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Error obtenido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22058"/>
                  </a:ext>
                </a:extLst>
              </a:tr>
              <a:tr h="456746">
                <a:tc rowSpan="5"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Dataset</a:t>
                      </a:r>
                      <a:endParaRPr lang="es-ES" dirty="0"/>
                    </a:p>
                    <a:p>
                      <a:pPr algn="ctr"/>
                      <a:r>
                        <a:rPr lang="es-ES" dirty="0"/>
                        <a:t>normalizado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0.84%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782094"/>
                  </a:ext>
                </a:extLst>
              </a:tr>
              <a:tr h="456746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0.84%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694535"/>
                  </a:ext>
                </a:extLst>
              </a:tr>
              <a:tr h="456746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0.84%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829333"/>
                  </a:ext>
                </a:extLst>
              </a:tr>
              <a:tr h="456746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2.52%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11623"/>
                  </a:ext>
                </a:extLst>
              </a:tr>
              <a:tr h="456746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10.92%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12398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1225B0A-D02A-4233-BDCD-B8D4E86BC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51" y="1045465"/>
            <a:ext cx="3458528" cy="54523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D8CD08-B905-4B06-A4F1-9377C7F1D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548" y="5602473"/>
            <a:ext cx="23526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20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0E84-0641-428F-B440-CDD7927FF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49"/>
            <a:ext cx="10515600" cy="1325563"/>
          </a:xfrm>
        </p:spPr>
        <p:txBody>
          <a:bodyPr/>
          <a:lstStyle/>
          <a:p>
            <a:r>
              <a:rPr lang="es-ES" dirty="0"/>
              <a:t>RBFN </a:t>
            </a:r>
            <a:r>
              <a:rPr lang="es-ES" dirty="0" err="1"/>
              <a:t>with</a:t>
            </a:r>
            <a:r>
              <a:rPr lang="es-ES" dirty="0"/>
              <a:t> k-</a:t>
            </a:r>
            <a:r>
              <a:rPr lang="es-ES" dirty="0" err="1"/>
              <a:t>Fold</a:t>
            </a:r>
            <a:endParaRPr lang="es-E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054314-81E4-4B29-86EF-01C72653B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792310"/>
              </p:ext>
            </p:extLst>
          </p:nvPr>
        </p:nvGraphicFramePr>
        <p:xfrm>
          <a:off x="6342890" y="3905917"/>
          <a:ext cx="5344803" cy="2219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48968">
                  <a:extLst>
                    <a:ext uri="{9D8B030D-6E8A-4147-A177-3AD203B41FA5}">
                      <a16:colId xmlns:a16="http://schemas.microsoft.com/office/drawing/2014/main" val="2651828242"/>
                    </a:ext>
                  </a:extLst>
                </a:gridCol>
                <a:gridCol w="1091089">
                  <a:extLst>
                    <a:ext uri="{9D8B030D-6E8A-4147-A177-3AD203B41FA5}">
                      <a16:colId xmlns:a16="http://schemas.microsoft.com/office/drawing/2014/main" val="2255056782"/>
                    </a:ext>
                  </a:extLst>
                </a:gridCol>
                <a:gridCol w="1160585">
                  <a:extLst>
                    <a:ext uri="{9D8B030D-6E8A-4147-A177-3AD203B41FA5}">
                      <a16:colId xmlns:a16="http://schemas.microsoft.com/office/drawing/2014/main" val="3763313168"/>
                    </a:ext>
                  </a:extLst>
                </a:gridCol>
                <a:gridCol w="1644161">
                  <a:extLst>
                    <a:ext uri="{9D8B030D-6E8A-4147-A177-3AD203B41FA5}">
                      <a16:colId xmlns:a16="http://schemas.microsoft.com/office/drawing/2014/main" val="2650922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Experimento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Ncenters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 (K-</a:t>
                      </a:r>
                      <a:r>
                        <a:rPr lang="es-ES" dirty="0" err="1"/>
                        <a:t>Fold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Error obtenido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979150"/>
                  </a:ext>
                </a:extLst>
              </a:tr>
              <a:tr h="175460">
                <a:tc rowSpan="5"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Dataset</a:t>
                      </a:r>
                      <a:endParaRPr lang="es-ES" dirty="0"/>
                    </a:p>
                    <a:p>
                      <a:pPr algn="ctr"/>
                      <a:r>
                        <a:rPr lang="es-ES" dirty="0"/>
                        <a:t>normalizado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h=6.30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7342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h=6.30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r>
                        <a:rPr lang="es-E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6325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h=2.51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1.68%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0870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h=2.51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2065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/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h=1.25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1.68%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73223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F68743-8777-4410-B1C0-9AE7C4006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49247"/>
              </p:ext>
            </p:extLst>
          </p:nvPr>
        </p:nvGraphicFramePr>
        <p:xfrm>
          <a:off x="6342891" y="732123"/>
          <a:ext cx="5344803" cy="2219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48968">
                  <a:extLst>
                    <a:ext uri="{9D8B030D-6E8A-4147-A177-3AD203B41FA5}">
                      <a16:colId xmlns:a16="http://schemas.microsoft.com/office/drawing/2014/main" val="2651828242"/>
                    </a:ext>
                  </a:extLst>
                </a:gridCol>
                <a:gridCol w="1091089">
                  <a:extLst>
                    <a:ext uri="{9D8B030D-6E8A-4147-A177-3AD203B41FA5}">
                      <a16:colId xmlns:a16="http://schemas.microsoft.com/office/drawing/2014/main" val="2255056782"/>
                    </a:ext>
                  </a:extLst>
                </a:gridCol>
                <a:gridCol w="1160585">
                  <a:extLst>
                    <a:ext uri="{9D8B030D-6E8A-4147-A177-3AD203B41FA5}">
                      <a16:colId xmlns:a16="http://schemas.microsoft.com/office/drawing/2014/main" val="3763313168"/>
                    </a:ext>
                  </a:extLst>
                </a:gridCol>
                <a:gridCol w="1644161">
                  <a:extLst>
                    <a:ext uri="{9D8B030D-6E8A-4147-A177-3AD203B41FA5}">
                      <a16:colId xmlns:a16="http://schemas.microsoft.com/office/drawing/2014/main" val="2650922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Experimento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Ncenters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 (K-</a:t>
                      </a:r>
                      <a:r>
                        <a:rPr lang="es-ES" dirty="0" err="1"/>
                        <a:t>Fold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Error obtenido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979150"/>
                  </a:ext>
                </a:extLst>
              </a:tr>
              <a:tr h="175460">
                <a:tc rowSpan="5"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Dataset</a:t>
                      </a:r>
                      <a:r>
                        <a:rPr lang="es-ES" dirty="0"/>
                        <a:t> sin </a:t>
                      </a:r>
                    </a:p>
                    <a:p>
                      <a:pPr algn="ctr"/>
                      <a:r>
                        <a:rPr lang="es-ES" dirty="0"/>
                        <a:t>normalizar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7342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h=15.84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1.68%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6325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0870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h= 6.30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2065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/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h=6.30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732237"/>
                  </a:ext>
                </a:extLst>
              </a:tr>
            </a:tbl>
          </a:graphicData>
        </a:graphic>
      </p:graphicFrame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11F1377-E08A-4E61-8991-343D7B02A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00" y="1636775"/>
            <a:ext cx="5648247" cy="43930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FA210A-4439-4333-A125-947C000B2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411" y="6098244"/>
            <a:ext cx="36766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08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4138-A332-4800-9829-2A3BAEBA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SVM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a 4">
                <a:extLst>
                  <a:ext uri="{FF2B5EF4-FFF2-40B4-BE49-F238E27FC236}">
                    <a16:creationId xmlns:a16="http://schemas.microsoft.com/office/drawing/2014/main" id="{E87367F3-5F33-45BC-A140-BFB8260AFF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2940360"/>
                  </p:ext>
                </p:extLst>
              </p:nvPr>
            </p:nvGraphicFramePr>
            <p:xfrm>
              <a:off x="3813048" y="758000"/>
              <a:ext cx="7915656" cy="111252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5537061">
                      <a:extLst>
                        <a:ext uri="{9D8B030D-6E8A-4147-A177-3AD203B41FA5}">
                          <a16:colId xmlns:a16="http://schemas.microsoft.com/office/drawing/2014/main" val="3752739145"/>
                        </a:ext>
                      </a:extLst>
                    </a:gridCol>
                    <a:gridCol w="2378595">
                      <a:extLst>
                        <a:ext uri="{9D8B030D-6E8A-4147-A177-3AD203B41FA5}">
                          <a16:colId xmlns:a16="http://schemas.microsoft.com/office/drawing/2014/main" val="3542582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Parámetros </a:t>
                          </a:r>
                          <a:r>
                            <a:rPr lang="es-ES" dirty="0" err="1"/>
                            <a:t>fitcsvm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Error obtenido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2220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r>
                            <a:rPr lang="es-ES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same</a:t>
                          </a:r>
                          <a:r>
                            <a:rPr lang="es-ES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, </a:t>
                          </a:r>
                          <a:r>
                            <a:rPr lang="es-ES" sz="1800" b="0" i="0" u="none" strike="noStrike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'</a:t>
                          </a:r>
                          <a:r>
                            <a:rPr lang="es-ES" sz="1800" b="0" i="0" u="none" strike="noStrike" baseline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OptimizeHyperParameters</a:t>
                          </a:r>
                          <a:r>
                            <a:rPr lang="es-ES" sz="1800" b="0" i="0" u="none" strike="noStrike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','auto’) </a:t>
                          </a:r>
                          <a:endParaRPr lang="es-ES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b="1" i="0" u="none" strike="noStrike" kern="1200" dirty="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0.84</a:t>
                          </a:r>
                          <a:r>
                            <a:rPr lang="es-ES" sz="1800" b="1" i="0" u="none" strike="noStrike" dirty="0">
                              <a:solidFill>
                                <a:srgbClr val="000000"/>
                              </a:solidFill>
                              <a:latin typeface="+mj-lt"/>
                            </a:rPr>
                            <a:t>%</a:t>
                          </a:r>
                          <a:endParaRPr lang="es-ES" b="1" dirty="0">
                            <a:latin typeface="+mj-lt"/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0782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b="0" i="0" u="none" strike="noStrike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('</a:t>
                          </a:r>
                          <a:r>
                            <a:rPr lang="es-ES" sz="1800" b="0" i="0" u="none" strike="noStrike" baseline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KernelFunction</a:t>
                          </a:r>
                          <a:r>
                            <a:rPr lang="es-ES" sz="1800" b="0" i="0" u="none" strike="noStrike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','</a:t>
                          </a:r>
                          <a:r>
                            <a:rPr lang="es-ES" sz="1800" b="0" i="0" u="none" strike="noStrike" baseline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rbf</a:t>
                          </a:r>
                          <a:r>
                            <a:rPr lang="es-ES" sz="1800" b="0" i="0" u="none" strike="noStrike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’)</a:t>
                          </a:r>
                          <a14:m>
                            <m:oMath xmlns:m="http://schemas.openxmlformats.org/officeDocument/2006/math">
                              <m:r>
                                <a:rPr lang="es-ES" sz="1800" b="0" i="0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s-ES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b="0" i="0" u="none" strike="noStrike" dirty="0">
                              <a:solidFill>
                                <a:srgbClr val="000000"/>
                              </a:solidFill>
                              <a:latin typeface="+mj-lt"/>
                            </a:rPr>
                            <a:t>10.63</a:t>
                          </a:r>
                          <a:r>
                            <a:rPr lang="es-ES" dirty="0">
                              <a:latin typeface="+mj-lt"/>
                            </a:rPr>
                            <a:t>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16945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a 4">
                <a:extLst>
                  <a:ext uri="{FF2B5EF4-FFF2-40B4-BE49-F238E27FC236}">
                    <a16:creationId xmlns:a16="http://schemas.microsoft.com/office/drawing/2014/main" id="{E87367F3-5F33-45BC-A140-BFB8260AFF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2940360"/>
                  </p:ext>
                </p:extLst>
              </p:nvPr>
            </p:nvGraphicFramePr>
            <p:xfrm>
              <a:off x="3813048" y="758000"/>
              <a:ext cx="7915656" cy="111252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5537061">
                      <a:extLst>
                        <a:ext uri="{9D8B030D-6E8A-4147-A177-3AD203B41FA5}">
                          <a16:colId xmlns:a16="http://schemas.microsoft.com/office/drawing/2014/main" val="3752739145"/>
                        </a:ext>
                      </a:extLst>
                    </a:gridCol>
                    <a:gridCol w="2378595">
                      <a:extLst>
                        <a:ext uri="{9D8B030D-6E8A-4147-A177-3AD203B41FA5}">
                          <a16:colId xmlns:a16="http://schemas.microsoft.com/office/drawing/2014/main" val="3542582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Parámetros </a:t>
                          </a:r>
                          <a:r>
                            <a:rPr lang="es-ES" dirty="0" err="1"/>
                            <a:t>fitcsvm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Error obtenido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2220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r>
                            <a:rPr lang="es-ES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same</a:t>
                          </a:r>
                          <a:r>
                            <a:rPr lang="es-ES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, </a:t>
                          </a:r>
                          <a:r>
                            <a:rPr lang="es-ES" sz="1800" b="0" i="0" u="none" strike="noStrike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'</a:t>
                          </a:r>
                          <a:r>
                            <a:rPr lang="es-ES" sz="1800" b="0" i="0" u="none" strike="noStrike" baseline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OptimizeHyperParameters</a:t>
                          </a:r>
                          <a:r>
                            <a:rPr lang="es-ES" sz="1800" b="0" i="0" u="none" strike="noStrike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','auto’) </a:t>
                          </a:r>
                          <a:endParaRPr lang="es-ES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b="1" i="0" u="none" strike="noStrike" kern="1200" dirty="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0.84</a:t>
                          </a:r>
                          <a:r>
                            <a:rPr lang="es-ES" sz="1800" b="1" i="0" u="none" strike="noStrike" dirty="0">
                              <a:solidFill>
                                <a:srgbClr val="000000"/>
                              </a:solidFill>
                              <a:latin typeface="+mj-lt"/>
                            </a:rPr>
                            <a:t>%</a:t>
                          </a:r>
                          <a:endParaRPr lang="es-ES" b="1" dirty="0">
                            <a:latin typeface="+mj-lt"/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0782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10" t="-208197" r="-431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b="0" i="0" u="none" strike="noStrike" dirty="0">
                              <a:solidFill>
                                <a:srgbClr val="000000"/>
                              </a:solidFill>
                              <a:latin typeface="+mj-lt"/>
                            </a:rPr>
                            <a:t>10.63</a:t>
                          </a:r>
                          <a:r>
                            <a:rPr lang="es-ES" dirty="0">
                              <a:latin typeface="+mj-lt"/>
                            </a:rPr>
                            <a:t>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169453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C862B5B-95B9-4EB8-9FF3-FBD67D9F0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163" y="2412747"/>
            <a:ext cx="5333333" cy="4000000"/>
          </a:xfrm>
          <a:prstGeom prst="rect">
            <a:avLst/>
          </a:prstGeom>
        </p:spPr>
      </p:pic>
      <p:pic>
        <p:nvPicPr>
          <p:cNvPr id="8" name="Picture 7" descr="Chart, surface chart&#10;&#10;Description automatically generated">
            <a:extLst>
              <a:ext uri="{FF2B5EF4-FFF2-40B4-BE49-F238E27FC236}">
                <a16:creationId xmlns:a16="http://schemas.microsoft.com/office/drawing/2014/main" id="{F0FC29A8-8997-4675-A7FE-1A55F7A2B8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41" y="2263395"/>
            <a:ext cx="4998229" cy="45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71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BACA-4706-4FB7-9A07-CE9A10B9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Decision</a:t>
            </a:r>
            <a:r>
              <a:rPr lang="es-ES" dirty="0"/>
              <a:t> </a:t>
            </a:r>
            <a:r>
              <a:rPr lang="es-ES" dirty="0" err="1"/>
              <a:t>Tree</a:t>
            </a:r>
            <a:endParaRPr lang="es-E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A7F990-AE14-4B89-8C3C-7A8752DB0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082676"/>
              </p:ext>
            </p:extLst>
          </p:nvPr>
        </p:nvGraphicFramePr>
        <p:xfrm>
          <a:off x="6096000" y="1987550"/>
          <a:ext cx="4544100" cy="13817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79053">
                  <a:extLst>
                    <a:ext uri="{9D8B030D-6E8A-4147-A177-3AD203B41FA5}">
                      <a16:colId xmlns:a16="http://schemas.microsoft.com/office/drawing/2014/main" val="262024223"/>
                    </a:ext>
                  </a:extLst>
                </a:gridCol>
                <a:gridCol w="2365047">
                  <a:extLst>
                    <a:ext uri="{9D8B030D-6E8A-4147-A177-3AD203B41FA5}">
                      <a16:colId xmlns:a16="http://schemas.microsoft.com/office/drawing/2014/main" val="158787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Dataset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Error obtenido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86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Dataset</a:t>
                      </a:r>
                      <a:r>
                        <a:rPr lang="es-ES" dirty="0"/>
                        <a:t> sin normalizar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2.52%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2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Dataset</a:t>
                      </a:r>
                      <a:r>
                        <a:rPr lang="es-ES" dirty="0"/>
                        <a:t> normalizado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2.52%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9747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20D9AE-35EC-47F1-9378-DBE8192CA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544590"/>
              </p:ext>
            </p:extLst>
          </p:nvPr>
        </p:nvGraphicFramePr>
        <p:xfrm>
          <a:off x="6096000" y="4454525"/>
          <a:ext cx="4544100" cy="13817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79053">
                  <a:extLst>
                    <a:ext uri="{9D8B030D-6E8A-4147-A177-3AD203B41FA5}">
                      <a16:colId xmlns:a16="http://schemas.microsoft.com/office/drawing/2014/main" val="262024223"/>
                    </a:ext>
                  </a:extLst>
                </a:gridCol>
                <a:gridCol w="2365047">
                  <a:extLst>
                    <a:ext uri="{9D8B030D-6E8A-4147-A177-3AD203B41FA5}">
                      <a16:colId xmlns:a16="http://schemas.microsoft.com/office/drawing/2014/main" val="158787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Experimento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Error obtenido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86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Dataset</a:t>
                      </a:r>
                      <a:r>
                        <a:rPr lang="es-ES" dirty="0"/>
                        <a:t> sin normalizar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2.52%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2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Dataset</a:t>
                      </a:r>
                      <a:r>
                        <a:rPr lang="es-ES" dirty="0"/>
                        <a:t> normalizado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2.52%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9747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5BF7017-01A8-43A7-989B-5255E390D1DF}"/>
              </a:ext>
            </a:extLst>
          </p:cNvPr>
          <p:cNvSpPr txBox="1"/>
          <p:nvPr/>
        </p:nvSpPr>
        <p:spPr>
          <a:xfrm>
            <a:off x="7051314" y="1506022"/>
            <a:ext cx="312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u="sng" dirty="0" err="1"/>
              <a:t>By</a:t>
            </a:r>
            <a:r>
              <a:rPr lang="es-ES" u="sng" dirty="0"/>
              <a:t> default-&gt;  mean </a:t>
            </a:r>
            <a:r>
              <a:rPr lang="es-ES" u="sng" dirty="0" err="1"/>
              <a:t>leaf</a:t>
            </a:r>
            <a:r>
              <a:rPr lang="es-ES" u="sng" dirty="0"/>
              <a:t> </a:t>
            </a:r>
            <a:r>
              <a:rPr lang="es-ES" u="sng" dirty="0" err="1"/>
              <a:t>size</a:t>
            </a:r>
            <a:endParaRPr lang="es-ES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79C451-3475-460D-AEF7-0DF7AC80D8D4}"/>
              </a:ext>
            </a:extLst>
          </p:cNvPr>
          <p:cNvSpPr txBox="1"/>
          <p:nvPr/>
        </p:nvSpPr>
        <p:spPr>
          <a:xfrm>
            <a:off x="7051314" y="4070207"/>
            <a:ext cx="263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u="sng" dirty="0"/>
              <a:t>Auto </a:t>
            </a:r>
            <a:r>
              <a:rPr lang="es-ES" u="sng" dirty="0" err="1"/>
              <a:t>opt</a:t>
            </a:r>
            <a:r>
              <a:rPr lang="es-ES" u="sng" dirty="0"/>
              <a:t> </a:t>
            </a:r>
            <a:r>
              <a:rPr lang="es-ES" u="sng" dirty="0" err="1"/>
              <a:t>params</a:t>
            </a:r>
            <a:endParaRPr lang="es-ES" u="sng" dirty="0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E1A3C70-0DFB-4FD0-91EF-B4FDB1A5D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34" y="2063988"/>
            <a:ext cx="5148384" cy="31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54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E053-103D-44FF-BDDF-09BC8518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Conclusions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6B5D-E15B-4528-9827-BE428C463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476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F089-DB1E-4143-BD48-F7239DE1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internals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EB16B-A383-4557-B817-406880F29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1"/>
          </a:xfrm>
        </p:spPr>
        <p:txBody>
          <a:bodyPr/>
          <a:lstStyle/>
          <a:p>
            <a:r>
              <a:rPr lang="es-ES" dirty="0"/>
              <a:t>La base de datos contine un total de 699 patrones.</a:t>
            </a:r>
          </a:p>
          <a:p>
            <a:r>
              <a:rPr lang="es-ES" dirty="0"/>
              <a:t>Contempla 2 clases =&gt; {cáncer benigno, cáncer maligno}.</a:t>
            </a:r>
          </a:p>
          <a:p>
            <a:r>
              <a:rPr lang="es-ES" dirty="0"/>
              <a:t>El número de características por patrón es de 9  +  1 (id)  + 1 (</a:t>
            </a:r>
            <a:r>
              <a:rPr lang="es-ES" dirty="0" err="1"/>
              <a:t>class</a:t>
            </a:r>
            <a:r>
              <a:rPr lang="es-ES" dirty="0"/>
              <a:t>)</a:t>
            </a:r>
          </a:p>
          <a:p>
            <a:r>
              <a:rPr lang="es-ES" dirty="0"/>
              <a:t>La distribución de la base de datos es de:</a:t>
            </a:r>
          </a:p>
          <a:p>
            <a:pPr lvl="1"/>
            <a:r>
              <a:rPr lang="es-ES" dirty="0"/>
              <a:t>Canceres benignos: </a:t>
            </a:r>
            <a:r>
              <a:rPr lang="es-ES" b="1" dirty="0"/>
              <a:t>458  (65.5%)</a:t>
            </a:r>
          </a:p>
          <a:p>
            <a:pPr lvl="1"/>
            <a:r>
              <a:rPr lang="es-E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Canceres malignos: </a:t>
            </a:r>
            <a:r>
              <a:rPr lang="es-E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241 (34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E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5%)</a:t>
            </a:r>
          </a:p>
          <a:p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Los datos fueron recolectados entre 1990 y 1992 por </a:t>
            </a:r>
            <a:r>
              <a:rPr lang="en-US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Dr. William </a:t>
            </a:r>
            <a:r>
              <a:rPr lang="en-US" sz="240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Wolberg</a:t>
            </a:r>
            <a:r>
              <a:rPr lang="en-US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del </a:t>
            </a:r>
            <a:r>
              <a:rPr lang="en-US" sz="240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departamento</a:t>
            </a:r>
            <a:r>
              <a:rPr lang="en-US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cirugía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general de la Universidad de </a:t>
            </a:r>
            <a:r>
              <a:rPr lang="en-US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Wisconsin</a:t>
            </a:r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658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E470-C4F0-4984-8CA9-9B7A15AB6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patrón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46725-EC86-400A-A47B-843F894C3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Cada paciente (patrón) contiene 9 características útiles de la forma, concentración, geometría a nivel intracelular para clasificar tipos de cáncer. A continuación indicamos las características a emplear:</a:t>
            </a:r>
          </a:p>
          <a:p>
            <a:pPr lvl="1"/>
            <a:r>
              <a:rPr lang="es-ES" sz="2000" dirty="0"/>
              <a:t>Espesor de la masa (1-10)</a:t>
            </a:r>
          </a:p>
          <a:p>
            <a:pPr lvl="1"/>
            <a:r>
              <a:rPr lang="es-ES" sz="2000" dirty="0"/>
              <a:t>Uniformidad del tamaño de las células (1 – 10)</a:t>
            </a:r>
          </a:p>
          <a:p>
            <a:pPr lvl="1"/>
            <a:r>
              <a:rPr lang="es-ES" sz="2000" dirty="0"/>
              <a:t>Uniformidad de la forma de la célula 1 – 10</a:t>
            </a:r>
          </a:p>
          <a:p>
            <a:pPr lvl="1"/>
            <a:r>
              <a:rPr lang="es-ES" sz="2000" dirty="0"/>
              <a:t>Adhesión marginal 1 – 10</a:t>
            </a:r>
          </a:p>
          <a:p>
            <a:pPr lvl="1"/>
            <a:r>
              <a:rPr lang="es-ES" sz="2000" dirty="0"/>
              <a:t>Tamaño de la célula epitelial única 1 – 10</a:t>
            </a:r>
          </a:p>
          <a:p>
            <a:pPr lvl="1"/>
            <a:r>
              <a:rPr lang="es-ES" sz="2000" dirty="0"/>
              <a:t>Núcleos desnudos 1 – 10</a:t>
            </a:r>
          </a:p>
          <a:p>
            <a:pPr lvl="1"/>
            <a:r>
              <a:rPr lang="es-ES" sz="2000" dirty="0"/>
              <a:t>Cromatina desnuda 1 – 10</a:t>
            </a:r>
          </a:p>
          <a:p>
            <a:pPr lvl="1"/>
            <a:r>
              <a:rPr lang="es-ES" sz="2000" dirty="0"/>
              <a:t>Núcleos normales 1 – 10</a:t>
            </a:r>
          </a:p>
          <a:p>
            <a:pPr lvl="1"/>
            <a:r>
              <a:rPr lang="es-ES" sz="2000" dirty="0"/>
              <a:t>Mitosis 1- 10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343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2CC3-83B1-42DF-8A93-C0E860C43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s-ES" dirty="0"/>
              <a:t>Evaluación del </a:t>
            </a:r>
            <a:r>
              <a:rPr lang="es-ES" dirty="0" err="1"/>
              <a:t>dataset</a:t>
            </a:r>
            <a:r>
              <a:rPr lang="es-ES" dirty="0"/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281FE87-A272-403A-9407-2FEB280E3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515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1FCF6-9D28-4F0F-B6A9-0B47068D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parsing</a:t>
            </a:r>
            <a:r>
              <a:rPr lang="es-ES" dirty="0"/>
              <a:t> </a:t>
            </a:r>
            <a:r>
              <a:rPr lang="es-ES" dirty="0" err="1"/>
              <a:t>methods</a:t>
            </a:r>
            <a:endParaRPr lang="es-E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C3F08B3-9D06-40EA-898A-834847B73C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3" t="7211" r="44132" b="53878"/>
          <a:stretch/>
        </p:blipFill>
        <p:spPr>
          <a:xfrm>
            <a:off x="912845" y="2362492"/>
            <a:ext cx="7623111" cy="32395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BFC75C-B67D-4EF7-9935-66577838D9CA}"/>
              </a:ext>
            </a:extLst>
          </p:cNvPr>
          <p:cNvSpPr txBox="1"/>
          <p:nvPr/>
        </p:nvSpPr>
        <p:spPr>
          <a:xfrm>
            <a:off x="1017037" y="1791478"/>
            <a:ext cx="667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1. Limpiar los patrones con características no completas </a:t>
            </a:r>
          </a:p>
        </p:txBody>
      </p:sp>
    </p:spTree>
    <p:extLst>
      <p:ext uri="{BB962C8B-B14F-4D97-AF65-F5344CB8AC3E}">
        <p14:creationId xmlns:p14="http://schemas.microsoft.com/office/powerpoint/2010/main" val="204417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1FCF6-9D28-4F0F-B6A9-0B47068D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parsing</a:t>
            </a:r>
            <a:r>
              <a:rPr lang="es-ES" dirty="0"/>
              <a:t> </a:t>
            </a:r>
            <a:r>
              <a:rPr lang="es-ES" dirty="0" err="1"/>
              <a:t>methods</a:t>
            </a:r>
            <a:endParaRPr lang="es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BFC75C-B67D-4EF7-9935-66577838D9CA}"/>
              </a:ext>
            </a:extLst>
          </p:cNvPr>
          <p:cNvSpPr txBox="1"/>
          <p:nvPr/>
        </p:nvSpPr>
        <p:spPr>
          <a:xfrm>
            <a:off x="1017037" y="1791478"/>
            <a:ext cx="667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2. Quitar el ID y dejar la BD limpia de cara a importarla a Matlab 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49B4D78-D205-4438-9FD0-AC0014B796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" t="7483" r="21709" b="51293"/>
          <a:stretch/>
        </p:blipFill>
        <p:spPr>
          <a:xfrm>
            <a:off x="1017037" y="2329574"/>
            <a:ext cx="9449784" cy="29671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784B29-13D2-4E02-A209-2C5BFCB48C75}"/>
              </a:ext>
            </a:extLst>
          </p:cNvPr>
          <p:cNvSpPr txBox="1"/>
          <p:nvPr/>
        </p:nvSpPr>
        <p:spPr>
          <a:xfrm>
            <a:off x="1017037" y="5566262"/>
            <a:ext cx="9449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3. Importar a Matlab y </a:t>
            </a:r>
            <a:r>
              <a:rPr lang="es-ES" dirty="0" err="1"/>
              <a:t>parsear</a:t>
            </a:r>
            <a:r>
              <a:rPr lang="es-ES" dirty="0"/>
              <a:t> la estructura del </a:t>
            </a:r>
            <a:r>
              <a:rPr lang="es-ES" dirty="0" err="1"/>
              <a:t>dataset</a:t>
            </a:r>
            <a:r>
              <a:rPr lang="es-ES" dirty="0"/>
              <a:t> a dividir entre diseño (4/5) y test (1/5). </a:t>
            </a:r>
          </a:p>
          <a:p>
            <a:r>
              <a:rPr lang="es-ES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4246410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786B-4264-4BB0-A74F-4798A41A3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ES" dirty="0"/>
              <a:t>KNN </a:t>
            </a:r>
            <a:r>
              <a:rPr lang="es-ES" dirty="0" err="1"/>
              <a:t>with</a:t>
            </a:r>
            <a:r>
              <a:rPr lang="es-ES" dirty="0"/>
              <a:t> K-</a:t>
            </a:r>
            <a:r>
              <a:rPr lang="es-ES" dirty="0" err="1"/>
              <a:t>fold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FC7C3-D76B-4008-A677-2A1EDF2DD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s-ES" dirty="0"/>
              <a:t>Se realiza un K-</a:t>
            </a:r>
            <a:r>
              <a:rPr lang="es-ES" dirty="0" err="1"/>
              <a:t>fold</a:t>
            </a:r>
            <a:r>
              <a:rPr lang="es-ES" dirty="0"/>
              <a:t> ya que tenemos pocos patrones sobre los que trabajar. Se va a trabajar un k=4 (No confundir con la k del KNN).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61310ED-4DB4-48EE-BF70-7DC791739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70" y="2407297"/>
            <a:ext cx="5299418" cy="412177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F2EAF66-D5F7-453A-85AD-F11FAFBCA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003" y="2407297"/>
            <a:ext cx="5299418" cy="41217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1AE475-5386-4570-9E6B-4C8DD9C85028}"/>
              </a:ext>
            </a:extLst>
          </p:cNvPr>
          <p:cNvSpPr txBox="1"/>
          <p:nvPr/>
        </p:nvSpPr>
        <p:spPr>
          <a:xfrm>
            <a:off x="482257" y="6344401"/>
            <a:ext cx="145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Normalizado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F64459-C5D0-45DC-BE00-25082E8241AA}"/>
              </a:ext>
            </a:extLst>
          </p:cNvPr>
          <p:cNvSpPr txBox="1"/>
          <p:nvPr/>
        </p:nvSpPr>
        <p:spPr>
          <a:xfrm>
            <a:off x="10287000" y="6344401"/>
            <a:ext cx="153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Sin normalizar</a:t>
            </a:r>
          </a:p>
        </p:txBody>
      </p:sp>
    </p:spTree>
    <p:extLst>
      <p:ext uri="{BB962C8B-B14F-4D97-AF65-F5344CB8AC3E}">
        <p14:creationId xmlns:p14="http://schemas.microsoft.com/office/powerpoint/2010/main" val="305879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786B-4264-4BB0-A74F-4798A41A3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ES" dirty="0"/>
              <a:t>KNN </a:t>
            </a:r>
            <a:r>
              <a:rPr lang="es-ES" dirty="0" err="1"/>
              <a:t>with</a:t>
            </a:r>
            <a:r>
              <a:rPr lang="es-ES" dirty="0"/>
              <a:t> K-</a:t>
            </a:r>
            <a:r>
              <a:rPr lang="es-ES" dirty="0" err="1"/>
              <a:t>fold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FC7C3-D76B-4008-A677-2A1EDF2DD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s-ES" dirty="0"/>
              <a:t>Se realiza un K-</a:t>
            </a:r>
            <a:r>
              <a:rPr lang="es-ES" dirty="0" err="1"/>
              <a:t>fold</a:t>
            </a:r>
            <a:r>
              <a:rPr lang="es-ES" dirty="0"/>
              <a:t> ya que tenemos pocos patrones sobre los que trabajar. Se va a trabajar un k=4 (No confundir con la k del KNN).</a:t>
            </a:r>
          </a:p>
        </p:txBody>
      </p:sp>
      <p:graphicFrame>
        <p:nvGraphicFramePr>
          <p:cNvPr id="6" name="Tabla 4">
            <a:extLst>
              <a:ext uri="{FF2B5EF4-FFF2-40B4-BE49-F238E27FC236}">
                <a16:creationId xmlns:a16="http://schemas.microsoft.com/office/drawing/2014/main" id="{DC64F457-4025-4EDB-9ADC-1C0D40B0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8903"/>
              </p:ext>
            </p:extLst>
          </p:nvPr>
        </p:nvGraphicFramePr>
        <p:xfrm>
          <a:off x="1162050" y="3206115"/>
          <a:ext cx="9563099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931350">
                  <a:extLst>
                    <a:ext uri="{9D8B030D-6E8A-4147-A177-3AD203B41FA5}">
                      <a16:colId xmlns:a16="http://schemas.microsoft.com/office/drawing/2014/main" val="1517646455"/>
                    </a:ext>
                  </a:extLst>
                </a:gridCol>
                <a:gridCol w="3703604">
                  <a:extLst>
                    <a:ext uri="{9D8B030D-6E8A-4147-A177-3AD203B41FA5}">
                      <a16:colId xmlns:a16="http://schemas.microsoft.com/office/drawing/2014/main" val="3752739145"/>
                    </a:ext>
                  </a:extLst>
                </a:gridCol>
                <a:gridCol w="2928145">
                  <a:extLst>
                    <a:ext uri="{9D8B030D-6E8A-4147-A177-3AD203B41FA5}">
                      <a16:colId xmlns:a16="http://schemas.microsoft.com/office/drawing/2014/main" val="354258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Experimento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Valor de 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Error obtenido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2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Dataset</a:t>
                      </a:r>
                      <a:r>
                        <a:rPr lang="es-ES" dirty="0"/>
                        <a:t> sin </a:t>
                      </a:r>
                      <a:r>
                        <a:rPr lang="es-ES" dirty="0" err="1"/>
                        <a:t>nomalizar</a:t>
                      </a:r>
                      <a:endParaRPr lang="es-E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k=11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3.72%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78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Dataset</a:t>
                      </a:r>
                      <a:r>
                        <a:rPr lang="es-ES" dirty="0"/>
                        <a:t> normalizado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k=5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2.84%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694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11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786B-4264-4BB0-A74F-4798A41A3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ES" dirty="0" err="1"/>
              <a:t>Kernel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K-</a:t>
            </a:r>
            <a:r>
              <a:rPr lang="es-ES" dirty="0" err="1"/>
              <a:t>fold</a:t>
            </a:r>
            <a:endParaRPr lang="es-ES" dirty="0"/>
          </a:p>
        </p:txBody>
      </p: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8A8564CD-CC78-444A-A476-AAEA411AA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62" y="2407296"/>
            <a:ext cx="5299419" cy="412177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FC7C3-D76B-4008-A677-2A1EDF2DD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s-ES" dirty="0"/>
              <a:t>Se realiza un K-</a:t>
            </a:r>
            <a:r>
              <a:rPr lang="es-ES" dirty="0" err="1"/>
              <a:t>fold</a:t>
            </a:r>
            <a:r>
              <a:rPr lang="es-ES" dirty="0"/>
              <a:t> ya que tenemos pocos patrones sobre los que trabajar. Se va a trabajar los mismo </a:t>
            </a:r>
            <a:r>
              <a:rPr lang="es-ES" dirty="0" err="1"/>
              <a:t>sub-bloques</a:t>
            </a:r>
            <a:r>
              <a:rPr lang="es-ES" dirty="0"/>
              <a:t>, k=4.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D712A9EC-9512-49C2-9FC8-796615B49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619" y="2407296"/>
            <a:ext cx="5299419" cy="41217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1AE475-5386-4570-9E6B-4C8DD9C85028}"/>
              </a:ext>
            </a:extLst>
          </p:cNvPr>
          <p:cNvSpPr txBox="1"/>
          <p:nvPr/>
        </p:nvSpPr>
        <p:spPr>
          <a:xfrm>
            <a:off x="482257" y="6344401"/>
            <a:ext cx="145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Normalizado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F64459-C5D0-45DC-BE00-25082E8241AA}"/>
              </a:ext>
            </a:extLst>
          </p:cNvPr>
          <p:cNvSpPr txBox="1"/>
          <p:nvPr/>
        </p:nvSpPr>
        <p:spPr>
          <a:xfrm>
            <a:off x="10287000" y="6344401"/>
            <a:ext cx="153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Sin normalizar</a:t>
            </a:r>
          </a:p>
        </p:txBody>
      </p:sp>
    </p:spTree>
    <p:extLst>
      <p:ext uri="{BB962C8B-B14F-4D97-AF65-F5344CB8AC3E}">
        <p14:creationId xmlns:p14="http://schemas.microsoft.com/office/powerpoint/2010/main" val="176794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653</Words>
  <Application>Microsoft Office PowerPoint</Application>
  <PresentationFormat>Widescreen</PresentationFormat>
  <Paragraphs>171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Consolas</vt:lpstr>
      <vt:lpstr>Office Theme</vt:lpstr>
      <vt:lpstr>Breast Cancer Wisconsin dataset</vt:lpstr>
      <vt:lpstr>Dataset internals</vt:lpstr>
      <vt:lpstr>Descripción del patrón</vt:lpstr>
      <vt:lpstr>Evaluación del dataset </vt:lpstr>
      <vt:lpstr>Dataset parsing methods</vt:lpstr>
      <vt:lpstr>Dataset parsing methods</vt:lpstr>
      <vt:lpstr>KNN with K-fold</vt:lpstr>
      <vt:lpstr>KNN with K-fold</vt:lpstr>
      <vt:lpstr>Kernel method with K-fold</vt:lpstr>
      <vt:lpstr>KNN with K-fold</vt:lpstr>
      <vt:lpstr>Least squares discriminant</vt:lpstr>
      <vt:lpstr>Perceptron</vt:lpstr>
      <vt:lpstr>Multi Layer Perceptron</vt:lpstr>
      <vt:lpstr>RBFN with k-Fold</vt:lpstr>
      <vt:lpstr>SVM</vt:lpstr>
      <vt:lpstr>Decision Tree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Wisconsin dataset</dc:title>
  <dc:creator>Carrascal Acebrón David</dc:creator>
  <cp:lastModifiedBy>Carrascal Acebrón David</cp:lastModifiedBy>
  <cp:revision>12</cp:revision>
  <dcterms:created xsi:type="dcterms:W3CDTF">2022-04-20T09:13:18Z</dcterms:created>
  <dcterms:modified xsi:type="dcterms:W3CDTF">2022-04-20T14:20:49Z</dcterms:modified>
</cp:coreProperties>
</file>