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9" r:id="rId5"/>
    <p:sldId id="262" r:id="rId6"/>
    <p:sldId id="258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9EDB06-ECD1-4159-9931-CC0F61029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904382-BCA0-40C9-965A-5702AAD73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436415-EAE1-4623-8BAB-880F37208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8D8F-74BB-42A4-B473-5C4414AF11B5}" type="datetimeFigureOut">
              <a:rPr lang="es-ES" smtClean="0"/>
              <a:t>06/01/2020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5E9E6E-CDD4-44FA-B8D7-01421E57C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CD0B2C-AF5F-40B3-A25E-669C5744A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FBF5-D865-4327-85B7-65C367A02E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6409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BEEB79-A3B9-4D1A-BA63-F8DDA5A67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772F937-C3DB-466E-ACA2-9901BF174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F95BDD-D541-4DD1-9998-029A415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8D8F-74BB-42A4-B473-5C4414AF11B5}" type="datetimeFigureOut">
              <a:rPr lang="es-ES" smtClean="0"/>
              <a:t>06/01/2020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78E898-7EC1-49F2-8D9E-F2FC781FD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04C3E2-F245-44EF-8630-AA1C331A5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FBF5-D865-4327-85B7-65C367A02E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0770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81185AB-EDE7-425E-A977-732FCEA03E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7827AFC-A10E-43B5-BCB7-9E908C78D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81C66B-2366-4C8F-8306-5A52A7B1A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8D8F-74BB-42A4-B473-5C4414AF11B5}" type="datetimeFigureOut">
              <a:rPr lang="es-ES" smtClean="0"/>
              <a:t>06/01/2020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4D0117-D387-423F-902A-575F2806E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2B8BE4-5AD7-4980-B81C-982E4D34D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FBF5-D865-4327-85B7-65C367A02E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0221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BC34C9-0F0D-40FC-92EB-50A1C2938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F31B3F-6939-4347-9604-A0C71BDCF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689A88-57EB-4635-B869-4FA68E788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8D8F-74BB-42A4-B473-5C4414AF11B5}" type="datetimeFigureOut">
              <a:rPr lang="es-ES" smtClean="0"/>
              <a:t>06/01/2020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03623A-4A5D-4D2D-9899-24E65AAB9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DD4888-9152-4FC4-9EF5-277A50D6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FBF5-D865-4327-85B7-65C367A02E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6083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78C333-6CFB-440E-970E-01CC48A89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2CE851-9A4A-40D7-87F4-6879623B2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C2FF20-9E6B-4ACF-98B9-159FAAD1A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8D8F-74BB-42A4-B473-5C4414AF11B5}" type="datetimeFigureOut">
              <a:rPr lang="es-ES" smtClean="0"/>
              <a:t>06/01/2020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195199-E67F-43AE-8CA3-F6418258F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DF51DC-2589-4A00-A23B-08EF38FB7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FBF5-D865-4327-85B7-65C367A02E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094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919A1-37B4-45FF-A31C-B42CF5723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BDDFC1-6877-49FA-8FCD-C3F317516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7012880-36D3-41CE-A0FD-7535D26BB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17B352A-D0FA-4D6B-A60C-7E1B5604E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8D8F-74BB-42A4-B473-5C4414AF11B5}" type="datetimeFigureOut">
              <a:rPr lang="es-ES" smtClean="0"/>
              <a:t>06/01/2020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EEB1AB-9E38-4254-9337-7053B34D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9E2726-FD97-4E30-B8C3-CA35EC381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FBF5-D865-4327-85B7-65C367A02E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78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EFF88-F208-4037-8972-2F6C898EB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A2A398-EB1A-4116-8083-CFEDEB13C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7C2E53D-9578-4E46-B710-6C5D330C5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FF9411C-BBFE-434D-BCF3-A31CBCFB82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1B137DB-418D-48FE-8C9C-0B8638C071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4EF1532-0DD3-4C06-B5DE-EFEAF074B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8D8F-74BB-42A4-B473-5C4414AF11B5}" type="datetimeFigureOut">
              <a:rPr lang="es-ES" smtClean="0"/>
              <a:t>06/01/2020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38795DB-A82F-4CBA-A1B0-B9FB7CBFF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D1C2DBD-5CF9-4B3F-ADA3-F6C997B83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FBF5-D865-4327-85B7-65C367A02E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1314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024B9-8F1B-4202-BEA3-4F013CC78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16A53AD-580B-444E-A780-7DD63092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8D8F-74BB-42A4-B473-5C4414AF11B5}" type="datetimeFigureOut">
              <a:rPr lang="es-ES" smtClean="0"/>
              <a:t>06/01/2020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D22DA4D-21BD-4895-8061-4DDE246E3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6CA9D67-1C87-45DE-80BF-CDD3A41F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FBF5-D865-4327-85B7-65C367A02E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171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0C3E870-4C00-4CBF-BFD6-4F472325D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8D8F-74BB-42A4-B473-5C4414AF11B5}" type="datetimeFigureOut">
              <a:rPr lang="es-ES" smtClean="0"/>
              <a:t>06/01/2020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BD60C14-5907-4B0D-B1DC-F314E3331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0BCBDB-4A79-4659-B454-D66A371E9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FBF5-D865-4327-85B7-65C367A02E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4359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0B4E35-CD55-4476-A201-E4F36D68D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629B64-F43C-48B7-A41F-CE3125B2C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653223E-691F-4DB3-9FED-F1519C13D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F2F23FC-A5C8-43FF-89B2-AAD8D6F1B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8D8F-74BB-42A4-B473-5C4414AF11B5}" type="datetimeFigureOut">
              <a:rPr lang="es-ES" smtClean="0"/>
              <a:t>06/01/2020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C52208-D662-462D-A9B2-E8D7763CE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080DF7-2A66-43BD-B521-781F0747E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FBF5-D865-4327-85B7-65C367A02E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8371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2CD1BA-1472-4E85-B330-E7FF44405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7CAFA7C-A1FE-4EC4-9C0D-7B1FA439B4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FB7F0B6-CF8D-4ED6-B794-B12FF97F9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785181-E9E9-4CA2-A994-44825F256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8D8F-74BB-42A4-B473-5C4414AF11B5}" type="datetimeFigureOut">
              <a:rPr lang="es-ES" smtClean="0"/>
              <a:t>06/01/2020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259D883-3D21-4F77-AFA3-19C42A49B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2CC271-2EC8-41A1-9503-E837AFFF0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FBF5-D865-4327-85B7-65C367A02E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2502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2532B87-5A42-4504-8A0E-9EDDC2CBF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35FAD8-89DF-485B-9AE8-CA3D55467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447321-AAEF-48C4-BCE9-B993CCBEDD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28D8F-74BB-42A4-B473-5C4414AF11B5}" type="datetimeFigureOut">
              <a:rPr lang="es-ES" smtClean="0"/>
              <a:t>06/01/2020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FD1B6A-F713-43AF-B21A-149B1E7A8C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87F8B6-7088-4ED8-ABEF-0984F01298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7FBF5-D865-4327-85B7-65C367A02E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1431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F2B2EDC6-F939-4C95-A7E9-81BABF910A73}"/>
              </a:ext>
            </a:extLst>
          </p:cNvPr>
          <p:cNvSpPr/>
          <p:nvPr/>
        </p:nvSpPr>
        <p:spPr>
          <a:xfrm>
            <a:off x="354013" y="195263"/>
            <a:ext cx="9351962" cy="6127750"/>
          </a:xfrm>
          <a:prstGeom prst="round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92F5EF92-5DE5-48B5-B787-7D91F5E4C5B5}"/>
              </a:ext>
            </a:extLst>
          </p:cNvPr>
          <p:cNvSpPr/>
          <p:nvPr/>
        </p:nvSpPr>
        <p:spPr>
          <a:xfrm>
            <a:off x="992188" y="695325"/>
            <a:ext cx="4976812" cy="302577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5B4B0EB-E957-4530-B23A-EB9C46D0EB7F}"/>
              </a:ext>
            </a:extLst>
          </p:cNvPr>
          <p:cNvSpPr txBox="1"/>
          <p:nvPr/>
        </p:nvSpPr>
        <p:spPr>
          <a:xfrm>
            <a:off x="4426827" y="856923"/>
            <a:ext cx="175895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altLang="es-ES" dirty="0">
                <a:solidFill>
                  <a:schemeClr val="accent6">
                    <a:lumMod val="50000"/>
                  </a:schemeClr>
                </a:solidFill>
              </a:rPr>
              <a:t>veth-basic03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A15F9E1-BF9A-446B-A044-77F6ECFDEDAB}"/>
              </a:ext>
            </a:extLst>
          </p:cNvPr>
          <p:cNvSpPr/>
          <p:nvPr/>
        </p:nvSpPr>
        <p:spPr>
          <a:xfrm>
            <a:off x="1771650" y="3389313"/>
            <a:ext cx="1876425" cy="3175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CuadroTexto 16">
            <a:extLst>
              <a:ext uri="{FF2B5EF4-FFF2-40B4-BE49-F238E27FC236}">
                <a16:creationId xmlns:a16="http://schemas.microsoft.com/office/drawing/2014/main" id="{207F0BAF-6842-430D-9A58-E8F1066284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6888" y="3351213"/>
            <a:ext cx="1876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ES" sz="1800"/>
              <a:t>veth0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825A23E-CE54-40C2-9D73-954F360D5D94}"/>
              </a:ext>
            </a:extLst>
          </p:cNvPr>
          <p:cNvSpPr/>
          <p:nvPr/>
        </p:nvSpPr>
        <p:spPr>
          <a:xfrm>
            <a:off x="1766888" y="5106988"/>
            <a:ext cx="1876425" cy="3175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0" name="CuadroTexto 19">
            <a:extLst>
              <a:ext uri="{FF2B5EF4-FFF2-40B4-BE49-F238E27FC236}">
                <a16:creationId xmlns:a16="http://schemas.microsoft.com/office/drawing/2014/main" id="{95159BE9-171F-4316-8ABE-C7D8A09A8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713" y="5081588"/>
            <a:ext cx="2136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ES" sz="1800" dirty="0"/>
              <a:t>veth-basic03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BC243261-E5A8-4B26-8F8D-E26BFA7E386F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2705100" y="3721100"/>
            <a:ext cx="0" cy="136048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0836F45-E2E9-4D74-8D8A-47E826F4615B}"/>
              </a:ext>
            </a:extLst>
          </p:cNvPr>
          <p:cNvSpPr/>
          <p:nvPr/>
        </p:nvSpPr>
        <p:spPr>
          <a:xfrm>
            <a:off x="9601200" y="5054600"/>
            <a:ext cx="1339850" cy="369888"/>
          </a:xfrm>
          <a:prstGeom prst="rect">
            <a:avLst/>
          </a:prstGeom>
          <a:solidFill>
            <a:srgbClr val="8FAADC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4DF4C9B-581A-4E56-977B-34BFFB8F75F9}"/>
              </a:ext>
            </a:extLst>
          </p:cNvPr>
          <p:cNvSpPr/>
          <p:nvPr/>
        </p:nvSpPr>
        <p:spPr>
          <a:xfrm>
            <a:off x="6624638" y="195263"/>
            <a:ext cx="1884362" cy="369887"/>
          </a:xfrm>
          <a:prstGeom prst="rect">
            <a:avLst/>
          </a:prstGeom>
          <a:solidFill>
            <a:srgbClr val="8FAADC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4" name="CuadroTexto 27">
            <a:extLst>
              <a:ext uri="{FF2B5EF4-FFF2-40B4-BE49-F238E27FC236}">
                <a16:creationId xmlns:a16="http://schemas.microsoft.com/office/drawing/2014/main" id="{BD80CB2A-F64A-441A-BBB8-664C4C679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7275" y="209550"/>
            <a:ext cx="9064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ES" sz="1800"/>
              <a:t>lo</a:t>
            </a:r>
          </a:p>
        </p:txBody>
      </p:sp>
      <p:sp>
        <p:nvSpPr>
          <p:cNvPr id="15" name="CuadroTexto 28">
            <a:extLst>
              <a:ext uri="{FF2B5EF4-FFF2-40B4-BE49-F238E27FC236}">
                <a16:creationId xmlns:a16="http://schemas.microsoft.com/office/drawing/2014/main" id="{42C63CFD-7350-4293-9BF4-72AEC57FB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17100" y="5054600"/>
            <a:ext cx="908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ES" sz="1800"/>
              <a:t>enp0s3</a:t>
            </a:r>
          </a:p>
        </p:txBody>
      </p:sp>
      <p:pic>
        <p:nvPicPr>
          <p:cNvPr id="16" name="Picture 11">
            <a:extLst>
              <a:ext uri="{FF2B5EF4-FFF2-40B4-BE49-F238E27FC236}">
                <a16:creationId xmlns:a16="http://schemas.microsoft.com/office/drawing/2014/main" id="{EFA901B1-B78F-484F-8115-599DA812C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9663" y="5688013"/>
            <a:ext cx="976312" cy="97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4BE4F2F3-A239-4BD2-9A49-0E90C79817D1}"/>
              </a:ext>
            </a:extLst>
          </p:cNvPr>
          <p:cNvSpPr txBox="1"/>
          <p:nvPr/>
        </p:nvSpPr>
        <p:spPr>
          <a:xfrm>
            <a:off x="3045702" y="2934811"/>
            <a:ext cx="2762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>
                <a:solidFill>
                  <a:schemeClr val="accent4">
                    <a:lumMod val="75000"/>
                  </a:schemeClr>
                </a:solidFill>
              </a:rPr>
              <a:t>f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c00:dead:cafe:1::2/64</a:t>
            </a:r>
          </a:p>
        </p:txBody>
      </p:sp>
      <p:pic>
        <p:nvPicPr>
          <p:cNvPr id="18" name="Imagen 7">
            <a:extLst>
              <a:ext uri="{FF2B5EF4-FFF2-40B4-BE49-F238E27FC236}">
                <a16:creationId xmlns:a16="http://schemas.microsoft.com/office/drawing/2014/main" id="{E2091CD7-1465-43E4-91A3-89164EE96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23943">
            <a:off x="11006931" y="4839494"/>
            <a:ext cx="34448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ángulo 18">
            <a:extLst>
              <a:ext uri="{FF2B5EF4-FFF2-40B4-BE49-F238E27FC236}">
                <a16:creationId xmlns:a16="http://schemas.microsoft.com/office/drawing/2014/main" id="{A4898B29-5021-465E-9D13-3BE976E2D801}"/>
              </a:ext>
            </a:extLst>
          </p:cNvPr>
          <p:cNvSpPr/>
          <p:nvPr/>
        </p:nvSpPr>
        <p:spPr>
          <a:xfrm>
            <a:off x="1758950" y="700088"/>
            <a:ext cx="1884363" cy="368300"/>
          </a:xfrm>
          <a:prstGeom prst="rect">
            <a:avLst/>
          </a:prstGeom>
          <a:solidFill>
            <a:srgbClr val="8FAADC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0" name="CuadroTexto 27">
            <a:extLst>
              <a:ext uri="{FF2B5EF4-FFF2-40B4-BE49-F238E27FC236}">
                <a16:creationId xmlns:a16="http://schemas.microsoft.com/office/drawing/2014/main" id="{031EF6DE-9AB3-49B7-9C39-DA9BA7D02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1588" y="712788"/>
            <a:ext cx="9064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ES" sz="1800"/>
              <a:t>lo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CD1A3BC4-39DA-4A43-A4F0-029989CC51A0}"/>
              </a:ext>
            </a:extLst>
          </p:cNvPr>
          <p:cNvSpPr/>
          <p:nvPr/>
        </p:nvSpPr>
        <p:spPr>
          <a:xfrm>
            <a:off x="10063163" y="565150"/>
            <a:ext cx="1757362" cy="10652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FF3A8F0-0797-4FEC-B885-EF0E5138E9E3}"/>
              </a:ext>
            </a:extLst>
          </p:cNvPr>
          <p:cNvSpPr txBox="1"/>
          <p:nvPr/>
        </p:nvSpPr>
        <p:spPr>
          <a:xfrm>
            <a:off x="10271125" y="897731"/>
            <a:ext cx="1462088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basic03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9061BA0-DF46-4045-9AAD-F0E8A305ADAA}"/>
              </a:ext>
            </a:extLst>
          </p:cNvPr>
          <p:cNvSpPr txBox="1"/>
          <p:nvPr/>
        </p:nvSpPr>
        <p:spPr>
          <a:xfrm>
            <a:off x="3045702" y="4665186"/>
            <a:ext cx="2762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>
                <a:solidFill>
                  <a:schemeClr val="accent4">
                    <a:lumMod val="75000"/>
                  </a:schemeClr>
                </a:solidFill>
              </a:rPr>
              <a:t>f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c00:dead:cafe:1::1/64</a:t>
            </a:r>
          </a:p>
        </p:txBody>
      </p:sp>
      <p:sp>
        <p:nvSpPr>
          <p:cNvPr id="24" name="Pergamino: vertical 23">
            <a:extLst>
              <a:ext uri="{FF2B5EF4-FFF2-40B4-BE49-F238E27FC236}">
                <a16:creationId xmlns:a16="http://schemas.microsoft.com/office/drawing/2014/main" id="{9F9BD7B1-7936-4E50-BA5E-9E9CF99C8C08}"/>
              </a:ext>
            </a:extLst>
          </p:cNvPr>
          <p:cNvSpPr/>
          <p:nvPr/>
        </p:nvSpPr>
        <p:spPr>
          <a:xfrm>
            <a:off x="6353175" y="4532313"/>
            <a:ext cx="1476375" cy="1466850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3136AF7-A4E4-4BF2-AE67-69D22E684974}"/>
              </a:ext>
            </a:extLst>
          </p:cNvPr>
          <p:cNvSpPr txBox="1"/>
          <p:nvPr/>
        </p:nvSpPr>
        <p:spPr>
          <a:xfrm>
            <a:off x="6558498" y="4942572"/>
            <a:ext cx="1095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xdp</a:t>
            </a:r>
            <a:endParaRPr lang="es-ES" dirty="0"/>
          </a:p>
          <a:p>
            <a:pPr algn="ctr"/>
            <a:r>
              <a:rPr lang="es-ES" dirty="0" err="1"/>
              <a:t>program</a:t>
            </a:r>
            <a:endParaRPr lang="es-ES" dirty="0"/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E8A9DA33-01E0-4A2A-AD24-A6A0A922E0A8}"/>
              </a:ext>
            </a:extLst>
          </p:cNvPr>
          <p:cNvCxnSpPr>
            <a:cxnSpLocks/>
            <a:stCxn id="24" idx="1"/>
            <a:endCxn id="10" idx="3"/>
          </p:cNvCxnSpPr>
          <p:nvPr/>
        </p:nvCxnSpPr>
        <p:spPr>
          <a:xfrm flipH="1">
            <a:off x="3773488" y="5265738"/>
            <a:ext cx="276304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519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E0C2EE7-A627-4A8B-90D7-6D7165B1F0AF}"/>
              </a:ext>
            </a:extLst>
          </p:cNvPr>
          <p:cNvSpPr txBox="1"/>
          <p:nvPr/>
        </p:nvSpPr>
        <p:spPr>
          <a:xfrm>
            <a:off x="515566" y="214009"/>
            <a:ext cx="11118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Hasta aquí llegaríamos con el primer </a:t>
            </a:r>
            <a:r>
              <a:rPr lang="es-ES" dirty="0" err="1"/>
              <a:t>assigment</a:t>
            </a:r>
            <a:r>
              <a:rPr lang="es-ES" dirty="0"/>
              <a:t>, pasamos al siguiente, mirar todos los </a:t>
            </a:r>
            <a:r>
              <a:rPr lang="es-ES" dirty="0" err="1"/>
              <a:t>keys</a:t>
            </a:r>
            <a:r>
              <a:rPr lang="es-ES" dirty="0"/>
              <a:t> del mapa </a:t>
            </a:r>
            <a:r>
              <a:rPr lang="es-ES" dirty="0">
                <a:sym typeface="Wingdings" panose="05000000000000000000" pitchFamily="2" charset="2"/>
              </a:rPr>
              <a:t>..</a:t>
            </a:r>
          </a:p>
          <a:p>
            <a:endParaRPr lang="es-ES" dirty="0">
              <a:sym typeface="Wingdings" panose="05000000000000000000" pitchFamily="2" charset="2"/>
            </a:endParaRPr>
          </a:p>
          <a:p>
            <a:r>
              <a:rPr lang="es-ES" dirty="0">
                <a:sym typeface="Wingdings" panose="05000000000000000000" pitchFamily="2" charset="2"/>
              </a:rPr>
              <a:t>Aunque nuestro programa solo haga uso de una </a:t>
            </a:r>
            <a:r>
              <a:rPr lang="es-ES" dirty="0" err="1">
                <a:sym typeface="Wingdings" panose="05000000000000000000" pitchFamily="2" charset="2"/>
              </a:rPr>
              <a:t>key</a:t>
            </a:r>
            <a:r>
              <a:rPr lang="es-ES" dirty="0">
                <a:sym typeface="Wingdings" panose="05000000000000000000" pitchFamily="2" charset="2"/>
              </a:rPr>
              <a:t>.. :</a:t>
            </a:r>
            <a:r>
              <a:rPr lang="es-ES" dirty="0" err="1">
                <a:sym typeface="Wingdings" panose="05000000000000000000" pitchFamily="2" charset="2"/>
              </a:rPr>
              <a:t>xx</a:t>
            </a:r>
            <a:r>
              <a:rPr lang="es-ES" dirty="0">
                <a:sym typeface="Wingdings" panose="05000000000000000000" pitchFamily="2" charset="2"/>
              </a:rPr>
              <a:t> Pero para el siguiente test si que será útil! 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B823295-4626-4575-BB85-F1CC05141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49" y="1537585"/>
            <a:ext cx="7130700" cy="314284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8E049C9-2191-4BE5-95F2-B37AEB892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69" y="4866667"/>
            <a:ext cx="6667500" cy="16383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8D89E43-D1FF-4B27-9060-EE06E3480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8707" y="4977072"/>
            <a:ext cx="4873864" cy="112703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2430D85-217B-4D78-A390-8D295C60C0BD}"/>
              </a:ext>
            </a:extLst>
          </p:cNvPr>
          <p:cNvSpPr txBox="1"/>
          <p:nvPr/>
        </p:nvSpPr>
        <p:spPr>
          <a:xfrm>
            <a:off x="8540885" y="1770434"/>
            <a:ext cx="2778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Cambios llevados a cabo</a:t>
            </a:r>
          </a:p>
        </p:txBody>
      </p:sp>
    </p:spTree>
    <p:extLst>
      <p:ext uri="{BB962C8B-B14F-4D97-AF65-F5344CB8AC3E}">
        <p14:creationId xmlns:p14="http://schemas.microsoft.com/office/powerpoint/2010/main" val="863601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1A3E89C-640F-4744-A6A3-77955F49E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758" y="1618446"/>
            <a:ext cx="10311319" cy="428612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6691DA7-E5E7-4D13-8B59-EF42782D10BD}"/>
              </a:ext>
            </a:extLst>
          </p:cNvPr>
          <p:cNvSpPr txBox="1"/>
          <p:nvPr/>
        </p:nvSpPr>
        <p:spPr>
          <a:xfrm>
            <a:off x="836579" y="262647"/>
            <a:ext cx="1054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Como se puede ver el desarrollo ha sido un éxito! </a:t>
            </a:r>
            <a:r>
              <a:rPr lang="es-ES" dirty="0" err="1"/>
              <a:t>n.n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5354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D461464-5FFB-4FBB-9A00-5F0B6DAF2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2120"/>
            <a:ext cx="12192000" cy="341376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3E597BB-FA61-4001-B759-D7AD8FE0808B}"/>
              </a:ext>
            </a:extLst>
          </p:cNvPr>
          <p:cNvSpPr txBox="1"/>
          <p:nvPr/>
        </p:nvSpPr>
        <p:spPr>
          <a:xfrm>
            <a:off x="700391" y="340468"/>
            <a:ext cx="9747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 generamos trafico, se puede ver como nuestro programa únicamente hace uso de un campo del mapa.</a:t>
            </a:r>
          </a:p>
        </p:txBody>
      </p:sp>
    </p:spTree>
    <p:extLst>
      <p:ext uri="{BB962C8B-B14F-4D97-AF65-F5344CB8AC3E}">
        <p14:creationId xmlns:p14="http://schemas.microsoft.com/office/powerpoint/2010/main" val="3401644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DF42A4D-8E40-4A35-B318-D2926B86B843}"/>
              </a:ext>
            </a:extLst>
          </p:cNvPr>
          <p:cNvSpPr txBox="1"/>
          <p:nvPr/>
        </p:nvSpPr>
        <p:spPr>
          <a:xfrm>
            <a:off x="535021" y="116732"/>
            <a:ext cx="107685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Hasta ahora no lo habíamos tenido en cuenta pero nuestro equipo no es </a:t>
            </a:r>
            <a:r>
              <a:rPr lang="es-ES" dirty="0" err="1"/>
              <a:t>monohilo</a:t>
            </a:r>
            <a:r>
              <a:rPr lang="es-ES" dirty="0"/>
              <a:t>, es decir, permite paralelismo por lo que debemos operar con cuidado en el momento que hagamos incrementos o cambios de variable. Por ello usaremos una operación suma atómica! </a:t>
            </a:r>
          </a:p>
          <a:p>
            <a:endParaRPr lang="es-ES" dirty="0"/>
          </a:p>
          <a:p>
            <a:r>
              <a:rPr lang="es-ES" dirty="0"/>
              <a:t>Una vez que tenemos una operación atómica vamos hacer uso de un nuevo tipo de mapa, los BPF_MAP_TYPE_PERCPU_ARRAY. Estos tendrán un mapa dedicado por cada núcleo disponible! Esto hará que nos compliquemos más nosotros la vida en nuestro programa del espacio de usuario pero liberamos las barreras y los contras de conseguir la “atomicidad”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4AC1230-E349-4723-AF16-BA37D043A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640" y="3429000"/>
            <a:ext cx="6664879" cy="141415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6ABFD82-9DCB-4EBF-B922-7F5140DB2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554" y="5266078"/>
            <a:ext cx="72961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844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C47484E-7EC4-4A1D-9653-17D688227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92" y="705255"/>
            <a:ext cx="5503777" cy="544748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5B6EF8B-F16C-48C3-84C4-F4FDE3F71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5354" y="2739045"/>
            <a:ext cx="39624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30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2323FEC-4924-4547-8B37-178304076569}"/>
              </a:ext>
            </a:extLst>
          </p:cNvPr>
          <p:cNvSpPr txBox="1"/>
          <p:nvPr/>
        </p:nvSpPr>
        <p:spPr>
          <a:xfrm>
            <a:off x="496111" y="272374"/>
            <a:ext cx="1091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Ejecutamos para ver el resultado!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F76C08A-CA10-4A08-A76B-6DF97B41D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8272"/>
            <a:ext cx="12192000" cy="424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76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EE40F9C-E1C4-4D3F-B2D5-6E868B0FAC5D}"/>
              </a:ext>
            </a:extLst>
          </p:cNvPr>
          <p:cNvCxnSpPr/>
          <p:nvPr/>
        </p:nvCxnSpPr>
        <p:spPr>
          <a:xfrm>
            <a:off x="1152939" y="1797327"/>
            <a:ext cx="9886121" cy="0"/>
          </a:xfrm>
          <a:prstGeom prst="line">
            <a:avLst/>
          </a:prstGeom>
          <a:ln w="53975" cap="flat" cmpd="sng" algn="ctr">
            <a:solidFill>
              <a:schemeClr val="accent4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92DFD94A-87A3-4C4D-9AE8-6EB15DB81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493" y="789732"/>
            <a:ext cx="424062" cy="42406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F26184A-F5EA-4AE3-A63A-694C680C97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736" y="2324494"/>
            <a:ext cx="771577" cy="65841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D9D964E-F8CC-4620-A575-801919BDC554}"/>
              </a:ext>
            </a:extLst>
          </p:cNvPr>
          <p:cNvSpPr txBox="1"/>
          <p:nvPr/>
        </p:nvSpPr>
        <p:spPr>
          <a:xfrm>
            <a:off x="2042313" y="887930"/>
            <a:ext cx="2305878" cy="378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007FDE"/>
                </a:solidFill>
              </a:rPr>
              <a:t>User</a:t>
            </a:r>
            <a:r>
              <a:rPr lang="es-ES" dirty="0">
                <a:solidFill>
                  <a:srgbClr val="007FDE"/>
                </a:solidFill>
              </a:rPr>
              <a:t> </a:t>
            </a:r>
            <a:r>
              <a:rPr lang="es-ES" dirty="0" err="1">
                <a:solidFill>
                  <a:srgbClr val="007FDE"/>
                </a:solidFill>
              </a:rPr>
              <a:t>space</a:t>
            </a:r>
            <a:endParaRPr lang="es-ES" dirty="0">
              <a:solidFill>
                <a:srgbClr val="007FDE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EFE7922-6432-469E-AA26-1051A03AB28D}"/>
              </a:ext>
            </a:extLst>
          </p:cNvPr>
          <p:cNvSpPr txBox="1"/>
          <p:nvPr/>
        </p:nvSpPr>
        <p:spPr>
          <a:xfrm>
            <a:off x="2042313" y="2661588"/>
            <a:ext cx="1948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Kernel</a:t>
            </a:r>
            <a:r>
              <a:rPr lang="es-ES" dirty="0"/>
              <a:t> </a:t>
            </a:r>
            <a:r>
              <a:rPr lang="es-ES" dirty="0" err="1"/>
              <a:t>space</a:t>
            </a:r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56F7A82-B04E-419A-86CA-03F8826530DA}"/>
              </a:ext>
            </a:extLst>
          </p:cNvPr>
          <p:cNvSpPr/>
          <p:nvPr/>
        </p:nvSpPr>
        <p:spPr>
          <a:xfrm>
            <a:off x="4200173" y="520149"/>
            <a:ext cx="3645753" cy="469223"/>
          </a:xfrm>
          <a:prstGeom prst="rect">
            <a:avLst/>
          </a:prstGeom>
          <a:noFill/>
          <a:ln w="25400">
            <a:solidFill>
              <a:srgbClr val="0088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7109623-0DE7-4405-925C-7225A2E746D7}"/>
              </a:ext>
            </a:extLst>
          </p:cNvPr>
          <p:cNvSpPr txBox="1"/>
          <p:nvPr/>
        </p:nvSpPr>
        <p:spPr>
          <a:xfrm>
            <a:off x="4289939" y="543577"/>
            <a:ext cx="355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xdp_loader</a:t>
            </a:r>
            <a:r>
              <a:rPr lang="es-ES" dirty="0"/>
              <a:t> &amp;&amp; </a:t>
            </a:r>
            <a:r>
              <a:rPr lang="es-ES" dirty="0" err="1"/>
              <a:t>xdp_stats_collector</a:t>
            </a:r>
            <a:endParaRPr lang="es-ES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5C5673F-86FC-46AA-9E8F-93B4192036E3}"/>
              </a:ext>
            </a:extLst>
          </p:cNvPr>
          <p:cNvSpPr/>
          <p:nvPr/>
        </p:nvSpPr>
        <p:spPr>
          <a:xfrm>
            <a:off x="3776526" y="2982906"/>
            <a:ext cx="2173356" cy="46922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FADF14F-800B-443C-8603-D154CC3A721B}"/>
              </a:ext>
            </a:extLst>
          </p:cNvPr>
          <p:cNvSpPr/>
          <p:nvPr/>
        </p:nvSpPr>
        <p:spPr>
          <a:xfrm>
            <a:off x="3776526" y="4705879"/>
            <a:ext cx="2173356" cy="46922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D9B4435-F5A7-4EB2-9A5D-38ADE12F720B}"/>
              </a:ext>
            </a:extLst>
          </p:cNvPr>
          <p:cNvSpPr txBox="1"/>
          <p:nvPr/>
        </p:nvSpPr>
        <p:spPr>
          <a:xfrm>
            <a:off x="4082120" y="3039241"/>
            <a:ext cx="1562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xdp</a:t>
            </a:r>
            <a:r>
              <a:rPr lang="es-ES" dirty="0"/>
              <a:t> </a:t>
            </a:r>
            <a:r>
              <a:rPr lang="es-ES" dirty="0" err="1"/>
              <a:t>program</a:t>
            </a:r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1C424E5-435F-46E7-907E-3A03F6AC952C}"/>
              </a:ext>
            </a:extLst>
          </p:cNvPr>
          <p:cNvSpPr txBox="1"/>
          <p:nvPr/>
        </p:nvSpPr>
        <p:spPr>
          <a:xfrm>
            <a:off x="4200173" y="4749435"/>
            <a:ext cx="174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veth-basic03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F33094A7-B532-44BC-B00F-41D8EADAB7AA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4863204" y="3452129"/>
            <a:ext cx="0" cy="12537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95682CA-9F02-43A9-B063-001BA2F7AC30}"/>
              </a:ext>
            </a:extLst>
          </p:cNvPr>
          <p:cNvSpPr/>
          <p:nvPr/>
        </p:nvSpPr>
        <p:spPr>
          <a:xfrm>
            <a:off x="7064013" y="2982906"/>
            <a:ext cx="1436790" cy="46922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935AA59-4386-4513-BD0E-995650050114}"/>
              </a:ext>
            </a:extLst>
          </p:cNvPr>
          <p:cNvSpPr txBox="1"/>
          <p:nvPr/>
        </p:nvSpPr>
        <p:spPr>
          <a:xfrm>
            <a:off x="7136092" y="3012441"/>
            <a:ext cx="131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BPF </a:t>
            </a:r>
            <a:r>
              <a:rPr lang="es-ES" dirty="0" err="1"/>
              <a:t>map</a:t>
            </a:r>
            <a:r>
              <a:rPr lang="es-ES" dirty="0"/>
              <a:t> 01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2F7A7FA7-B8F6-49A8-95CE-68CC6B395912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7782408" y="1498351"/>
            <a:ext cx="1079490" cy="1484555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215C60AA-FA9D-4CCB-8994-0AAB40EB5550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flipH="1">
            <a:off x="4863204" y="989372"/>
            <a:ext cx="1159846" cy="1993534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B8AEB02E-48C7-484A-920D-0D15AB55386B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5949882" y="3217518"/>
            <a:ext cx="564040" cy="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26">
            <a:extLst>
              <a:ext uri="{FF2B5EF4-FFF2-40B4-BE49-F238E27FC236}">
                <a16:creationId xmlns:a16="http://schemas.microsoft.com/office/drawing/2014/main" id="{3DAD590A-8DCD-4CBE-B826-F317F4ED7351}"/>
              </a:ext>
            </a:extLst>
          </p:cNvPr>
          <p:cNvSpPr/>
          <p:nvPr/>
        </p:nvSpPr>
        <p:spPr>
          <a:xfrm>
            <a:off x="8572882" y="2982906"/>
            <a:ext cx="1436790" cy="46922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34A03D61-026C-4C9E-8962-062162C56D9E}"/>
              </a:ext>
            </a:extLst>
          </p:cNvPr>
          <p:cNvSpPr txBox="1"/>
          <p:nvPr/>
        </p:nvSpPr>
        <p:spPr>
          <a:xfrm>
            <a:off x="8644961" y="3012441"/>
            <a:ext cx="131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BPF </a:t>
            </a:r>
            <a:r>
              <a:rPr lang="es-ES" dirty="0" err="1"/>
              <a:t>map</a:t>
            </a:r>
            <a:r>
              <a:rPr lang="es-ES" dirty="0"/>
              <a:t> 02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6C61A963-4520-4BBD-979D-26C0F1B7B71F}"/>
              </a:ext>
            </a:extLst>
          </p:cNvPr>
          <p:cNvSpPr/>
          <p:nvPr/>
        </p:nvSpPr>
        <p:spPr>
          <a:xfrm>
            <a:off x="10081751" y="2982906"/>
            <a:ext cx="1436790" cy="46922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403A1F33-E5EB-487B-81DC-ADEDB38AA38D}"/>
              </a:ext>
            </a:extLst>
          </p:cNvPr>
          <p:cNvSpPr txBox="1"/>
          <p:nvPr/>
        </p:nvSpPr>
        <p:spPr>
          <a:xfrm>
            <a:off x="10153830" y="3012441"/>
            <a:ext cx="131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BPF </a:t>
            </a:r>
            <a:r>
              <a:rPr lang="es-ES" dirty="0" err="1"/>
              <a:t>map</a:t>
            </a:r>
            <a:r>
              <a:rPr lang="es-ES" dirty="0"/>
              <a:t> 03</a:t>
            </a:r>
          </a:p>
        </p:txBody>
      </p:sp>
      <p:sp>
        <p:nvSpPr>
          <p:cNvPr id="32" name="Cerrar llave 31">
            <a:extLst>
              <a:ext uri="{FF2B5EF4-FFF2-40B4-BE49-F238E27FC236}">
                <a16:creationId xmlns:a16="http://schemas.microsoft.com/office/drawing/2014/main" id="{55DE6EEA-DD59-4E18-AC9C-DABC6E909818}"/>
              </a:ext>
            </a:extLst>
          </p:cNvPr>
          <p:cNvSpPr/>
          <p:nvPr/>
        </p:nvSpPr>
        <p:spPr>
          <a:xfrm rot="5400000">
            <a:off x="9092422" y="1742379"/>
            <a:ext cx="397696" cy="4454515"/>
          </a:xfrm>
          <a:prstGeom prst="rightBrace">
            <a:avLst>
              <a:gd name="adj1" fmla="val 162431"/>
              <a:gd name="adj2" fmla="val 50437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391525C2-A92D-4653-97F4-C70C924C3119}"/>
              </a:ext>
            </a:extLst>
          </p:cNvPr>
          <p:cNvSpPr txBox="1"/>
          <p:nvPr/>
        </p:nvSpPr>
        <p:spPr>
          <a:xfrm>
            <a:off x="7726419" y="4610935"/>
            <a:ext cx="3151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Tantos como tanta </a:t>
            </a:r>
            <a:r>
              <a:rPr lang="es-ES" dirty="0" err="1"/>
              <a:t>CPUs</a:t>
            </a:r>
            <a:r>
              <a:rPr lang="es-ES" dirty="0"/>
              <a:t> haya disponibles</a:t>
            </a:r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E38F1D27-4999-46A3-9B93-A4D3A1496FE9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9302300" y="1600734"/>
            <a:ext cx="0" cy="141170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57696B69-11AD-414E-8A43-47A1C5AC2037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9733315" y="1498351"/>
            <a:ext cx="1077854" cy="151409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ruz 44">
            <a:extLst>
              <a:ext uri="{FF2B5EF4-FFF2-40B4-BE49-F238E27FC236}">
                <a16:creationId xmlns:a16="http://schemas.microsoft.com/office/drawing/2014/main" id="{E28B9B81-C61C-4DFA-BD7F-31F41B48D8EE}"/>
              </a:ext>
            </a:extLst>
          </p:cNvPr>
          <p:cNvSpPr/>
          <p:nvPr/>
        </p:nvSpPr>
        <p:spPr>
          <a:xfrm>
            <a:off x="9112613" y="989372"/>
            <a:ext cx="379371" cy="368535"/>
          </a:xfrm>
          <a:prstGeom prst="plus">
            <a:avLst>
              <a:gd name="adj" fmla="val 4347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5259E113-74AF-434B-B0E7-B142BDA2BA7D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7845927" y="728243"/>
            <a:ext cx="1171613" cy="38125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917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800B9846-81F7-46E8-A7DE-BEAC838ED2AC}"/>
              </a:ext>
            </a:extLst>
          </p:cNvPr>
          <p:cNvCxnSpPr/>
          <p:nvPr/>
        </p:nvCxnSpPr>
        <p:spPr>
          <a:xfrm>
            <a:off x="1152939" y="1797327"/>
            <a:ext cx="9886121" cy="0"/>
          </a:xfrm>
          <a:prstGeom prst="line">
            <a:avLst/>
          </a:prstGeom>
          <a:ln w="53975" cap="flat" cmpd="sng" algn="ctr">
            <a:solidFill>
              <a:schemeClr val="accent4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ECA38F77-D16D-4810-8C03-ADAFDD622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493" y="789732"/>
            <a:ext cx="424062" cy="42406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53A41EF-51F2-452F-8389-20BA2B1472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736" y="2324494"/>
            <a:ext cx="771577" cy="65841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780585D-8807-4887-9EA1-B342B4492984}"/>
              </a:ext>
            </a:extLst>
          </p:cNvPr>
          <p:cNvSpPr txBox="1"/>
          <p:nvPr/>
        </p:nvSpPr>
        <p:spPr>
          <a:xfrm>
            <a:off x="2042313" y="887930"/>
            <a:ext cx="2305878" cy="378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007FDE"/>
                </a:solidFill>
              </a:rPr>
              <a:t>User</a:t>
            </a:r>
            <a:r>
              <a:rPr lang="es-ES" dirty="0">
                <a:solidFill>
                  <a:srgbClr val="007FDE"/>
                </a:solidFill>
              </a:rPr>
              <a:t> </a:t>
            </a:r>
            <a:r>
              <a:rPr lang="es-ES" dirty="0" err="1">
                <a:solidFill>
                  <a:srgbClr val="007FDE"/>
                </a:solidFill>
              </a:rPr>
              <a:t>space</a:t>
            </a:r>
            <a:endParaRPr lang="es-ES" dirty="0">
              <a:solidFill>
                <a:srgbClr val="007FDE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30D400C-53CD-4B72-B79C-22365362BDF6}"/>
              </a:ext>
            </a:extLst>
          </p:cNvPr>
          <p:cNvSpPr txBox="1"/>
          <p:nvPr/>
        </p:nvSpPr>
        <p:spPr>
          <a:xfrm>
            <a:off x="2042313" y="2661588"/>
            <a:ext cx="1948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Kernel</a:t>
            </a:r>
            <a:r>
              <a:rPr lang="es-ES" dirty="0"/>
              <a:t> </a:t>
            </a:r>
            <a:r>
              <a:rPr lang="es-ES" dirty="0" err="1"/>
              <a:t>space</a:t>
            </a:r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59902C3-EC9D-4411-9BFA-BDB5D5632DD8}"/>
              </a:ext>
            </a:extLst>
          </p:cNvPr>
          <p:cNvSpPr/>
          <p:nvPr/>
        </p:nvSpPr>
        <p:spPr>
          <a:xfrm>
            <a:off x="4521948" y="1005700"/>
            <a:ext cx="3645753" cy="469223"/>
          </a:xfrm>
          <a:prstGeom prst="rect">
            <a:avLst/>
          </a:prstGeom>
          <a:noFill/>
          <a:ln w="25400">
            <a:solidFill>
              <a:srgbClr val="0088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71777D1-472D-45B7-83B9-823ED67A7291}"/>
              </a:ext>
            </a:extLst>
          </p:cNvPr>
          <p:cNvSpPr txBox="1"/>
          <p:nvPr/>
        </p:nvSpPr>
        <p:spPr>
          <a:xfrm>
            <a:off x="4611714" y="1029128"/>
            <a:ext cx="355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Xdp_loader</a:t>
            </a:r>
            <a:r>
              <a:rPr lang="es-ES" dirty="0"/>
              <a:t> &amp;&amp; </a:t>
            </a:r>
            <a:r>
              <a:rPr lang="es-ES" dirty="0" err="1"/>
              <a:t>xdp_stats_collector</a:t>
            </a:r>
            <a:endParaRPr lang="es-ES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D7EC777-807B-4522-BAB4-7F6642D25FE8}"/>
              </a:ext>
            </a:extLst>
          </p:cNvPr>
          <p:cNvSpPr/>
          <p:nvPr/>
        </p:nvSpPr>
        <p:spPr>
          <a:xfrm>
            <a:off x="5258147" y="2982906"/>
            <a:ext cx="2173356" cy="46922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0E2065D5-51CA-4B90-9AD8-E883EDFB3DC8}"/>
              </a:ext>
            </a:extLst>
          </p:cNvPr>
          <p:cNvSpPr/>
          <p:nvPr/>
        </p:nvSpPr>
        <p:spPr>
          <a:xfrm>
            <a:off x="5258147" y="4705879"/>
            <a:ext cx="2173356" cy="46922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85A1E31-B070-4BB5-B41C-8FEC58E23693}"/>
              </a:ext>
            </a:extLst>
          </p:cNvPr>
          <p:cNvSpPr txBox="1"/>
          <p:nvPr/>
        </p:nvSpPr>
        <p:spPr>
          <a:xfrm>
            <a:off x="5563741" y="3039241"/>
            <a:ext cx="1562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xdp</a:t>
            </a:r>
            <a:r>
              <a:rPr lang="es-ES" dirty="0"/>
              <a:t> </a:t>
            </a:r>
            <a:r>
              <a:rPr lang="es-ES" dirty="0" err="1"/>
              <a:t>program</a:t>
            </a:r>
            <a:endParaRPr lang="es-ES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D95138B-E683-4415-A21A-2C84336FEF26}"/>
              </a:ext>
            </a:extLst>
          </p:cNvPr>
          <p:cNvSpPr txBox="1"/>
          <p:nvPr/>
        </p:nvSpPr>
        <p:spPr>
          <a:xfrm>
            <a:off x="5681794" y="4749435"/>
            <a:ext cx="174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veth-basic03</a:t>
            </a: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59131876-C4EA-455E-AF8F-13425C2EB1E6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6344825" y="3452129"/>
            <a:ext cx="0" cy="12537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ángulo 34">
            <a:extLst>
              <a:ext uri="{FF2B5EF4-FFF2-40B4-BE49-F238E27FC236}">
                <a16:creationId xmlns:a16="http://schemas.microsoft.com/office/drawing/2014/main" id="{5D947AEF-FA56-4714-91A2-5C8638479780}"/>
              </a:ext>
            </a:extLst>
          </p:cNvPr>
          <p:cNvSpPr/>
          <p:nvPr/>
        </p:nvSpPr>
        <p:spPr>
          <a:xfrm>
            <a:off x="8426022" y="2982906"/>
            <a:ext cx="2173356" cy="46922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6846677C-6A4E-4F47-9C1F-C8A16BBC5B4B}"/>
              </a:ext>
            </a:extLst>
          </p:cNvPr>
          <p:cNvSpPr txBox="1"/>
          <p:nvPr/>
        </p:nvSpPr>
        <p:spPr>
          <a:xfrm>
            <a:off x="9075912" y="3026462"/>
            <a:ext cx="174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BPF </a:t>
            </a:r>
            <a:r>
              <a:rPr lang="es-ES" dirty="0" err="1"/>
              <a:t>map</a:t>
            </a:r>
            <a:endParaRPr lang="es-ES" dirty="0"/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D0B40937-1A4E-43C1-BAF8-7DF8AB70A75C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8167701" y="1518479"/>
            <a:ext cx="1344999" cy="146442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D0A7BC96-D05A-476B-A99D-A7926B829A6A}"/>
              </a:ext>
            </a:extLst>
          </p:cNvPr>
          <p:cNvCxnSpPr>
            <a:stCxn id="9" idx="2"/>
            <a:endCxn id="13" idx="0"/>
          </p:cNvCxnSpPr>
          <p:nvPr/>
        </p:nvCxnSpPr>
        <p:spPr>
          <a:xfrm>
            <a:off x="6344825" y="1474923"/>
            <a:ext cx="0" cy="1507983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069C8001-C3D7-43A4-AA0A-964F23A238BA}"/>
              </a:ext>
            </a:extLst>
          </p:cNvPr>
          <p:cNvCxnSpPr>
            <a:cxnSpLocks/>
            <a:stCxn id="13" idx="3"/>
            <a:endCxn id="35" idx="1"/>
          </p:cNvCxnSpPr>
          <p:nvPr/>
        </p:nvCxnSpPr>
        <p:spPr>
          <a:xfrm>
            <a:off x="7431503" y="3217518"/>
            <a:ext cx="994519" cy="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072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03709F7-356F-447C-8092-AAB0BC771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92" y="2399894"/>
            <a:ext cx="4572000" cy="14668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DB83C29-7E50-4642-9819-9472CB7B0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034" y="1476075"/>
            <a:ext cx="6138659" cy="444442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9E11121-78BB-43AC-82C6-81E6A602A9A4}"/>
              </a:ext>
            </a:extLst>
          </p:cNvPr>
          <p:cNvSpPr txBox="1"/>
          <p:nvPr/>
        </p:nvSpPr>
        <p:spPr>
          <a:xfrm>
            <a:off x="321013" y="165370"/>
            <a:ext cx="102237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Hemos añadido el campo de la estructura con la cual vamos a contar los bytes. El valor de nuestro mapa será esta propia estructura. Como se puede ver en nuestro programa </a:t>
            </a:r>
            <a:r>
              <a:rPr lang="es-ES" dirty="0" err="1"/>
              <a:t>xdp</a:t>
            </a:r>
            <a:r>
              <a:rPr lang="es-ES" dirty="0"/>
              <a:t>, buscaremos en el mapa en base a una </a:t>
            </a:r>
            <a:r>
              <a:rPr lang="es-ES" dirty="0" err="1"/>
              <a:t>key</a:t>
            </a:r>
            <a:r>
              <a:rPr lang="es-ES" dirty="0"/>
              <a:t>, esta nos devolverá un puntero al tipo de elemento descrito en la estructura del mapa.</a:t>
            </a:r>
          </a:p>
        </p:txBody>
      </p:sp>
    </p:spTree>
    <p:extLst>
      <p:ext uri="{BB962C8B-B14F-4D97-AF65-F5344CB8AC3E}">
        <p14:creationId xmlns:p14="http://schemas.microsoft.com/office/powerpoint/2010/main" val="3672063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CC54BBC-245C-4E9D-AAA3-4BB061E0D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555" y="2121340"/>
            <a:ext cx="6829425" cy="440055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F03EF6F-217F-458E-AA6D-976ADCF86D6D}"/>
              </a:ext>
            </a:extLst>
          </p:cNvPr>
          <p:cNvSpPr txBox="1"/>
          <p:nvPr/>
        </p:nvSpPr>
        <p:spPr>
          <a:xfrm>
            <a:off x="1780162" y="233464"/>
            <a:ext cx="87938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siguiente paso ha sido hacer menores modificaciones a la función del espacio de usuario la cual visualizaba las estadísticas, y por último, como se puede ver a continuación, recolectamos los últimos datos del mapa y lo almacenamos en variables del programa en espacio de usuario.</a:t>
            </a:r>
          </a:p>
        </p:txBody>
      </p:sp>
    </p:spTree>
    <p:extLst>
      <p:ext uri="{BB962C8B-B14F-4D97-AF65-F5344CB8AC3E}">
        <p14:creationId xmlns:p14="http://schemas.microsoft.com/office/powerpoint/2010/main" val="1695459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51F4746-E277-4580-AB04-FC5957007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781050"/>
            <a:ext cx="992505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787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F13A55F-BDD0-40D0-895F-E555FB64D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" y="1828800"/>
            <a:ext cx="10506075" cy="32004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6C73DA8-6837-488B-8D91-8BDBBB587639}"/>
              </a:ext>
            </a:extLst>
          </p:cNvPr>
          <p:cNvSpPr txBox="1"/>
          <p:nvPr/>
        </p:nvSpPr>
        <p:spPr>
          <a:xfrm>
            <a:off x="1459149" y="408562"/>
            <a:ext cx="8073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Levantamos el escenario, para poder </a:t>
            </a:r>
            <a:r>
              <a:rPr lang="es-ES" dirty="0" err="1"/>
              <a:t>anclancar</a:t>
            </a:r>
            <a:r>
              <a:rPr lang="es-ES" dirty="0"/>
              <a:t> a un de las </a:t>
            </a:r>
            <a:r>
              <a:rPr lang="es-ES" dirty="0" err="1"/>
              <a:t>veth</a:t>
            </a:r>
            <a:r>
              <a:rPr lang="es-ES" dirty="0"/>
              <a:t> el programa </a:t>
            </a:r>
            <a:r>
              <a:rPr lang="es-ES" dirty="0" err="1"/>
              <a:t>xdp</a:t>
            </a:r>
            <a:r>
              <a:rPr lang="es-ES" dirty="0"/>
              <a:t>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90614C0-30DD-4C75-A4A0-A4B2046F7D73}"/>
              </a:ext>
            </a:extLst>
          </p:cNvPr>
          <p:cNvSpPr txBox="1"/>
          <p:nvPr/>
        </p:nvSpPr>
        <p:spPr>
          <a:xfrm>
            <a:off x="1760706" y="5690681"/>
            <a:ext cx="8492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Una vez que el escenario se ha levantado estamos en la situación descrita en la primera diapositiva.</a:t>
            </a:r>
          </a:p>
        </p:txBody>
      </p:sp>
    </p:spTree>
    <p:extLst>
      <p:ext uri="{BB962C8B-B14F-4D97-AF65-F5344CB8AC3E}">
        <p14:creationId xmlns:p14="http://schemas.microsoft.com/office/powerpoint/2010/main" val="1914869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B303F3E7-F3B6-4DE4-B7F5-94A2BAF07269}"/>
              </a:ext>
            </a:extLst>
          </p:cNvPr>
          <p:cNvSpPr txBox="1"/>
          <p:nvPr/>
        </p:nvSpPr>
        <p:spPr>
          <a:xfrm rot="10800000" flipH="1" flipV="1">
            <a:off x="1546604" y="515247"/>
            <a:ext cx="9474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Cargamos el programa con nuestro </a:t>
            </a:r>
            <a:r>
              <a:rPr lang="es-ES" dirty="0" err="1"/>
              <a:t>xdp_loader</a:t>
            </a:r>
            <a:r>
              <a:rPr lang="es-ES" dirty="0"/>
              <a:t>, y lo dejamos escuchando en la interfaz veth-basic03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FD91D9C-C0AD-46D3-B91B-3E5667FAE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76" y="1410299"/>
            <a:ext cx="11481847" cy="432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841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45564D1C-6773-4A3B-A951-1385892ABB1D}"/>
              </a:ext>
            </a:extLst>
          </p:cNvPr>
          <p:cNvSpPr txBox="1"/>
          <p:nvPr/>
        </p:nvSpPr>
        <p:spPr>
          <a:xfrm>
            <a:off x="1196502" y="107004"/>
            <a:ext cx="9056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Podemos observar como los campos van fluctuando a mediada que vamos  generando tráfico. Tráfico a lo bestia haciendo un </a:t>
            </a:r>
            <a:r>
              <a:rPr lang="es-ES" dirty="0" err="1"/>
              <a:t>flood</a:t>
            </a:r>
            <a:r>
              <a:rPr lang="es-ES" dirty="0"/>
              <a:t> &gt;:D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C73769C-6BE8-4B7A-BDF6-4835F3536E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22" r="7421"/>
          <a:stretch/>
        </p:blipFill>
        <p:spPr>
          <a:xfrm>
            <a:off x="749030" y="924128"/>
            <a:ext cx="10713169" cy="559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766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0331CF7-6224-43FF-8E3D-10DB545BA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66" y="1058959"/>
            <a:ext cx="10929668" cy="474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522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459</Words>
  <Application>Microsoft Office PowerPoint</Application>
  <PresentationFormat>Panorámica</PresentationFormat>
  <Paragraphs>42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Carrascal</dc:creator>
  <cp:lastModifiedBy>David Carrascal</cp:lastModifiedBy>
  <cp:revision>10</cp:revision>
  <dcterms:created xsi:type="dcterms:W3CDTF">2020-01-06T00:08:50Z</dcterms:created>
  <dcterms:modified xsi:type="dcterms:W3CDTF">2020-01-06T15:44:04Z</dcterms:modified>
</cp:coreProperties>
</file>