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D637B-A15C-4EF8-813B-7756C654A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60B4A-C554-4288-8574-1FE350F33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3C38A-9489-414F-B664-E4C74865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954BD-3FB7-44E3-B378-946F3C73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4297CC-62AF-4FA2-A4A9-8BAF7DB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62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ABD59-383B-47B2-93EF-8015FBA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C32B5A-C3EC-4F13-8757-CE618372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94346-9CF3-461E-91E9-82BD06EE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974351-8D32-426D-AF1D-E2312280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567A7-DB29-48CC-9AD1-3E8A68FD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02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2360F7-9AE4-44E0-A609-CB00BFF8A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CF3A85-5E03-4241-B78F-9110DD9DD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BB8E6-9CFC-44B7-8DF5-533DEE56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24304-E175-43DD-8628-F053F13E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30C63F-C8E3-435F-B4AE-235EC2FB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81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CADDD-CAC3-4310-B41F-57FA79B2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6F279-6BD0-415C-8C85-A513E672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ED34A-D778-4316-B34C-55E63B3B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6569E6-8A6D-4A65-BD4C-E26C31FB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09EDD-E0AB-45AD-A7D8-69EA53D0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99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AA9CA-035E-4A13-8276-46683024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50AFB5-B2C4-4A29-9928-1AEAD3E3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349AA-1B81-4A8F-9891-CE248C33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F4634-F38C-4D08-9B24-4FADC37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713D8-5E87-481C-A753-58ED0C08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6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9AA59-15ED-42E1-95E4-FA9AAB79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D17AA1-95E5-42A5-83BA-9AE4504A2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1DCB27-4ADD-492E-8002-2F7ED3FC2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F5A10B-089A-48C5-B70C-85E5E1D4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3959B7-E4AE-4322-A3D2-96A2BC2D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84057-BDA9-4514-86C6-9D2445AB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19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CB3DF-145D-40AD-A4E1-46814A5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AA81E0-E1C1-4DE2-9770-88C29534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892C02-EF7F-482F-99AD-DCAE86933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9D7EB9-0E17-465E-A547-96B95AD68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E2A28A-BC04-4327-BC6C-569CABCFB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FBDB7D-9DF2-4465-8F36-A6118DBF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7A27EF-E494-47D2-8B88-AA853955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AD26B1-402B-45F0-8D5C-5DA20617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1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B7D4A-EC98-484A-844E-84862558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941CC8-E847-4902-9B1E-76F3A0F4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64BD32-D8D9-4D11-B85E-353B346C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F565CA-713D-48B2-A318-C3D34B9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22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B58D4F-A794-4660-98A5-9E84324F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D0B45C-A0B6-4B5F-8E05-91C04FEC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19ECA2-73AB-4226-8B37-CA2D102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70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D31B1-0D47-465F-B8CA-546F7C47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7DCFA-EE86-4EB2-B3C1-F2398CC4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A008BB-394F-401C-BC01-D2E24819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015B2E-DC23-4475-B9BD-35FAC5D1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705C6-C70E-49EB-8BE1-20F38F9D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55234-6D2A-4505-B44E-3B6C2CB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70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078DC-253D-4BE3-AC51-C96E1315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7D29AB-6B95-4E08-BB5B-2923729C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7F2FA-83AD-4ED5-B89E-D341B7E9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7B5E31-3F63-41EF-A1CB-7D79BB98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02376-8F8F-4BA7-8896-80AF846C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32DA51-A05E-4071-9D49-B2FA0F8D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39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42CBE3-0F66-4551-A801-EDD21ECB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FEDBA4-3DC7-468C-B12F-635D9AEE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F4414E-DE91-4EFE-A583-0FD6B9704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B095-8294-4DD2-861F-B2836660172B}" type="datetimeFigureOut">
              <a:rPr lang="es-ES" smtClean="0"/>
              <a:t>24/01/2020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732D3C-196C-403A-B64C-DB7028A9A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534657-7C41-4263-92CE-F465B8401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01B7-ED0F-47A3-A72E-0E85D9253E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88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85EC7AE-EB6C-4210-A066-EA3F6710F24C}"/>
              </a:ext>
            </a:extLst>
          </p:cNvPr>
          <p:cNvSpPr/>
          <p:nvPr/>
        </p:nvSpPr>
        <p:spPr>
          <a:xfrm>
            <a:off x="354013" y="195263"/>
            <a:ext cx="9351962" cy="6127750"/>
          </a:xfrm>
          <a:prstGeom prst="round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018838F-750A-44B1-9321-E86A1DC8FA2A}"/>
              </a:ext>
            </a:extLst>
          </p:cNvPr>
          <p:cNvSpPr/>
          <p:nvPr/>
        </p:nvSpPr>
        <p:spPr>
          <a:xfrm>
            <a:off x="992188" y="695325"/>
            <a:ext cx="4976812" cy="3025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5131A99-FFD3-4918-BBC7-996E56A2E44F}"/>
              </a:ext>
            </a:extLst>
          </p:cNvPr>
          <p:cNvSpPr txBox="1"/>
          <p:nvPr/>
        </p:nvSpPr>
        <p:spPr>
          <a:xfrm>
            <a:off x="4307682" y="884238"/>
            <a:ext cx="17589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dirty="0">
                <a:solidFill>
                  <a:schemeClr val="accent6">
                    <a:lumMod val="50000"/>
                  </a:schemeClr>
                </a:solidFill>
              </a:rPr>
              <a:t>veth-packet01</a:t>
            </a:r>
            <a:endParaRPr lang="es-ES" altLang="es-ES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61A4220-7C96-423A-89AE-4F0E23487D0F}"/>
              </a:ext>
            </a:extLst>
          </p:cNvPr>
          <p:cNvSpPr/>
          <p:nvPr/>
        </p:nvSpPr>
        <p:spPr>
          <a:xfrm>
            <a:off x="1771650" y="3389313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8" name="CuadroTexto 16">
            <a:extLst>
              <a:ext uri="{FF2B5EF4-FFF2-40B4-BE49-F238E27FC236}">
                <a16:creationId xmlns:a16="http://schemas.microsoft.com/office/drawing/2014/main" id="{5884501C-9C43-4650-B07D-6ED7CE93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3351213"/>
            <a:ext cx="1876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veth0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84DB887-5159-4F28-B28B-68423F775F7C}"/>
              </a:ext>
            </a:extLst>
          </p:cNvPr>
          <p:cNvSpPr/>
          <p:nvPr/>
        </p:nvSpPr>
        <p:spPr>
          <a:xfrm>
            <a:off x="1766888" y="5106988"/>
            <a:ext cx="1876425" cy="31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0" name="CuadroTexto 19">
            <a:extLst>
              <a:ext uri="{FF2B5EF4-FFF2-40B4-BE49-F238E27FC236}">
                <a16:creationId xmlns:a16="http://schemas.microsoft.com/office/drawing/2014/main" id="{BF43A9D7-DBAA-4649-85C0-D2E36A2B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13" y="5081588"/>
            <a:ext cx="2136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 dirty="0"/>
              <a:t>veth-packet01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057C019-B7F9-4E4C-8210-81D78A566FE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2705100" y="3721100"/>
            <a:ext cx="0" cy="13604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266FD5C-15EC-4536-8AFB-A8C87B9C41BE}"/>
              </a:ext>
            </a:extLst>
          </p:cNvPr>
          <p:cNvSpPr/>
          <p:nvPr/>
        </p:nvSpPr>
        <p:spPr>
          <a:xfrm>
            <a:off x="9601200" y="5054600"/>
            <a:ext cx="1339850" cy="369888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2B9E03C-6230-44E0-9369-E0E9914E2A12}"/>
              </a:ext>
            </a:extLst>
          </p:cNvPr>
          <p:cNvSpPr/>
          <p:nvPr/>
        </p:nvSpPr>
        <p:spPr>
          <a:xfrm>
            <a:off x="6624638" y="195263"/>
            <a:ext cx="1884362" cy="369887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34" name="CuadroTexto 27">
            <a:extLst>
              <a:ext uri="{FF2B5EF4-FFF2-40B4-BE49-F238E27FC236}">
                <a16:creationId xmlns:a16="http://schemas.microsoft.com/office/drawing/2014/main" id="{F7B846B7-1836-410B-9A70-CD1C5FC73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7275" y="209550"/>
            <a:ext cx="906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35" name="CuadroTexto 28">
            <a:extLst>
              <a:ext uri="{FF2B5EF4-FFF2-40B4-BE49-F238E27FC236}">
                <a16:creationId xmlns:a16="http://schemas.microsoft.com/office/drawing/2014/main" id="{49E961A5-4308-418D-A496-AFB91E19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100" y="5054600"/>
            <a:ext cx="90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enp0s3</a:t>
            </a:r>
          </a:p>
        </p:txBody>
      </p:sp>
      <p:pic>
        <p:nvPicPr>
          <p:cNvPr id="36" name="Picture 11">
            <a:extLst>
              <a:ext uri="{FF2B5EF4-FFF2-40B4-BE49-F238E27FC236}">
                <a16:creationId xmlns:a16="http://schemas.microsoft.com/office/drawing/2014/main" id="{46AB1488-E1DD-4546-A7D9-C092F0E8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5688013"/>
            <a:ext cx="976312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9810F578-015C-49E4-8AF8-AE8C40A8366D}"/>
              </a:ext>
            </a:extLst>
          </p:cNvPr>
          <p:cNvSpPr txBox="1"/>
          <p:nvPr/>
        </p:nvSpPr>
        <p:spPr>
          <a:xfrm>
            <a:off x="3045702" y="2934811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c00:dead:cafe:1::2/64</a:t>
            </a:r>
          </a:p>
        </p:txBody>
      </p:sp>
      <p:pic>
        <p:nvPicPr>
          <p:cNvPr id="38" name="Imagen 7">
            <a:extLst>
              <a:ext uri="{FF2B5EF4-FFF2-40B4-BE49-F238E27FC236}">
                <a16:creationId xmlns:a16="http://schemas.microsoft.com/office/drawing/2014/main" id="{A534C65B-289A-496F-B256-945830892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3943">
            <a:off x="11006931" y="4839494"/>
            <a:ext cx="344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CCC4A4C7-31D5-4B06-91C7-11E0FB416837}"/>
              </a:ext>
            </a:extLst>
          </p:cNvPr>
          <p:cNvSpPr/>
          <p:nvPr/>
        </p:nvSpPr>
        <p:spPr>
          <a:xfrm>
            <a:off x="1758950" y="700088"/>
            <a:ext cx="1884363" cy="368300"/>
          </a:xfrm>
          <a:prstGeom prst="rect">
            <a:avLst/>
          </a:prstGeom>
          <a:solidFill>
            <a:srgbClr val="8FAAD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0" name="CuadroTexto 27">
            <a:extLst>
              <a:ext uri="{FF2B5EF4-FFF2-40B4-BE49-F238E27FC236}">
                <a16:creationId xmlns:a16="http://schemas.microsoft.com/office/drawing/2014/main" id="{45CB31C3-24CD-4E0D-99F3-C8F853593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712788"/>
            <a:ext cx="906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ES" sz="1800"/>
              <a:t>lo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496B782F-4E1A-42A9-ACDD-7AF31F77FCEA}"/>
              </a:ext>
            </a:extLst>
          </p:cNvPr>
          <p:cNvSpPr/>
          <p:nvPr/>
        </p:nvSpPr>
        <p:spPr>
          <a:xfrm>
            <a:off x="10063163" y="565150"/>
            <a:ext cx="1757362" cy="10652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3CC3167-3160-4326-97C4-0CB5E5BC4499}"/>
              </a:ext>
            </a:extLst>
          </p:cNvPr>
          <p:cNvSpPr txBox="1"/>
          <p:nvPr/>
        </p:nvSpPr>
        <p:spPr>
          <a:xfrm>
            <a:off x="10271125" y="897731"/>
            <a:ext cx="1462088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packet01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1553452-0B99-4971-806F-76AF95AC238D}"/>
              </a:ext>
            </a:extLst>
          </p:cNvPr>
          <p:cNvSpPr txBox="1"/>
          <p:nvPr/>
        </p:nvSpPr>
        <p:spPr>
          <a:xfrm>
            <a:off x="3045702" y="4665186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c00:dead:cafe:1::1/64</a:t>
            </a:r>
          </a:p>
        </p:txBody>
      </p:sp>
      <p:sp>
        <p:nvSpPr>
          <p:cNvPr id="44" name="Pergamino: vertical 43">
            <a:extLst>
              <a:ext uri="{FF2B5EF4-FFF2-40B4-BE49-F238E27FC236}">
                <a16:creationId xmlns:a16="http://schemas.microsoft.com/office/drawing/2014/main" id="{5B33DE70-343A-459E-9783-14EFF60685E6}"/>
              </a:ext>
            </a:extLst>
          </p:cNvPr>
          <p:cNvSpPr/>
          <p:nvPr/>
        </p:nvSpPr>
        <p:spPr>
          <a:xfrm>
            <a:off x="6353175" y="4532313"/>
            <a:ext cx="1476375" cy="1466850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5CF6FB77-695A-471D-9EA6-4B819A0C7D5E}"/>
              </a:ext>
            </a:extLst>
          </p:cNvPr>
          <p:cNvSpPr txBox="1"/>
          <p:nvPr/>
        </p:nvSpPr>
        <p:spPr>
          <a:xfrm>
            <a:off x="6558498" y="4942572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xdp</a:t>
            </a:r>
            <a:endParaRPr lang="es-ES" dirty="0"/>
          </a:p>
          <a:p>
            <a:pPr algn="ctr"/>
            <a:r>
              <a:rPr lang="es-ES" dirty="0" err="1"/>
              <a:t>program</a:t>
            </a:r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EF4B3EC-1AC7-478E-8793-20755A13A13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>
            <a:off x="3773488" y="5265738"/>
            <a:ext cx="27630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89624D0-39B9-49C4-B8AC-C66CCD6C752F}"/>
              </a:ext>
            </a:extLst>
          </p:cNvPr>
          <p:cNvSpPr txBox="1"/>
          <p:nvPr/>
        </p:nvSpPr>
        <p:spPr>
          <a:xfrm>
            <a:off x="3045702" y="4364910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10:11:1:1/24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596223C-5BB5-4F40-B7A0-7EA7E3C29033}"/>
              </a:ext>
            </a:extLst>
          </p:cNvPr>
          <p:cNvSpPr txBox="1"/>
          <p:nvPr/>
        </p:nvSpPr>
        <p:spPr>
          <a:xfrm>
            <a:off x="3045702" y="2552779"/>
            <a:ext cx="276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10:11:1:2/24</a:t>
            </a:r>
          </a:p>
        </p:txBody>
      </p:sp>
    </p:spTree>
    <p:extLst>
      <p:ext uri="{BB962C8B-B14F-4D97-AF65-F5344CB8AC3E}">
        <p14:creationId xmlns:p14="http://schemas.microsoft.com/office/powerpoint/2010/main" val="301725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2AD343-B8DE-40FE-B4AC-3D0891BFF53D}"/>
              </a:ext>
            </a:extLst>
          </p:cNvPr>
          <p:cNvSpPr txBox="1"/>
          <p:nvPr/>
        </p:nvSpPr>
        <p:spPr>
          <a:xfrm>
            <a:off x="861391" y="1656880"/>
            <a:ext cx="10906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Ahora vamos a ampliar </a:t>
            </a:r>
            <a:r>
              <a:rPr lang="es-ES" sz="2400" dirty="0" err="1"/>
              <a:t>nuetro</a:t>
            </a:r>
            <a:r>
              <a:rPr lang="es-ES" sz="2400" dirty="0"/>
              <a:t> programa para que sea también compatible con IPv4. Esto conlleva tres acciones: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Crear </a:t>
            </a:r>
            <a:r>
              <a:rPr lang="es-ES" sz="2400" dirty="0" err="1"/>
              <a:t>parser</a:t>
            </a:r>
            <a:r>
              <a:rPr lang="es-ES" sz="2400" dirty="0"/>
              <a:t> IPV4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Crear </a:t>
            </a:r>
            <a:r>
              <a:rPr lang="es-ES" sz="2400" dirty="0" err="1"/>
              <a:t>parser</a:t>
            </a:r>
            <a:r>
              <a:rPr lang="es-ES" sz="2400" dirty="0"/>
              <a:t> ICMP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Modificar la lógica implementada para tirar los paquetes </a:t>
            </a:r>
            <a:r>
              <a:rPr lang="es-ES" sz="2400" dirty="0" err="1"/>
              <a:t>ICMPvX</a:t>
            </a:r>
            <a:r>
              <a:rPr lang="es-ES" sz="2400" dirty="0"/>
              <a:t> con </a:t>
            </a:r>
            <a:r>
              <a:rPr lang="es-ES" sz="2400" dirty="0" err="1"/>
              <a:t>sequence</a:t>
            </a:r>
            <a:r>
              <a:rPr lang="es-ES" sz="2400" dirty="0"/>
              <a:t> </a:t>
            </a:r>
            <a:r>
              <a:rPr lang="es-ES" sz="2400" dirty="0" err="1"/>
              <a:t>number</a:t>
            </a:r>
            <a:r>
              <a:rPr lang="es-ES" sz="2400" dirty="0"/>
              <a:t> par</a:t>
            </a:r>
          </a:p>
        </p:txBody>
      </p:sp>
    </p:spTree>
    <p:extLst>
      <p:ext uri="{BB962C8B-B14F-4D97-AF65-F5344CB8AC3E}">
        <p14:creationId xmlns:p14="http://schemas.microsoft.com/office/powerpoint/2010/main" val="334938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8431C96F-0987-4175-B244-40DE62954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50" y="1096470"/>
            <a:ext cx="10981572" cy="46650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FA349E7-3BD4-4734-9183-C63E53853A75}"/>
              </a:ext>
            </a:extLst>
          </p:cNvPr>
          <p:cNvSpPr txBox="1"/>
          <p:nvPr/>
        </p:nvSpPr>
        <p:spPr>
          <a:xfrm>
            <a:off x="5539409" y="318052"/>
            <a:ext cx="569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IPv4 </a:t>
            </a:r>
            <a:r>
              <a:rPr lang="es-ES" sz="2800" b="1" dirty="0" err="1"/>
              <a:t>parser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82675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léfono, celular, pantalla, sostener&#10;&#10;Descripción generada automáticamente">
            <a:extLst>
              <a:ext uri="{FF2B5EF4-FFF2-40B4-BE49-F238E27FC236}">
                <a16:creationId xmlns:a16="http://schemas.microsoft.com/office/drawing/2014/main" id="{852A5622-99DD-4843-AA0B-6E7D14F9E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3" y="2171443"/>
            <a:ext cx="8785642" cy="37555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60819A-6A99-4D69-BAB2-1A3F0CEA5672}"/>
              </a:ext>
            </a:extLst>
          </p:cNvPr>
          <p:cNvSpPr txBox="1"/>
          <p:nvPr/>
        </p:nvSpPr>
        <p:spPr>
          <a:xfrm>
            <a:off x="4925070" y="887896"/>
            <a:ext cx="569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ICMP </a:t>
            </a:r>
            <a:r>
              <a:rPr lang="es-ES" sz="2800" b="1" dirty="0" err="1"/>
              <a:t>parser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83372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1006A84-E314-4B27-9077-A1E64A1D156D}"/>
              </a:ext>
            </a:extLst>
          </p:cNvPr>
          <p:cNvSpPr txBox="1"/>
          <p:nvPr/>
        </p:nvSpPr>
        <p:spPr>
          <a:xfrm>
            <a:off x="689113" y="159026"/>
            <a:ext cx="93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Nueva lógica:</a:t>
            </a:r>
          </a:p>
        </p:txBody>
      </p:sp>
      <p:pic>
        <p:nvPicPr>
          <p:cNvPr id="6" name="Imagen 5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9D36BF54-79F9-48BA-80E3-36EB78A8F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261" y="159026"/>
            <a:ext cx="6115625" cy="6132176"/>
          </a:xfrm>
          <a:prstGeom prst="rect">
            <a:avLst/>
          </a:prstGeom>
        </p:spPr>
      </p:pic>
      <p:sp>
        <p:nvSpPr>
          <p:cNvPr id="7" name="Abrir llave 6">
            <a:extLst>
              <a:ext uri="{FF2B5EF4-FFF2-40B4-BE49-F238E27FC236}">
                <a16:creationId xmlns:a16="http://schemas.microsoft.com/office/drawing/2014/main" id="{13E5EF59-3B15-425C-BF94-860B14405387}"/>
              </a:ext>
            </a:extLst>
          </p:cNvPr>
          <p:cNvSpPr/>
          <p:nvPr/>
        </p:nvSpPr>
        <p:spPr>
          <a:xfrm>
            <a:off x="3458817" y="1298713"/>
            <a:ext cx="92766" cy="2358887"/>
          </a:xfrm>
          <a:prstGeom prst="leftBrac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Abrir llave 7">
            <a:extLst>
              <a:ext uri="{FF2B5EF4-FFF2-40B4-BE49-F238E27FC236}">
                <a16:creationId xmlns:a16="http://schemas.microsoft.com/office/drawing/2014/main" id="{5F551E81-A73B-48FB-B740-A504DBB0DF7E}"/>
              </a:ext>
            </a:extLst>
          </p:cNvPr>
          <p:cNvSpPr/>
          <p:nvPr/>
        </p:nvSpPr>
        <p:spPr>
          <a:xfrm>
            <a:off x="3352800" y="3804356"/>
            <a:ext cx="198783" cy="2235200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B05499-7719-4414-9BB5-A9A0C8E259DA}"/>
              </a:ext>
            </a:extLst>
          </p:cNvPr>
          <p:cNvSpPr txBox="1"/>
          <p:nvPr/>
        </p:nvSpPr>
        <p:spPr>
          <a:xfrm>
            <a:off x="2152026" y="2124599"/>
            <a:ext cx="171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6"/>
                </a:solidFill>
              </a:rPr>
              <a:t>IPv6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723354-5ED4-4754-A799-293172ED1854}"/>
              </a:ext>
            </a:extLst>
          </p:cNvPr>
          <p:cNvSpPr txBox="1"/>
          <p:nvPr/>
        </p:nvSpPr>
        <p:spPr>
          <a:xfrm>
            <a:off x="2216711" y="4660346"/>
            <a:ext cx="171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</a:rPr>
              <a:t>IPv4</a:t>
            </a:r>
          </a:p>
        </p:txBody>
      </p:sp>
    </p:spTree>
    <p:extLst>
      <p:ext uri="{BB962C8B-B14F-4D97-AF65-F5344CB8AC3E}">
        <p14:creationId xmlns:p14="http://schemas.microsoft.com/office/powerpoint/2010/main" val="390360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A1CC-5FD7-4F0B-8088-54FFB4C2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16931"/>
            <a:ext cx="10515600" cy="1325563"/>
          </a:xfrm>
        </p:spPr>
        <p:txBody>
          <a:bodyPr/>
          <a:lstStyle/>
          <a:p>
            <a:r>
              <a:rPr lang="es-ES" dirty="0"/>
              <a:t>Resultado:</a:t>
            </a:r>
          </a:p>
        </p:txBody>
      </p:sp>
      <p:pic>
        <p:nvPicPr>
          <p:cNvPr id="5" name="Imagen 4" descr="Imagen que contiene captura de pantalla, computadora, laptop&#10;&#10;Descripción generada automáticamente">
            <a:extLst>
              <a:ext uri="{FF2B5EF4-FFF2-40B4-BE49-F238E27FC236}">
                <a16:creationId xmlns:a16="http://schemas.microsoft.com/office/drawing/2014/main" id="{41EBD214-EBED-42C8-B6AE-9E313DF0D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12" y="2006585"/>
            <a:ext cx="10658108" cy="20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7CE752-AB03-40D8-AAC9-67CA605245FC}"/>
              </a:ext>
            </a:extLst>
          </p:cNvPr>
          <p:cNvSpPr txBox="1"/>
          <p:nvPr/>
        </p:nvSpPr>
        <p:spPr>
          <a:xfrm rot="10800000" flipH="1" flipV="1">
            <a:off x="496016" y="479209"/>
            <a:ext cx="1169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objetivo de este tutorial es aprender a </a:t>
            </a:r>
            <a:r>
              <a:rPr lang="es-ES" dirty="0" err="1"/>
              <a:t>parsear</a:t>
            </a:r>
            <a:r>
              <a:rPr lang="es-ES" dirty="0"/>
              <a:t> paquetes. En primer lugar, nuestra tarea será crear un </a:t>
            </a:r>
            <a:r>
              <a:rPr lang="es-ES" dirty="0" err="1"/>
              <a:t>parser</a:t>
            </a:r>
            <a:r>
              <a:rPr lang="es-ES" dirty="0"/>
              <a:t> de cabeceras </a:t>
            </a:r>
          </a:p>
          <a:p>
            <a:r>
              <a:rPr lang="es-ES" dirty="0"/>
              <a:t>Ethernet:</a:t>
            </a:r>
          </a:p>
        </p:txBody>
      </p:sp>
      <p:pic>
        <p:nvPicPr>
          <p:cNvPr id="6" name="Imagen 5" descr="Imagen que contiene teléfono, celular, laptop, tabla&#10;&#10;Descripción generada automáticamente">
            <a:extLst>
              <a:ext uri="{FF2B5EF4-FFF2-40B4-BE49-F238E27FC236}">
                <a16:creationId xmlns:a16="http://schemas.microsoft.com/office/drawing/2014/main" id="{DCB181B0-8265-45FE-AE16-309D357F5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91" y="1468624"/>
            <a:ext cx="8258217" cy="350752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6F2A45C-7856-4249-9E25-378207AA2CFA}"/>
              </a:ext>
            </a:extLst>
          </p:cNvPr>
          <p:cNvSpPr txBox="1"/>
          <p:nvPr/>
        </p:nvSpPr>
        <p:spPr>
          <a:xfrm>
            <a:off x="1275644" y="5565422"/>
            <a:ext cx="946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Como se puede ver en la imagen y en las posteriores, comprobar los limites de acceso al paquetes es de nuestra responsabilidad! </a:t>
            </a:r>
          </a:p>
        </p:txBody>
      </p:sp>
    </p:spTree>
    <p:extLst>
      <p:ext uri="{BB962C8B-B14F-4D97-AF65-F5344CB8AC3E}">
        <p14:creationId xmlns:p14="http://schemas.microsoft.com/office/powerpoint/2010/main" val="27101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A53D9E-3177-4270-B4CE-D275B722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52" y="547519"/>
            <a:ext cx="10018296" cy="96791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2E1D4C-3A2B-4A56-A667-3644AB580294}"/>
              </a:ext>
            </a:extLst>
          </p:cNvPr>
          <p:cNvSpPr txBox="1"/>
          <p:nvPr/>
        </p:nvSpPr>
        <p:spPr>
          <a:xfrm>
            <a:off x="1423398" y="2136801"/>
            <a:ext cx="1053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Podemos cargar el programa sin ningún tipo de problema! El verificador no nos lo tira abajo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pic>
        <p:nvPicPr>
          <p:cNvPr id="8" name="Imagen 7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FC0A5E9F-725E-4D31-A71D-4442472B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7309"/>
            <a:ext cx="5590616" cy="29524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5A42EAB-6903-49B8-9938-F5922DB94876}"/>
              </a:ext>
            </a:extLst>
          </p:cNvPr>
          <p:cNvSpPr txBox="1"/>
          <p:nvPr/>
        </p:nvSpPr>
        <p:spPr>
          <a:xfrm>
            <a:off x="768626" y="4002157"/>
            <a:ext cx="4744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siguiente punto es el de crear un </a:t>
            </a:r>
            <a:r>
              <a:rPr lang="es-ES" dirty="0" err="1"/>
              <a:t>parser</a:t>
            </a:r>
            <a:r>
              <a:rPr lang="es-ES" dirty="0"/>
              <a:t> de ipv6 </a:t>
            </a:r>
            <a:r>
              <a:rPr lang="es-ES" dirty="0">
                <a:sym typeface="Wingdings" panose="05000000000000000000" pitchFamily="2" charset="2"/>
              </a:rPr>
              <a:t> Volvemos a seguir el mismo esquema.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En el </a:t>
            </a:r>
            <a:r>
              <a:rPr lang="es-ES" dirty="0" err="1">
                <a:sym typeface="Wingdings" panose="05000000000000000000" pitchFamily="2" charset="2"/>
              </a:rPr>
              <a:t>parsing</a:t>
            </a:r>
            <a:r>
              <a:rPr lang="es-ES" dirty="0">
                <a:sym typeface="Wingdings" panose="05000000000000000000" pitchFamily="2" charset="2"/>
              </a:rPr>
              <a:t> nuestra misión es únicamente extraer los datos del paquete en </a:t>
            </a:r>
            <a:r>
              <a:rPr lang="es-ES" dirty="0" err="1">
                <a:sym typeface="Wingdings" panose="05000000000000000000" pitchFamily="2" charset="2"/>
              </a:rPr>
              <a:t>structs</a:t>
            </a:r>
            <a:r>
              <a:rPr lang="es-ES" dirty="0">
                <a:sym typeface="Wingdings" panose="05000000000000000000" pitchFamily="2" charset="2"/>
              </a:rPr>
              <a:t> para un posterior procesado.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52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léfono&#10;&#10;Descripción generada automáticamente">
            <a:extLst>
              <a:ext uri="{FF2B5EF4-FFF2-40B4-BE49-F238E27FC236}">
                <a16:creationId xmlns:a16="http://schemas.microsoft.com/office/drawing/2014/main" id="{1571F229-5336-4B90-9326-27310AF9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2" y="2168002"/>
            <a:ext cx="5941499" cy="25219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8E63EF-AFC1-4B7D-B89E-B0A80471B14B}"/>
              </a:ext>
            </a:extLst>
          </p:cNvPr>
          <p:cNvSpPr txBox="1"/>
          <p:nvPr/>
        </p:nvSpPr>
        <p:spPr>
          <a:xfrm>
            <a:off x="821635" y="557456"/>
            <a:ext cx="1081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siguiente </a:t>
            </a:r>
            <a:r>
              <a:rPr lang="es-ES" dirty="0" err="1"/>
              <a:t>parser</a:t>
            </a:r>
            <a:r>
              <a:rPr lang="es-ES" dirty="0"/>
              <a:t> que debemos crear es un </a:t>
            </a:r>
            <a:r>
              <a:rPr lang="es-ES" dirty="0" err="1"/>
              <a:t>parser</a:t>
            </a:r>
            <a:r>
              <a:rPr lang="es-ES" dirty="0"/>
              <a:t> de icmpv6, ya que nuestro </a:t>
            </a:r>
            <a:r>
              <a:rPr lang="es-ES" dirty="0" err="1"/>
              <a:t>stack</a:t>
            </a:r>
            <a:r>
              <a:rPr lang="es-ES" dirty="0"/>
              <a:t> es el siguiente para estas pruebas en particular es el siguiente: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9E3F1BD-F156-4617-BEDF-9A53C7211D31}"/>
              </a:ext>
            </a:extLst>
          </p:cNvPr>
          <p:cNvSpPr/>
          <p:nvPr/>
        </p:nvSpPr>
        <p:spPr>
          <a:xfrm>
            <a:off x="7703299" y="4175082"/>
            <a:ext cx="3578086" cy="820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C063DB-3F84-4E26-96B1-FACE491600FE}"/>
              </a:ext>
            </a:extLst>
          </p:cNvPr>
          <p:cNvSpPr txBox="1"/>
          <p:nvPr/>
        </p:nvSpPr>
        <p:spPr>
          <a:xfrm>
            <a:off x="8137675" y="4324291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Ethernet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196CBAA-580B-4759-B6C7-E6683D182CA8}"/>
              </a:ext>
            </a:extLst>
          </p:cNvPr>
          <p:cNvSpPr/>
          <p:nvPr/>
        </p:nvSpPr>
        <p:spPr>
          <a:xfrm>
            <a:off x="7703299" y="3171542"/>
            <a:ext cx="3578086" cy="82036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C406EF-0523-4F9C-A871-D285A4D5480E}"/>
              </a:ext>
            </a:extLst>
          </p:cNvPr>
          <p:cNvSpPr txBox="1"/>
          <p:nvPr/>
        </p:nvSpPr>
        <p:spPr>
          <a:xfrm>
            <a:off x="7703299" y="336511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	IPv6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A8D08A0-6532-42F7-9B14-30BB3F0AB867}"/>
              </a:ext>
            </a:extLst>
          </p:cNvPr>
          <p:cNvSpPr/>
          <p:nvPr/>
        </p:nvSpPr>
        <p:spPr>
          <a:xfrm>
            <a:off x="7703299" y="2168002"/>
            <a:ext cx="3578086" cy="8203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3F5BB7-6440-4204-B23B-9D35FC09E952}"/>
              </a:ext>
            </a:extLst>
          </p:cNvPr>
          <p:cNvSpPr txBox="1"/>
          <p:nvPr/>
        </p:nvSpPr>
        <p:spPr>
          <a:xfrm>
            <a:off x="7703299" y="2361575"/>
            <a:ext cx="277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	ICMPv6</a:t>
            </a:r>
          </a:p>
        </p:txBody>
      </p:sp>
    </p:spTree>
    <p:extLst>
      <p:ext uri="{BB962C8B-B14F-4D97-AF65-F5344CB8AC3E}">
        <p14:creationId xmlns:p14="http://schemas.microsoft.com/office/powerpoint/2010/main" val="324263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3A266BE-E758-46E3-BEBF-CFEEBE974DF7}"/>
              </a:ext>
            </a:extLst>
          </p:cNvPr>
          <p:cNvSpPr txBox="1"/>
          <p:nvPr/>
        </p:nvSpPr>
        <p:spPr>
          <a:xfrm>
            <a:off x="836023" y="313509"/>
            <a:ext cx="1072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que ya hemos extraído toda la información útil en distintas </a:t>
            </a:r>
            <a:r>
              <a:rPr lang="es-ES" dirty="0" err="1"/>
              <a:t>structs</a:t>
            </a:r>
            <a:r>
              <a:rPr lang="es-ES" dirty="0"/>
              <a:t> de las cabeceras del paquete, podemos crear un lógica para tratar dichos paquetes en función de los distintos valores que tengan los paquetes en sus cabeceras. En nuestro caso vamos a tirar todos los paquetes que lleven un </a:t>
            </a:r>
            <a:r>
              <a:rPr lang="es-ES" dirty="0" err="1"/>
              <a:t>sequence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par (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? </a:t>
            </a:r>
            <a:r>
              <a:rPr lang="es-ES" dirty="0" err="1"/>
              <a:t>N.n</a:t>
            </a:r>
            <a:r>
              <a:rPr lang="es-ES" dirty="0"/>
              <a:t>)</a:t>
            </a:r>
          </a:p>
        </p:txBody>
      </p:sp>
      <p:pic>
        <p:nvPicPr>
          <p:cNvPr id="6" name="Imagen 5" descr="Una captura de pantalla de un celular&#10;&#10;Descripción generada automáticamente">
            <a:extLst>
              <a:ext uri="{FF2B5EF4-FFF2-40B4-BE49-F238E27FC236}">
                <a16:creationId xmlns:a16="http://schemas.microsoft.com/office/drawing/2014/main" id="{F566E3BD-F784-48EA-A9B8-AE315C7A9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40" y="1630022"/>
            <a:ext cx="7161920" cy="464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9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578189B-7CC6-4995-BD4D-D86B2D21A9B2}"/>
              </a:ext>
            </a:extLst>
          </p:cNvPr>
          <p:cNvSpPr txBox="1"/>
          <p:nvPr/>
        </p:nvSpPr>
        <p:spPr>
          <a:xfrm>
            <a:off x="1111624" y="591671"/>
            <a:ext cx="975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Resultado</a:t>
            </a:r>
            <a:r>
              <a:rPr lang="es-ES" dirty="0"/>
              <a:t>:</a:t>
            </a:r>
          </a:p>
        </p:txBody>
      </p:sp>
      <p:pic>
        <p:nvPicPr>
          <p:cNvPr id="6" name="Imagen 5" descr="Imagen que contiene tabla, rojo, pantalla, computadora&#10;&#10;Descripción generada automáticamente">
            <a:extLst>
              <a:ext uri="{FF2B5EF4-FFF2-40B4-BE49-F238E27FC236}">
                <a16:creationId xmlns:a16="http://schemas.microsoft.com/office/drawing/2014/main" id="{F371EF8B-33E7-45EC-A67A-B3DF44FA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16" y="1954305"/>
            <a:ext cx="11124870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5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346A6C8-63CA-4BF9-A37B-716170D7EB4D}"/>
              </a:ext>
            </a:extLst>
          </p:cNvPr>
          <p:cNvSpPr txBox="1"/>
          <p:nvPr/>
        </p:nvSpPr>
        <p:spPr>
          <a:xfrm>
            <a:off x="654756" y="406400"/>
            <a:ext cx="103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siguiente paso es dar soporte a la </a:t>
            </a:r>
            <a:r>
              <a:rPr lang="es-ES" dirty="0" err="1"/>
              <a:t>VLANs</a:t>
            </a:r>
            <a:r>
              <a:rPr lang="es-ES" dirty="0"/>
              <a:t>:</a:t>
            </a:r>
          </a:p>
        </p:txBody>
      </p:sp>
      <p:pic>
        <p:nvPicPr>
          <p:cNvPr id="1026" name="Picture 2" descr="Resultado de imagen de vlans header">
            <a:extLst>
              <a:ext uri="{FF2B5EF4-FFF2-40B4-BE49-F238E27FC236}">
                <a16:creationId xmlns:a16="http://schemas.microsoft.com/office/drawing/2014/main" id="{C0DC05FB-E2AF-4027-9A1E-977D9E09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66" y="1402526"/>
            <a:ext cx="10306756" cy="170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81ACD1-6B8C-4F7B-8BAE-926926F31854}"/>
              </a:ext>
            </a:extLst>
          </p:cNvPr>
          <p:cNvCxnSpPr>
            <a:cxnSpLocks/>
          </p:cNvCxnSpPr>
          <p:nvPr/>
        </p:nvCxnSpPr>
        <p:spPr>
          <a:xfrm flipH="1" flipV="1">
            <a:off x="6203245" y="3251200"/>
            <a:ext cx="253999" cy="541867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B4E090-0249-4C09-92E1-D0F2B6BFD502}"/>
              </a:ext>
            </a:extLst>
          </p:cNvPr>
          <p:cNvSpPr txBox="1"/>
          <p:nvPr/>
        </p:nvSpPr>
        <p:spPr>
          <a:xfrm>
            <a:off x="888274" y="4010297"/>
            <a:ext cx="984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VLAN </a:t>
            </a:r>
            <a:r>
              <a:rPr lang="es-ES" dirty="0" err="1"/>
              <a:t>IDs</a:t>
            </a:r>
            <a:r>
              <a:rPr lang="es-ES" dirty="0"/>
              <a:t> apiladas: </a:t>
            </a:r>
            <a:r>
              <a:rPr lang="es-ES" dirty="0">
                <a:hlinkClick r:id="rId3"/>
              </a:rPr>
              <a:t>https://en.wikipedia.org/wiki/IEEE_802.1ad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48655F-3118-46C6-98FA-544353321FAC}"/>
              </a:ext>
            </a:extLst>
          </p:cNvPr>
          <p:cNvSpPr txBox="1"/>
          <p:nvPr/>
        </p:nvSpPr>
        <p:spPr>
          <a:xfrm>
            <a:off x="654756" y="4781006"/>
            <a:ext cx="1104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Aunque las </a:t>
            </a:r>
            <a:r>
              <a:rPr lang="es-ES" dirty="0" err="1"/>
              <a:t>VLANs</a:t>
            </a:r>
            <a:r>
              <a:rPr lang="es-ES" dirty="0"/>
              <a:t> generalmente se definen por única etiqueta identificadora, con el tiempo se vio que se les quedaba un poco corto el ID ya que solo se pueden hacer 4096 </a:t>
            </a:r>
            <a:r>
              <a:rPr lang="es-ES" dirty="0" err="1"/>
              <a:t>VLANs</a:t>
            </a:r>
            <a:r>
              <a:rPr lang="es-ES" dirty="0"/>
              <a:t> distintas ( 2^(12) == 4096) por ello se han ido </a:t>
            </a:r>
          </a:p>
          <a:p>
            <a:r>
              <a:rPr lang="es-ES" dirty="0"/>
              <a:t>desarrollando estándares para cubrir esta necesidad.. </a:t>
            </a:r>
          </a:p>
          <a:p>
            <a:endParaRPr lang="es-ES" dirty="0"/>
          </a:p>
          <a:p>
            <a:r>
              <a:rPr lang="es-ES" dirty="0"/>
              <a:t>Por lo que debemos contemplar que hayan distintas etiquetas VLAN apiladas: (La finalidad es hacernos entender las limitaciones a la hora de crear bucles con XDP) </a:t>
            </a:r>
          </a:p>
        </p:txBody>
      </p:sp>
    </p:spTree>
    <p:extLst>
      <p:ext uri="{BB962C8B-B14F-4D97-AF65-F5344CB8AC3E}">
        <p14:creationId xmlns:p14="http://schemas.microsoft.com/office/powerpoint/2010/main" val="322629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, rojo, grande, teléfono&#10;&#10;Descripción generada automáticamente">
            <a:extLst>
              <a:ext uri="{FF2B5EF4-FFF2-40B4-BE49-F238E27FC236}">
                <a16:creationId xmlns:a16="http://schemas.microsoft.com/office/drawing/2014/main" id="{0D8C2B64-2871-4743-A075-91140AF7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24" y="1603514"/>
            <a:ext cx="9680454" cy="4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CCCB81E-2FC4-4E7E-852A-4EF1EC294F3D}"/>
              </a:ext>
            </a:extLst>
          </p:cNvPr>
          <p:cNvSpPr txBox="1"/>
          <p:nvPr/>
        </p:nvSpPr>
        <p:spPr>
          <a:xfrm>
            <a:off x="636103" y="1737044"/>
            <a:ext cx="37238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que se ha tenido que modificar </a:t>
            </a:r>
          </a:p>
          <a:p>
            <a:r>
              <a:rPr lang="es-ES" dirty="0"/>
              <a:t>el </a:t>
            </a:r>
            <a:r>
              <a:rPr lang="es-ES" dirty="0" err="1"/>
              <a:t>parser</a:t>
            </a:r>
            <a:r>
              <a:rPr lang="es-ES" dirty="0"/>
              <a:t> de ethernet para que de </a:t>
            </a:r>
          </a:p>
          <a:p>
            <a:r>
              <a:rPr lang="es-ES" dirty="0"/>
              <a:t>soporte a las </a:t>
            </a:r>
            <a:r>
              <a:rPr lang="es-ES" dirty="0" err="1"/>
              <a:t>VLANs</a:t>
            </a:r>
            <a:r>
              <a:rPr lang="es-ES" dirty="0"/>
              <a:t>…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Como se puede ver el bucle está acotado y siempre debe estar acotado seguido del tag:</a:t>
            </a:r>
          </a:p>
          <a:p>
            <a:endParaRPr lang="es-ES" dirty="0"/>
          </a:p>
          <a:p>
            <a:r>
              <a:rPr lang="es-ES" dirty="0"/>
              <a:t>#pragma </a:t>
            </a:r>
            <a:r>
              <a:rPr lang="es-ES" dirty="0" err="1"/>
              <a:t>unroll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De esta manera el verificador nos dará el visto bueno </a:t>
            </a:r>
            <a:r>
              <a:rPr lang="es-ES" dirty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pic>
        <p:nvPicPr>
          <p:cNvPr id="6" name="Imagen 5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0CB83F3-8189-4AA5-BF5B-05E78C97F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84" y="323745"/>
            <a:ext cx="6707350" cy="62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8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443</Words>
  <Application>Microsoft Office PowerPoint</Application>
  <PresentationFormat>Panorámica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Carrascal</dc:creator>
  <cp:lastModifiedBy>David Carrascal</cp:lastModifiedBy>
  <cp:revision>4</cp:revision>
  <dcterms:created xsi:type="dcterms:W3CDTF">2020-01-24T14:32:55Z</dcterms:created>
  <dcterms:modified xsi:type="dcterms:W3CDTF">2020-01-24T15:08:38Z</dcterms:modified>
</cp:coreProperties>
</file>