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A99E-75EF-4937-846A-72E438DD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DF31D-6C15-4A8B-9F60-EF7443D3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66987-E2F7-4946-A4B0-AE38B736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9615E-E221-425B-9233-CBB085B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767A9-AEC0-4FAA-9F41-CA48B3F9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50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6288F-B33F-482F-A782-E2E26C5D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97BD34-663E-49E8-9F92-C818C127C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250FD-DA13-4E2C-B3F3-45735F1B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337F4-A074-41BC-B4E8-432D9D47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040A8-F20C-4AE9-B6C7-E7F8115C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2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43F1A-566F-4617-B054-852B3BF77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B8F106-AC0D-41F6-B2A6-832832A1D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FEE58-F85F-4290-8509-745D8979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B2D53-3A0D-4217-8639-7168DC3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533C2-28CF-4C8A-8243-58E3418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68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4B532-F4FF-42BE-AF1E-75EDA0A4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06556-C719-4ADE-B8BA-0991D8A8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2437F-C71C-4065-8478-293748CF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13AC5-BAC3-45D1-BB95-B78B6C41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C44B3-BD04-4437-8DA9-9C9301EA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60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DEA63-D4BD-4A11-B0FE-817B1A1E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1DF01-3A0D-4E3B-9091-731BE647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CD233-84D1-4361-8C98-80D1313F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C05EE-F63B-437C-870E-F4350BB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983B0-B281-4D62-9E62-5C6CCB0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26C02-97A2-42A9-B46C-FA5184F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9BFAE-51A6-4CBD-8185-21258D24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54461C-EC48-4A7B-838E-82F8AD708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9F826A-ADDA-4113-872B-38DFA7A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27C27-9E0B-45C6-8E83-90494EC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45A08-1C3D-4898-B760-05FA734E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F06CB-181A-43F2-82F2-75E1ADBE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ED72F-AA40-4AB4-AA7C-583B7505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7A81C-92C2-4C89-A861-446980E9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4B721B-98CC-44B3-BDFE-7C7FF5B0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6380F2-98BF-492B-97C5-C5CBFD92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0E4B36-E7FE-4CF3-86B6-7A8A45F0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F1A48D-B786-489B-8366-6492D0BF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790D20-1A2F-4D65-9205-3009B40C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7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D5EC0-6100-4AFA-A971-9752F7F2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19AC6E-FC8C-4B18-B64E-F1E97FAE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E4A604-E966-4D3C-B61E-16258245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488796-CB01-4233-B8DD-00920D5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0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0D5F75-40CA-4E84-A2D9-FDDF42A4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A4AC89-BC0D-4B18-8A04-41FD99E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BA15C-AF56-450C-8979-D43D57C4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0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B27E8-CD28-4F2C-BB59-62AD09DD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548E5-7AC4-4971-A952-9F0141D8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4586AB-93AC-47F2-963A-BEC81EA3E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CD90F4-B367-4A25-B85A-91B1B769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F729CD-2E52-42BA-B052-71CF5BC7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F80414-E8F9-495B-BAA4-7166D618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04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99F14-126B-4D2E-A65B-E09BB8C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1A6F6B-5398-4A04-B543-318EB0EC5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6FDCE-FB86-4E35-BC29-EC84A503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26A595-6721-4D5F-8982-AD0FCA22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88695-D9F0-4452-AFE0-4D9C67A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FDBB7-497A-45E2-9B46-AF09931C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96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B9F7B9-30E2-4A4D-9AD0-B7F6265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A8515-8BB4-4F1E-BBE8-653EDCC9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9ED3D-0923-4AC7-8361-7BB730409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E6C6-BC19-4E7B-ADA8-1C9ED548FA6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2619C-7619-47E3-B557-1F631FC90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365A7-51D7-409F-9763-7DF9BF7D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B2A7-23B0-48B9-87D7-B18ED9320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9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3gjNe6LKDI&amp;feature=youtu.b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66A4D55-18EF-46EA-AE85-388001156722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5933E8-554B-4B3B-B4E8-8E344F1ECD61}"/>
              </a:ext>
            </a:extLst>
          </p:cNvPr>
          <p:cNvSpPr/>
          <p:nvPr/>
        </p:nvSpPr>
        <p:spPr>
          <a:xfrm>
            <a:off x="992188" y="695325"/>
            <a:ext cx="4976812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82C78F-F3E3-48AC-83BB-3C7973A05D3E}"/>
              </a:ext>
            </a:extLst>
          </p:cNvPr>
          <p:cNvSpPr txBox="1"/>
          <p:nvPr/>
        </p:nvSpPr>
        <p:spPr>
          <a:xfrm>
            <a:off x="4307682" y="884238"/>
            <a:ext cx="1758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veth-packet03</a:t>
            </a:r>
            <a:endParaRPr lang="es-ES" alt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9E8921-6792-4DA7-BD31-8BE9EF7B95AC}"/>
              </a:ext>
            </a:extLst>
          </p:cNvPr>
          <p:cNvSpPr/>
          <p:nvPr/>
        </p:nvSpPr>
        <p:spPr>
          <a:xfrm>
            <a:off x="1771650" y="3389313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CuadroTexto 16">
            <a:extLst>
              <a:ext uri="{FF2B5EF4-FFF2-40B4-BE49-F238E27FC236}">
                <a16:creationId xmlns:a16="http://schemas.microsoft.com/office/drawing/2014/main" id="{16C24AD7-3AA8-401E-B81D-99E84C40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351213"/>
            <a:ext cx="187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veth0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841ECB-14F7-4C30-B803-2F57F28D3F46}"/>
              </a:ext>
            </a:extLst>
          </p:cNvPr>
          <p:cNvSpPr/>
          <p:nvPr/>
        </p:nvSpPr>
        <p:spPr>
          <a:xfrm>
            <a:off x="1766888" y="5106988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CuadroTexto 19">
            <a:extLst>
              <a:ext uri="{FF2B5EF4-FFF2-40B4-BE49-F238E27FC236}">
                <a16:creationId xmlns:a16="http://schemas.microsoft.com/office/drawing/2014/main" id="{7AD7F6AE-E5CB-43A5-89CF-5D71AE6E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081588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veth-packet03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5C74DC5-3FB2-45C0-A491-B75720089E0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705100" y="3721100"/>
            <a:ext cx="0" cy="1360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E70DB6-AC28-40A1-AB23-6E746B4C59A2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C1916C-BB1C-4A3F-B8C1-3B441BB91FD2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3495E108-2F5B-46B1-99FC-FFE5E5347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14" name="CuadroTexto 28">
            <a:extLst>
              <a:ext uri="{FF2B5EF4-FFF2-40B4-BE49-F238E27FC236}">
                <a16:creationId xmlns:a16="http://schemas.microsoft.com/office/drawing/2014/main" id="{C8FF7CD0-D909-48BF-A9EE-0B6B39F7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C89A5E9-F565-41FA-8379-9219E3C3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75A3197-5217-43BB-8FC1-06BDE29CFB59}"/>
              </a:ext>
            </a:extLst>
          </p:cNvPr>
          <p:cNvSpPr txBox="1"/>
          <p:nvPr/>
        </p:nvSpPr>
        <p:spPr>
          <a:xfrm>
            <a:off x="3045702" y="2934811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c00:dead:cafe:1::2/64</a:t>
            </a:r>
          </a:p>
        </p:txBody>
      </p:sp>
      <p:pic>
        <p:nvPicPr>
          <p:cNvPr id="17" name="Imagen 7">
            <a:extLst>
              <a:ext uri="{FF2B5EF4-FFF2-40B4-BE49-F238E27FC236}">
                <a16:creationId xmlns:a16="http://schemas.microsoft.com/office/drawing/2014/main" id="{3EEBDCA6-01B2-414A-A500-7A53FD7F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117ED813-CF92-4D05-ABBD-DC5D965937B7}"/>
              </a:ext>
            </a:extLst>
          </p:cNvPr>
          <p:cNvSpPr/>
          <p:nvPr/>
        </p:nvSpPr>
        <p:spPr>
          <a:xfrm>
            <a:off x="1758950" y="700088"/>
            <a:ext cx="1884363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" name="CuadroTexto 27">
            <a:extLst>
              <a:ext uri="{FF2B5EF4-FFF2-40B4-BE49-F238E27FC236}">
                <a16:creationId xmlns:a16="http://schemas.microsoft.com/office/drawing/2014/main" id="{1491FDD1-7EB1-455B-B4CC-81517D1A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712788"/>
            <a:ext cx="90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2638DC4-7DD0-4633-AA14-CFFCAA27B783}"/>
              </a:ext>
            </a:extLst>
          </p:cNvPr>
          <p:cNvSpPr/>
          <p:nvPr/>
        </p:nvSpPr>
        <p:spPr>
          <a:xfrm>
            <a:off x="10076951" y="212544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72821B2-9F3D-4734-8A82-53B111C16135}"/>
              </a:ext>
            </a:extLst>
          </p:cNvPr>
          <p:cNvSpPr txBox="1"/>
          <p:nvPr/>
        </p:nvSpPr>
        <p:spPr>
          <a:xfrm>
            <a:off x="10284913" y="545125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packet03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AB2351-989A-47DE-9067-24DDBECB5F24}"/>
              </a:ext>
            </a:extLst>
          </p:cNvPr>
          <p:cNvSpPr txBox="1"/>
          <p:nvPr/>
        </p:nvSpPr>
        <p:spPr>
          <a:xfrm>
            <a:off x="3045702" y="4665186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c00:dead:cafe:1::1/64</a:t>
            </a:r>
          </a:p>
        </p:txBody>
      </p:sp>
      <p:sp>
        <p:nvSpPr>
          <p:cNvPr id="23" name="Pergamino: vertical 22">
            <a:extLst>
              <a:ext uri="{FF2B5EF4-FFF2-40B4-BE49-F238E27FC236}">
                <a16:creationId xmlns:a16="http://schemas.microsoft.com/office/drawing/2014/main" id="{A1B17E5C-E830-414C-95D8-E79E7E7C5F29}"/>
              </a:ext>
            </a:extLst>
          </p:cNvPr>
          <p:cNvSpPr/>
          <p:nvPr/>
        </p:nvSpPr>
        <p:spPr>
          <a:xfrm>
            <a:off x="6353175" y="453231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C7FE6C5-78BE-49C5-B8FF-318D59AE5B69}"/>
              </a:ext>
            </a:extLst>
          </p:cNvPr>
          <p:cNvSpPr txBox="1"/>
          <p:nvPr/>
        </p:nvSpPr>
        <p:spPr>
          <a:xfrm>
            <a:off x="6558498" y="494257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D7578ED-B60B-4409-9B70-C70A2875DCD2}"/>
              </a:ext>
            </a:extLst>
          </p:cNvPr>
          <p:cNvCxnSpPr>
            <a:cxnSpLocks/>
            <a:stCxn id="23" idx="1"/>
            <a:endCxn id="9" idx="3"/>
          </p:cNvCxnSpPr>
          <p:nvPr/>
        </p:nvCxnSpPr>
        <p:spPr>
          <a:xfrm flipH="1">
            <a:off x="3773488" y="5265738"/>
            <a:ext cx="2763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3E6B2730-0E69-4370-9D05-A4141BFFED25}"/>
              </a:ext>
            </a:extLst>
          </p:cNvPr>
          <p:cNvSpPr/>
          <p:nvPr/>
        </p:nvSpPr>
        <p:spPr>
          <a:xfrm>
            <a:off x="1982081" y="2974045"/>
            <a:ext cx="377651" cy="209285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circular 28">
            <a:extLst>
              <a:ext uri="{FF2B5EF4-FFF2-40B4-BE49-F238E27FC236}">
                <a16:creationId xmlns:a16="http://schemas.microsoft.com/office/drawing/2014/main" id="{C8B20767-E735-4CB2-8B91-0F6CF0427BF9}"/>
              </a:ext>
            </a:extLst>
          </p:cNvPr>
          <p:cNvSpPr/>
          <p:nvPr/>
        </p:nvSpPr>
        <p:spPr>
          <a:xfrm rot="16200000">
            <a:off x="469911" y="3191442"/>
            <a:ext cx="2289674" cy="2515077"/>
          </a:xfrm>
          <a:prstGeom prst="circularArrow">
            <a:avLst>
              <a:gd name="adj1" fmla="val 7186"/>
              <a:gd name="adj2" fmla="val 570005"/>
              <a:gd name="adj3" fmla="val 20833018"/>
              <a:gd name="adj4" fmla="val 10800000"/>
              <a:gd name="adj5" fmla="val 925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7E6BC2-FB5C-4453-AB50-7E358F31B3FF}"/>
              </a:ext>
            </a:extLst>
          </p:cNvPr>
          <p:cNvSpPr/>
          <p:nvPr/>
        </p:nvSpPr>
        <p:spPr>
          <a:xfrm>
            <a:off x="10086859" y="3269601"/>
            <a:ext cx="1774823" cy="6693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A7FBCD8-4EE3-4D40-B847-221CB65E6261}"/>
              </a:ext>
            </a:extLst>
          </p:cNvPr>
          <p:cNvSpPr/>
          <p:nvPr/>
        </p:nvSpPr>
        <p:spPr>
          <a:xfrm>
            <a:off x="10073669" y="2213378"/>
            <a:ext cx="1771628" cy="669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69CE8E6-4897-4EF6-878F-564E57B3CB60}"/>
              </a:ext>
            </a:extLst>
          </p:cNvPr>
          <p:cNvSpPr txBox="1"/>
          <p:nvPr/>
        </p:nvSpPr>
        <p:spPr>
          <a:xfrm>
            <a:off x="10445735" y="2371076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REQUEST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14C323F-B1DD-45D3-9EDB-20C26D930F06}"/>
              </a:ext>
            </a:extLst>
          </p:cNvPr>
          <p:cNvSpPr txBox="1"/>
          <p:nvPr/>
        </p:nvSpPr>
        <p:spPr>
          <a:xfrm>
            <a:off x="10584065" y="3395346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364652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D4F03E5-DFC1-4EE4-924D-C58DF53A0D91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EA321D-9BC7-43FE-9DFD-8D7F3D975AC2}"/>
              </a:ext>
            </a:extLst>
          </p:cNvPr>
          <p:cNvSpPr/>
          <p:nvPr/>
        </p:nvSpPr>
        <p:spPr>
          <a:xfrm>
            <a:off x="992189" y="695325"/>
            <a:ext cx="3026656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7CA343-66E4-42FF-A4A8-2AF8DE383C2B}"/>
              </a:ext>
            </a:extLst>
          </p:cNvPr>
          <p:cNvSpPr/>
          <p:nvPr/>
        </p:nvSpPr>
        <p:spPr>
          <a:xfrm>
            <a:off x="1708460" y="3405364"/>
            <a:ext cx="1468261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8" name="CuadroTexto 16">
            <a:extLst>
              <a:ext uri="{FF2B5EF4-FFF2-40B4-BE49-F238E27FC236}">
                <a16:creationId xmlns:a16="http://schemas.microsoft.com/office/drawing/2014/main" id="{30A4E572-F66E-42F2-9EE2-9EC9AD5DF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1" y="3376613"/>
            <a:ext cx="133420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8628C2-1C01-41C5-B162-BB9AD0EC00AA}"/>
              </a:ext>
            </a:extLst>
          </p:cNvPr>
          <p:cNvSpPr/>
          <p:nvPr/>
        </p:nvSpPr>
        <p:spPr>
          <a:xfrm>
            <a:off x="1216731" y="4794275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CuadroTexto 19">
            <a:extLst>
              <a:ext uri="{FF2B5EF4-FFF2-40B4-BE49-F238E27FC236}">
                <a16:creationId xmlns:a16="http://schemas.microsoft.com/office/drawing/2014/main" id="{47ECBAB6-574E-4E8C-A3CA-2F7F5F65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39" y="4791453"/>
            <a:ext cx="154000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 err="1"/>
              <a:t>veth-left</a:t>
            </a:r>
            <a:endParaRPr lang="es-ES" altLang="es-ES" sz="18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8472BC0-9A7D-4EB5-B5E9-39940F982DF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154944" y="3746500"/>
            <a:ext cx="271110" cy="10477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DE9841-7066-490D-A4F6-754036139C40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EE56F8F-880E-4D62-9A85-568AE55279F5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CuadroTexto 27">
            <a:extLst>
              <a:ext uri="{FF2B5EF4-FFF2-40B4-BE49-F238E27FC236}">
                <a16:creationId xmlns:a16="http://schemas.microsoft.com/office/drawing/2014/main" id="{5C78AA60-8DCF-4590-8422-82ABDE53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15" name="CuadroTexto 28">
            <a:extLst>
              <a:ext uri="{FF2B5EF4-FFF2-40B4-BE49-F238E27FC236}">
                <a16:creationId xmlns:a16="http://schemas.microsoft.com/office/drawing/2014/main" id="{E132A97A-F352-4344-9E76-5BC3E3A8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696A9EF5-9FA0-4E03-A511-121A5067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n 7">
            <a:extLst>
              <a:ext uri="{FF2B5EF4-FFF2-40B4-BE49-F238E27FC236}">
                <a16:creationId xmlns:a16="http://schemas.microsoft.com/office/drawing/2014/main" id="{8C50D828-27BA-4E57-8357-1D45E8EE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E4B7434-55D7-4478-9F14-11856DEF92DB}"/>
              </a:ext>
            </a:extLst>
          </p:cNvPr>
          <p:cNvSpPr/>
          <p:nvPr/>
        </p:nvSpPr>
        <p:spPr>
          <a:xfrm>
            <a:off x="1758951" y="700088"/>
            <a:ext cx="946150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" name="CuadroTexto 27">
            <a:extLst>
              <a:ext uri="{FF2B5EF4-FFF2-40B4-BE49-F238E27FC236}">
                <a16:creationId xmlns:a16="http://schemas.microsoft.com/office/drawing/2014/main" id="{6DCAF312-AA6F-4AE0-A62E-C671209F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353" y="702028"/>
            <a:ext cx="53101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29219B0-0845-44A4-8835-1AE21AB78A32}"/>
              </a:ext>
            </a:extLst>
          </p:cNvPr>
          <p:cNvSpPr/>
          <p:nvPr/>
        </p:nvSpPr>
        <p:spPr>
          <a:xfrm>
            <a:off x="10076951" y="212544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863BE6-8A59-4EB2-B56B-2B7B4328973B}"/>
              </a:ext>
            </a:extLst>
          </p:cNvPr>
          <p:cNvSpPr txBox="1"/>
          <p:nvPr/>
        </p:nvSpPr>
        <p:spPr>
          <a:xfrm>
            <a:off x="10284913" y="545125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packet03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30E58E9-C017-4F00-9B68-C500B24C20C2}"/>
              </a:ext>
            </a:extLst>
          </p:cNvPr>
          <p:cNvSpPr/>
          <p:nvPr/>
        </p:nvSpPr>
        <p:spPr>
          <a:xfrm>
            <a:off x="10086859" y="3269601"/>
            <a:ext cx="1774823" cy="6693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D2C3C4D-DEF0-4474-879C-367C8DE29DC6}"/>
              </a:ext>
            </a:extLst>
          </p:cNvPr>
          <p:cNvSpPr/>
          <p:nvPr/>
        </p:nvSpPr>
        <p:spPr>
          <a:xfrm>
            <a:off x="10073669" y="2213378"/>
            <a:ext cx="1771628" cy="669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E1C23B-083F-4FB8-ADA1-C62D382614E1}"/>
              </a:ext>
            </a:extLst>
          </p:cNvPr>
          <p:cNvSpPr txBox="1"/>
          <p:nvPr/>
        </p:nvSpPr>
        <p:spPr>
          <a:xfrm>
            <a:off x="10445735" y="2371076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REQUEST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0EDF78-D421-48A9-BEB4-6AFF0B1AA841}"/>
              </a:ext>
            </a:extLst>
          </p:cNvPr>
          <p:cNvSpPr txBox="1"/>
          <p:nvPr/>
        </p:nvSpPr>
        <p:spPr>
          <a:xfrm>
            <a:off x="10584065" y="3395346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REPLY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E4729C7-72D7-45AC-A840-3FF8B115DF80}"/>
              </a:ext>
            </a:extLst>
          </p:cNvPr>
          <p:cNvSpPr/>
          <p:nvPr/>
        </p:nvSpPr>
        <p:spPr>
          <a:xfrm>
            <a:off x="4582672" y="738903"/>
            <a:ext cx="3026656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8325474-E950-412F-9140-A2108A75B2FE}"/>
              </a:ext>
            </a:extLst>
          </p:cNvPr>
          <p:cNvSpPr/>
          <p:nvPr/>
        </p:nvSpPr>
        <p:spPr>
          <a:xfrm>
            <a:off x="5349434" y="743666"/>
            <a:ext cx="946150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C05C0D2-E1F5-48A4-A4E5-A753E9359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836" y="745606"/>
            <a:ext cx="53101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000FD0D-16B4-4E77-ABE2-194F6500FD95}"/>
              </a:ext>
            </a:extLst>
          </p:cNvPr>
          <p:cNvSpPr/>
          <p:nvPr/>
        </p:nvSpPr>
        <p:spPr>
          <a:xfrm>
            <a:off x="5349522" y="3445549"/>
            <a:ext cx="1468261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30" name="CuadroTexto 16">
            <a:extLst>
              <a:ext uri="{FF2B5EF4-FFF2-40B4-BE49-F238E27FC236}">
                <a16:creationId xmlns:a16="http://schemas.microsoft.com/office/drawing/2014/main" id="{363923E3-C24C-4CF1-9788-825A14B4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397" y="3429000"/>
            <a:ext cx="156333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2CE801E-E673-444E-AAE8-96686CB1F2D8}"/>
              </a:ext>
            </a:extLst>
          </p:cNvPr>
          <p:cNvSpPr/>
          <p:nvPr/>
        </p:nvSpPr>
        <p:spPr>
          <a:xfrm>
            <a:off x="5109567" y="4794275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2" name="CuadroTexto 19">
            <a:extLst>
              <a:ext uri="{FF2B5EF4-FFF2-40B4-BE49-F238E27FC236}">
                <a16:creationId xmlns:a16="http://schemas.microsoft.com/office/drawing/2014/main" id="{3F2C115F-DEF0-4FB0-A5BF-D96E57DF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292" y="4762712"/>
            <a:ext cx="154000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 err="1"/>
              <a:t>veth-right</a:t>
            </a:r>
            <a:endParaRPr lang="es-ES" altLang="es-ES" sz="18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B226257-246E-40C9-823D-214B3AA87412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71717" y="3798887"/>
            <a:ext cx="248347" cy="96219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78F114-9D98-45DB-A920-D4F71AFB34C0}"/>
              </a:ext>
            </a:extLst>
          </p:cNvPr>
          <p:cNvSpPr txBox="1"/>
          <p:nvPr/>
        </p:nvSpPr>
        <p:spPr>
          <a:xfrm>
            <a:off x="3139370" y="782986"/>
            <a:ext cx="1758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 err="1">
                <a:solidFill>
                  <a:schemeClr val="accent6">
                    <a:lumMod val="50000"/>
                  </a:schemeClr>
                </a:solidFill>
              </a:rPr>
              <a:t>left</a:t>
            </a:r>
            <a:endParaRPr lang="es-ES" alt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9227B48-E20E-4406-B3C4-905F45877B5C}"/>
              </a:ext>
            </a:extLst>
          </p:cNvPr>
          <p:cNvSpPr txBox="1"/>
          <p:nvPr/>
        </p:nvSpPr>
        <p:spPr>
          <a:xfrm>
            <a:off x="6677319" y="815725"/>
            <a:ext cx="1758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 err="1">
                <a:solidFill>
                  <a:schemeClr val="accent6">
                    <a:lumMod val="50000"/>
                  </a:schemeClr>
                </a:solidFill>
              </a:rPr>
              <a:t>right</a:t>
            </a:r>
            <a:endParaRPr lang="es-ES" altLang="es-ES" dirty="0"/>
          </a:p>
        </p:txBody>
      </p:sp>
      <p:sp>
        <p:nvSpPr>
          <p:cNvPr id="37" name="Pergamino: vertical 36">
            <a:extLst>
              <a:ext uri="{FF2B5EF4-FFF2-40B4-BE49-F238E27FC236}">
                <a16:creationId xmlns:a16="http://schemas.microsoft.com/office/drawing/2014/main" id="{78D29A61-443A-4068-87A3-A5A6756F7ABB}"/>
              </a:ext>
            </a:extLst>
          </p:cNvPr>
          <p:cNvSpPr/>
          <p:nvPr/>
        </p:nvSpPr>
        <p:spPr>
          <a:xfrm>
            <a:off x="7863068" y="369290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11CBD6C-2DD6-4D70-A5FB-62055CCA13A9}"/>
              </a:ext>
            </a:extLst>
          </p:cNvPr>
          <p:cNvSpPr txBox="1"/>
          <p:nvPr/>
        </p:nvSpPr>
        <p:spPr>
          <a:xfrm>
            <a:off x="8068391" y="410316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A8AABA-4469-4C20-84BB-D52E5B8EAE03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>
            <a:off x="6985992" y="4426328"/>
            <a:ext cx="1060432" cy="526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ino: vertical 39">
            <a:extLst>
              <a:ext uri="{FF2B5EF4-FFF2-40B4-BE49-F238E27FC236}">
                <a16:creationId xmlns:a16="http://schemas.microsoft.com/office/drawing/2014/main" id="{C4544561-36BC-4998-9BA3-A804EE7B16CD}"/>
              </a:ext>
            </a:extLst>
          </p:cNvPr>
          <p:cNvSpPr/>
          <p:nvPr/>
        </p:nvSpPr>
        <p:spPr>
          <a:xfrm>
            <a:off x="1117997" y="2336774"/>
            <a:ext cx="930357" cy="789807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022FDC1-D691-421E-82D7-288491F5D6B4}"/>
              </a:ext>
            </a:extLst>
          </p:cNvPr>
          <p:cNvSpPr txBox="1"/>
          <p:nvPr/>
        </p:nvSpPr>
        <p:spPr>
          <a:xfrm>
            <a:off x="1167363" y="2470067"/>
            <a:ext cx="83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Dummy</a:t>
            </a:r>
            <a:endParaRPr lang="es-ES" sz="1400" dirty="0"/>
          </a:p>
          <a:p>
            <a:pPr algn="ctr"/>
            <a:r>
              <a:rPr lang="es-ES" sz="1400" dirty="0" err="1"/>
              <a:t>xdp</a:t>
            </a:r>
            <a:r>
              <a:rPr lang="es-ES" sz="1400" dirty="0"/>
              <a:t> </a:t>
            </a:r>
            <a:r>
              <a:rPr lang="es-ES" sz="1400" dirty="0" err="1"/>
              <a:t>pass</a:t>
            </a:r>
            <a:endParaRPr lang="es-ES" sz="14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E88559F-EA64-43BE-BF43-7C034E0269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40690" y="3126581"/>
            <a:ext cx="585364" cy="250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31F0298E-DDF0-4F58-AC13-CECBD719AAFC}"/>
              </a:ext>
            </a:extLst>
          </p:cNvPr>
          <p:cNvSpPr/>
          <p:nvPr/>
        </p:nvSpPr>
        <p:spPr>
          <a:xfrm>
            <a:off x="6616992" y="2355578"/>
            <a:ext cx="930357" cy="789807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BEAEEBC-E34A-4E2B-A0B3-2723F224081B}"/>
              </a:ext>
            </a:extLst>
          </p:cNvPr>
          <p:cNvSpPr txBox="1"/>
          <p:nvPr/>
        </p:nvSpPr>
        <p:spPr>
          <a:xfrm>
            <a:off x="6666358" y="2488871"/>
            <a:ext cx="83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Dummy</a:t>
            </a:r>
            <a:endParaRPr lang="es-ES" sz="1400" dirty="0"/>
          </a:p>
          <a:p>
            <a:pPr algn="ctr"/>
            <a:r>
              <a:rPr lang="es-ES" sz="1400" dirty="0" err="1"/>
              <a:t>xdp</a:t>
            </a:r>
            <a:r>
              <a:rPr lang="es-ES" sz="1400" dirty="0"/>
              <a:t> </a:t>
            </a:r>
            <a:r>
              <a:rPr lang="es-ES" sz="1400" dirty="0" err="1"/>
              <a:t>pass</a:t>
            </a:r>
            <a:endParaRPr lang="es-ES" sz="1400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66B9CEF-EDE0-4B80-828A-C98C0D75A094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741152" y="3145385"/>
            <a:ext cx="341019" cy="249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687894D4-22AE-45FE-B56D-35477FBC6240}"/>
              </a:ext>
            </a:extLst>
          </p:cNvPr>
          <p:cNvSpPr/>
          <p:nvPr/>
        </p:nvSpPr>
        <p:spPr>
          <a:xfrm>
            <a:off x="37565" y="5391340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70B465A-A1B5-4FB9-9CB8-A51D5A8FC134}"/>
              </a:ext>
            </a:extLst>
          </p:cNvPr>
          <p:cNvSpPr txBox="1"/>
          <p:nvPr/>
        </p:nvSpPr>
        <p:spPr>
          <a:xfrm>
            <a:off x="242888" y="5801599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983EE21-427D-42C8-A1C9-4EAB28CA4F19}"/>
              </a:ext>
            </a:extLst>
          </p:cNvPr>
          <p:cNvCxnSpPr>
            <a:cxnSpLocks/>
            <a:stCxn id="49" idx="3"/>
            <a:endCxn id="10" idx="2"/>
          </p:cNvCxnSpPr>
          <p:nvPr/>
        </p:nvCxnSpPr>
        <p:spPr>
          <a:xfrm flipV="1">
            <a:off x="1330584" y="5159753"/>
            <a:ext cx="824359" cy="965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echa: en U 53">
            <a:extLst>
              <a:ext uri="{FF2B5EF4-FFF2-40B4-BE49-F238E27FC236}">
                <a16:creationId xmlns:a16="http://schemas.microsoft.com/office/drawing/2014/main" id="{90077CDE-FF3C-4F9E-9919-F584ACB373FD}"/>
              </a:ext>
            </a:extLst>
          </p:cNvPr>
          <p:cNvSpPr/>
          <p:nvPr/>
        </p:nvSpPr>
        <p:spPr>
          <a:xfrm rot="10800000">
            <a:off x="2623187" y="3635021"/>
            <a:ext cx="4054129" cy="2309815"/>
          </a:xfrm>
          <a:prstGeom prst="uturnArrow">
            <a:avLst>
              <a:gd name="adj1" fmla="val 10112"/>
              <a:gd name="adj2" fmla="val 11721"/>
              <a:gd name="adj3" fmla="val 17757"/>
              <a:gd name="adj4" fmla="val 34092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3A28093A-8BFC-4215-902A-4AE14A1A18FC}"/>
              </a:ext>
            </a:extLst>
          </p:cNvPr>
          <p:cNvSpPr/>
          <p:nvPr/>
        </p:nvSpPr>
        <p:spPr>
          <a:xfrm rot="16200000">
            <a:off x="6245183" y="3574125"/>
            <a:ext cx="614319" cy="472198"/>
          </a:xfrm>
          <a:prstGeom prst="rightArrow">
            <a:avLst>
              <a:gd name="adj1" fmla="val 50000"/>
              <a:gd name="adj2" fmla="val 58299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00E24318-D225-45EB-A3DE-EFBF0BC30A3A}"/>
              </a:ext>
            </a:extLst>
          </p:cNvPr>
          <p:cNvSpPr/>
          <p:nvPr/>
        </p:nvSpPr>
        <p:spPr>
          <a:xfrm>
            <a:off x="6453051" y="3938997"/>
            <a:ext cx="224265" cy="4742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51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2FD1F3-AC64-4383-B386-6AD44AE0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8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7E80481-D5C7-4244-A276-15482C8FB4F6}"/>
              </a:ext>
            </a:extLst>
          </p:cNvPr>
          <p:cNvSpPr txBox="1"/>
          <p:nvPr/>
        </p:nvSpPr>
        <p:spPr>
          <a:xfrm>
            <a:off x="310541" y="1274508"/>
            <a:ext cx="43913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Por último, vamos a recordar que XDP no solo sirve para hacer un </a:t>
            </a:r>
            <a:r>
              <a:rPr lang="es-ES" dirty="0" err="1"/>
              <a:t>by-pass</a:t>
            </a:r>
            <a:r>
              <a:rPr lang="es-ES" dirty="0"/>
              <a:t> al </a:t>
            </a:r>
            <a:r>
              <a:rPr lang="es-ES" dirty="0" err="1"/>
              <a:t>stack</a:t>
            </a:r>
            <a:r>
              <a:rPr lang="es-ES" dirty="0"/>
              <a:t> de red, muchas veces viene mejor hacer uso de ciertas utilidades del </a:t>
            </a:r>
            <a:r>
              <a:rPr lang="es-ES" dirty="0" err="1"/>
              <a:t>stack</a:t>
            </a:r>
            <a:r>
              <a:rPr lang="es-ES" dirty="0"/>
              <a:t> de red en vez de </a:t>
            </a:r>
            <a:r>
              <a:rPr lang="es-ES" dirty="0" err="1"/>
              <a:t>re-inventar</a:t>
            </a:r>
            <a:r>
              <a:rPr lang="es-ES" dirty="0"/>
              <a:t> la rueda </a:t>
            </a:r>
            <a:r>
              <a:rPr lang="es-ES" dirty="0">
                <a:sym typeface="Wingdings" panose="05000000000000000000" pitchFamily="2" charset="2"/>
              </a:rPr>
              <a:t>.</a:t>
            </a:r>
          </a:p>
          <a:p>
            <a:pPr algn="ctr"/>
            <a:endParaRPr lang="es-ES" dirty="0">
              <a:sym typeface="Wingdings" panose="05000000000000000000" pitchFamily="2" charset="2"/>
            </a:endParaRPr>
          </a:p>
          <a:p>
            <a:pPr algn="ctr"/>
            <a:r>
              <a:rPr lang="es-ES" dirty="0"/>
              <a:t>Por ejemplo, en vez de </a:t>
            </a:r>
            <a:r>
              <a:rPr lang="es-ES" dirty="0" err="1"/>
              <a:t>hardcodear</a:t>
            </a:r>
            <a:r>
              <a:rPr lang="es-ES" dirty="0"/>
              <a:t> las MAC – </a:t>
            </a:r>
            <a:r>
              <a:rPr lang="es-ES" dirty="0" err="1"/>
              <a:t>ifindex</a:t>
            </a:r>
            <a:r>
              <a:rPr lang="es-ES" dirty="0"/>
              <a:t> a donde se debe hacer un </a:t>
            </a:r>
            <a:r>
              <a:rPr lang="es-ES" dirty="0" err="1"/>
              <a:t>forwarding</a:t>
            </a:r>
            <a:r>
              <a:rPr lang="es-ES" dirty="0"/>
              <a:t> </a:t>
            </a:r>
            <a:r>
              <a:rPr lang="es-ES" dirty="0" err="1"/>
              <a:t>ó</a:t>
            </a:r>
            <a:r>
              <a:rPr lang="es-ES" dirty="0"/>
              <a:t> hacer uso de mapas BPF para indicar el </a:t>
            </a:r>
            <a:r>
              <a:rPr lang="es-ES" dirty="0" err="1"/>
              <a:t>forwarding</a:t>
            </a:r>
            <a:r>
              <a:rPr lang="es-ES" dirty="0"/>
              <a:t> …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¿Por qué no hacemos uso de la FIB del propio </a:t>
            </a:r>
            <a:r>
              <a:rPr lang="es-ES" dirty="0" err="1"/>
              <a:t>stack</a:t>
            </a:r>
            <a:r>
              <a:rPr lang="es-ES" dirty="0"/>
              <a:t> de red para decidir hacia donde debemos hacer </a:t>
            </a:r>
            <a:r>
              <a:rPr lang="es-ES" dirty="0" err="1"/>
              <a:t>forwarding</a:t>
            </a:r>
            <a:r>
              <a:rPr lang="es-ES" dirty="0"/>
              <a:t>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2C38EB-EB8A-44DC-BE41-420D8034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90" y="838553"/>
            <a:ext cx="6586169" cy="51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FCF9D376-0E88-4742-98E3-25F3B07F0C7B}"/>
              </a:ext>
            </a:extLst>
          </p:cNvPr>
          <p:cNvSpPr/>
          <p:nvPr/>
        </p:nvSpPr>
        <p:spPr>
          <a:xfrm>
            <a:off x="711038" y="1192480"/>
            <a:ext cx="11266311" cy="487119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353CC-2466-47B9-8D0B-BAAB2D42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79" y="312814"/>
            <a:ext cx="771577" cy="6584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542CCD-7B54-4ED7-BB9A-4EB7EE4DA5AB}"/>
              </a:ext>
            </a:extLst>
          </p:cNvPr>
          <p:cNvSpPr txBox="1"/>
          <p:nvPr/>
        </p:nvSpPr>
        <p:spPr>
          <a:xfrm>
            <a:off x="1781056" y="534068"/>
            <a:ext cx="873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( </a:t>
            </a:r>
            <a:r>
              <a:rPr lang="es-ES" b="1" dirty="0" err="1">
                <a:latin typeface="Consolas" panose="020B0609020204030204" pitchFamily="49" charset="0"/>
              </a:rPr>
              <a:t>sysctl</a:t>
            </a:r>
            <a:r>
              <a:rPr lang="es-ES" b="1" dirty="0">
                <a:latin typeface="Consolas" panose="020B0609020204030204" pitchFamily="49" charset="0"/>
              </a:rPr>
              <a:t> net.ipv4.conf.all.forwarding=1</a:t>
            </a:r>
            <a:r>
              <a:rPr lang="es-ES" dirty="0"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C7F876A9-8CC0-485A-8D28-F67A9D37A724}"/>
              </a:ext>
            </a:extLst>
          </p:cNvPr>
          <p:cNvSpPr/>
          <p:nvPr/>
        </p:nvSpPr>
        <p:spPr>
          <a:xfrm>
            <a:off x="404949" y="3735977"/>
            <a:ext cx="1828800" cy="36933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4E2529-C6E5-4CDF-96BD-E8D1D91744DF}"/>
              </a:ext>
            </a:extLst>
          </p:cNvPr>
          <p:cNvSpPr txBox="1"/>
          <p:nvPr/>
        </p:nvSpPr>
        <p:spPr>
          <a:xfrm>
            <a:off x="404949" y="3735977"/>
            <a:ext cx="301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Ingress</a:t>
            </a:r>
            <a:r>
              <a:rPr lang="es-ES" dirty="0"/>
              <a:t>  interface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4F8ECDA-CA87-4425-96AA-697533478B2D}"/>
              </a:ext>
            </a:extLst>
          </p:cNvPr>
          <p:cNvCxnSpPr/>
          <p:nvPr/>
        </p:nvCxnSpPr>
        <p:spPr>
          <a:xfrm>
            <a:off x="2233749" y="3920643"/>
            <a:ext cx="118508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rgamino: vertical 10">
            <a:extLst>
              <a:ext uri="{FF2B5EF4-FFF2-40B4-BE49-F238E27FC236}">
                <a16:creationId xmlns:a16="http://schemas.microsoft.com/office/drawing/2014/main" id="{4BF17204-6832-4DD2-90B7-B9CBDE04315C}"/>
              </a:ext>
            </a:extLst>
          </p:cNvPr>
          <p:cNvSpPr/>
          <p:nvPr/>
        </p:nvSpPr>
        <p:spPr>
          <a:xfrm>
            <a:off x="3264090" y="3187218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922BF2-487E-4D87-AE92-B12FCB90E71F}"/>
              </a:ext>
            </a:extLst>
          </p:cNvPr>
          <p:cNvSpPr txBox="1"/>
          <p:nvPr/>
        </p:nvSpPr>
        <p:spPr>
          <a:xfrm>
            <a:off x="3469413" y="3597477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7A40081-AF36-46C9-AED6-E6E1B9474871}"/>
              </a:ext>
            </a:extLst>
          </p:cNvPr>
          <p:cNvSpPr/>
          <p:nvPr/>
        </p:nvSpPr>
        <p:spPr>
          <a:xfrm>
            <a:off x="6662055" y="1321228"/>
            <a:ext cx="4010297" cy="119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2AC2ECD-55A4-41DF-BFEC-9836233C3B5C}"/>
              </a:ext>
            </a:extLst>
          </p:cNvPr>
          <p:cNvSpPr txBox="1"/>
          <p:nvPr/>
        </p:nvSpPr>
        <p:spPr>
          <a:xfrm>
            <a:off x="7060471" y="1391246"/>
            <a:ext cx="321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onsolas" panose="020B0609020204030204" pitchFamily="49" charset="0"/>
              </a:rPr>
              <a:t>Network </a:t>
            </a:r>
            <a:r>
              <a:rPr lang="es-ES" sz="2400" b="1" dirty="0" err="1">
                <a:latin typeface="Consolas" panose="020B0609020204030204" pitchFamily="49" charset="0"/>
              </a:rPr>
              <a:t>Stack</a:t>
            </a:r>
            <a:endParaRPr lang="es-ES" sz="2400" b="1" dirty="0">
              <a:latin typeface="Consolas" panose="020B0609020204030204" pitchFamily="49" charset="0"/>
            </a:endParaRPr>
          </a:p>
        </p:txBody>
      </p:sp>
      <p:sp>
        <p:nvSpPr>
          <p:cNvPr id="15" name="Diagrama de flujo: disco magnético 14">
            <a:extLst>
              <a:ext uri="{FF2B5EF4-FFF2-40B4-BE49-F238E27FC236}">
                <a16:creationId xmlns:a16="http://schemas.microsoft.com/office/drawing/2014/main" id="{0D2807BD-3D85-4FFD-B9B4-8E78787834AA}"/>
              </a:ext>
            </a:extLst>
          </p:cNvPr>
          <p:cNvSpPr/>
          <p:nvPr/>
        </p:nvSpPr>
        <p:spPr>
          <a:xfrm>
            <a:off x="7060471" y="1968596"/>
            <a:ext cx="796834" cy="48144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AB4C541-B43A-4696-941F-0202576AE4FD}"/>
              </a:ext>
            </a:extLst>
          </p:cNvPr>
          <p:cNvSpPr txBox="1"/>
          <p:nvPr/>
        </p:nvSpPr>
        <p:spPr>
          <a:xfrm>
            <a:off x="7221796" y="2115314"/>
            <a:ext cx="47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75D6C4-AD47-47AA-B84D-0056CFBCE047}"/>
              </a:ext>
            </a:extLst>
          </p:cNvPr>
          <p:cNvSpPr txBox="1"/>
          <p:nvPr/>
        </p:nvSpPr>
        <p:spPr>
          <a:xfrm>
            <a:off x="4375165" y="2328936"/>
            <a:ext cx="196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FIB </a:t>
            </a:r>
            <a:r>
              <a:rPr lang="es-ES" b="1" dirty="0" err="1"/>
              <a:t>params</a:t>
            </a:r>
            <a:endParaRPr lang="es-ES" b="1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2D371199-B27F-435B-BD9A-D9CDC671B18C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 rot="10800000" flipH="1">
            <a:off x="4557109" y="2209319"/>
            <a:ext cx="2503362" cy="1711324"/>
          </a:xfrm>
          <a:prstGeom prst="curvedConnector3">
            <a:avLst>
              <a:gd name="adj1" fmla="val 33665"/>
            </a:avLst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4574E8F4-9183-471C-BADC-921F3E2FE88D}"/>
              </a:ext>
            </a:extLst>
          </p:cNvPr>
          <p:cNvCxnSpPr>
            <a:stCxn id="16" idx="2"/>
          </p:cNvCxnSpPr>
          <p:nvPr/>
        </p:nvCxnSpPr>
        <p:spPr>
          <a:xfrm rot="5400000">
            <a:off x="5289346" y="1935766"/>
            <a:ext cx="1620663" cy="2718423"/>
          </a:xfrm>
          <a:prstGeom prst="curved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203A54F-3E2C-4197-9240-8AE66FFCF5FF}"/>
              </a:ext>
            </a:extLst>
          </p:cNvPr>
          <p:cNvSpPr txBox="1"/>
          <p:nvPr/>
        </p:nvSpPr>
        <p:spPr>
          <a:xfrm>
            <a:off x="6662055" y="3623484"/>
            <a:ext cx="24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Route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908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1506A1-8B14-40E6-95A3-C17AE35D795F}"/>
              </a:ext>
            </a:extLst>
          </p:cNvPr>
          <p:cNvSpPr txBox="1"/>
          <p:nvPr/>
        </p:nvSpPr>
        <p:spPr>
          <a:xfrm>
            <a:off x="1059705" y="1721224"/>
            <a:ext cx="465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test vamos a aprender como los paquetes son redireccionados con XDP. El primer paso para poner en práctica esta utilidad es la de hacer un programa que sea capaz de contestar a los ICMP </a:t>
            </a:r>
            <a:r>
              <a:rPr lang="es-ES" dirty="0" err="1"/>
              <a:t>echos</a:t>
            </a:r>
            <a:r>
              <a:rPr lang="es-ES" dirty="0"/>
              <a:t>, tanto versión </a:t>
            </a:r>
            <a:r>
              <a:rPr lang="es-ES" dirty="0" err="1"/>
              <a:t>legacy</a:t>
            </a:r>
            <a:r>
              <a:rPr lang="es-ES" dirty="0"/>
              <a:t> como versión ICMPv6.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249262-2A22-4119-A025-4067749E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47" y="189410"/>
            <a:ext cx="4915756" cy="64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1A2371-6EB4-453B-98D4-63B32399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9" y="676835"/>
            <a:ext cx="7825209" cy="55043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4AB4EE-19CB-4EB4-B424-89766FAAB711}"/>
              </a:ext>
            </a:extLst>
          </p:cNvPr>
          <p:cNvSpPr txBox="1"/>
          <p:nvPr/>
        </p:nvSpPr>
        <p:spPr>
          <a:xfrm>
            <a:off x="8659905" y="1165411"/>
            <a:ext cx="3299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ver como hay plena conectividad y como las estadísticas de XDP_TX va en aumento.</a:t>
            </a:r>
          </a:p>
        </p:txBody>
      </p:sp>
    </p:spTree>
    <p:extLst>
      <p:ext uri="{BB962C8B-B14F-4D97-AF65-F5344CB8AC3E}">
        <p14:creationId xmlns:p14="http://schemas.microsoft.com/office/powerpoint/2010/main" val="156783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218CCA2-C972-442F-B233-BC80DD9D775E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7BBB92-B717-4D72-A123-FC134FA76D6C}"/>
              </a:ext>
            </a:extLst>
          </p:cNvPr>
          <p:cNvSpPr/>
          <p:nvPr/>
        </p:nvSpPr>
        <p:spPr>
          <a:xfrm>
            <a:off x="992189" y="695325"/>
            <a:ext cx="3026656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4EF3735-2B3F-46EF-98B3-F8512EE1E044}"/>
              </a:ext>
            </a:extLst>
          </p:cNvPr>
          <p:cNvSpPr/>
          <p:nvPr/>
        </p:nvSpPr>
        <p:spPr>
          <a:xfrm>
            <a:off x="1708460" y="3405364"/>
            <a:ext cx="1468261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8" name="CuadroTexto 16">
            <a:extLst>
              <a:ext uri="{FF2B5EF4-FFF2-40B4-BE49-F238E27FC236}">
                <a16:creationId xmlns:a16="http://schemas.microsoft.com/office/drawing/2014/main" id="{F54151CB-20C5-4E83-A629-3BA510E0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1" y="3376613"/>
            <a:ext cx="133420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1EE730-A4A4-4D46-8EE5-FE4996A296AF}"/>
              </a:ext>
            </a:extLst>
          </p:cNvPr>
          <p:cNvSpPr/>
          <p:nvPr/>
        </p:nvSpPr>
        <p:spPr>
          <a:xfrm>
            <a:off x="1216731" y="4794275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CuadroTexto 19">
            <a:extLst>
              <a:ext uri="{FF2B5EF4-FFF2-40B4-BE49-F238E27FC236}">
                <a16:creationId xmlns:a16="http://schemas.microsoft.com/office/drawing/2014/main" id="{0253797E-1FE5-4AE2-B705-37F36605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39" y="4791453"/>
            <a:ext cx="154000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 err="1"/>
              <a:t>veth-left</a:t>
            </a:r>
            <a:endParaRPr lang="es-ES" altLang="es-ES" sz="18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B027B4-BAD8-48C9-A7F6-D558951C104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154944" y="3746500"/>
            <a:ext cx="271110" cy="10477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DC41FD-F90F-4578-A7E6-F4BA9B85636A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AC36DA-CA43-4D0C-8066-AD95D5D2BE33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CuadroTexto 27">
            <a:extLst>
              <a:ext uri="{FF2B5EF4-FFF2-40B4-BE49-F238E27FC236}">
                <a16:creationId xmlns:a16="http://schemas.microsoft.com/office/drawing/2014/main" id="{7B21842A-BAB7-41A3-B889-887EE6E6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15" name="CuadroTexto 28">
            <a:extLst>
              <a:ext uri="{FF2B5EF4-FFF2-40B4-BE49-F238E27FC236}">
                <a16:creationId xmlns:a16="http://schemas.microsoft.com/office/drawing/2014/main" id="{37EEAF24-FC02-4DCE-9DF6-166776E1A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926FF8F1-1AA6-4588-AEBF-020C7DF3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7">
            <a:extLst>
              <a:ext uri="{FF2B5EF4-FFF2-40B4-BE49-F238E27FC236}">
                <a16:creationId xmlns:a16="http://schemas.microsoft.com/office/drawing/2014/main" id="{F7B247E2-43C8-4163-AC76-5593DD4F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640EF26F-352B-4B95-B3FF-78884018935E}"/>
              </a:ext>
            </a:extLst>
          </p:cNvPr>
          <p:cNvSpPr/>
          <p:nvPr/>
        </p:nvSpPr>
        <p:spPr>
          <a:xfrm>
            <a:off x="1758951" y="700088"/>
            <a:ext cx="946150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8A259C00-A1DC-4FFE-940E-BC396A18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353" y="702028"/>
            <a:ext cx="53101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7F7A800-AC76-43DB-8CC1-57AB803CF8D8}"/>
              </a:ext>
            </a:extLst>
          </p:cNvPr>
          <p:cNvSpPr/>
          <p:nvPr/>
        </p:nvSpPr>
        <p:spPr>
          <a:xfrm>
            <a:off x="10076951" y="212544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A85AD32-D7FE-4788-B27E-E784C24DF75D}"/>
              </a:ext>
            </a:extLst>
          </p:cNvPr>
          <p:cNvSpPr txBox="1"/>
          <p:nvPr/>
        </p:nvSpPr>
        <p:spPr>
          <a:xfrm>
            <a:off x="10284913" y="545125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packet03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7405042-6F3B-4C83-831F-C31484C78825}"/>
              </a:ext>
            </a:extLst>
          </p:cNvPr>
          <p:cNvSpPr/>
          <p:nvPr/>
        </p:nvSpPr>
        <p:spPr>
          <a:xfrm>
            <a:off x="10086859" y="3269601"/>
            <a:ext cx="1774823" cy="6693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76D39E1-F7EA-425F-892A-20E45E2EA4BF}"/>
              </a:ext>
            </a:extLst>
          </p:cNvPr>
          <p:cNvSpPr/>
          <p:nvPr/>
        </p:nvSpPr>
        <p:spPr>
          <a:xfrm>
            <a:off x="10073669" y="2213378"/>
            <a:ext cx="1771628" cy="669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43EC2C2-5E4A-485D-A6B6-96DB34D8F655}"/>
              </a:ext>
            </a:extLst>
          </p:cNvPr>
          <p:cNvSpPr txBox="1"/>
          <p:nvPr/>
        </p:nvSpPr>
        <p:spPr>
          <a:xfrm>
            <a:off x="10445735" y="2371076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REQUEST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9D4B054-4DEB-4359-86AE-06DF28019CDD}"/>
              </a:ext>
            </a:extLst>
          </p:cNvPr>
          <p:cNvSpPr txBox="1"/>
          <p:nvPr/>
        </p:nvSpPr>
        <p:spPr>
          <a:xfrm>
            <a:off x="10584065" y="3395346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REPLY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585C429-7C8D-4582-8943-D4FE5165E398}"/>
              </a:ext>
            </a:extLst>
          </p:cNvPr>
          <p:cNvSpPr/>
          <p:nvPr/>
        </p:nvSpPr>
        <p:spPr>
          <a:xfrm>
            <a:off x="4582672" y="738903"/>
            <a:ext cx="3026656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36673C2-3ED9-4F63-8167-7832BCE8AB31}"/>
              </a:ext>
            </a:extLst>
          </p:cNvPr>
          <p:cNvSpPr/>
          <p:nvPr/>
        </p:nvSpPr>
        <p:spPr>
          <a:xfrm>
            <a:off x="5349434" y="743666"/>
            <a:ext cx="946150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8" name="CuadroTexto 27">
            <a:extLst>
              <a:ext uri="{FF2B5EF4-FFF2-40B4-BE49-F238E27FC236}">
                <a16:creationId xmlns:a16="http://schemas.microsoft.com/office/drawing/2014/main" id="{D28A6376-35EC-4F8F-9BE2-7E86A551E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836" y="745606"/>
            <a:ext cx="53101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2CAAC75-C295-4772-9176-199606D9ED83}"/>
              </a:ext>
            </a:extLst>
          </p:cNvPr>
          <p:cNvSpPr/>
          <p:nvPr/>
        </p:nvSpPr>
        <p:spPr>
          <a:xfrm>
            <a:off x="5349522" y="3445549"/>
            <a:ext cx="1468261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36" name="CuadroTexto 16">
            <a:extLst>
              <a:ext uri="{FF2B5EF4-FFF2-40B4-BE49-F238E27FC236}">
                <a16:creationId xmlns:a16="http://schemas.microsoft.com/office/drawing/2014/main" id="{306E8316-43AE-4092-AEE8-337E0B534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397" y="3429000"/>
            <a:ext cx="156333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D213167-F7A5-4E82-BECF-6C25E9F3F6F6}"/>
              </a:ext>
            </a:extLst>
          </p:cNvPr>
          <p:cNvSpPr/>
          <p:nvPr/>
        </p:nvSpPr>
        <p:spPr>
          <a:xfrm>
            <a:off x="5109567" y="4794275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6" name="CuadroTexto 19">
            <a:extLst>
              <a:ext uri="{FF2B5EF4-FFF2-40B4-BE49-F238E27FC236}">
                <a16:creationId xmlns:a16="http://schemas.microsoft.com/office/drawing/2014/main" id="{0764C0C7-D61B-4A67-A3AC-489275C4F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775" y="4791453"/>
            <a:ext cx="154000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 err="1"/>
              <a:t>veth-right</a:t>
            </a:r>
            <a:endParaRPr lang="es-ES" altLang="es-ES" sz="1800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5C8AF9F-EC63-4EE2-B813-0DCBDBBB4DE0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>
            <a:off x="6020064" y="3798887"/>
            <a:ext cx="27716" cy="9953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3094B48-A799-4D4D-AA59-84D2C6827D1F}"/>
              </a:ext>
            </a:extLst>
          </p:cNvPr>
          <p:cNvSpPr txBox="1"/>
          <p:nvPr/>
        </p:nvSpPr>
        <p:spPr>
          <a:xfrm>
            <a:off x="3139370" y="782986"/>
            <a:ext cx="1758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 err="1">
                <a:solidFill>
                  <a:schemeClr val="accent6">
                    <a:lumMod val="50000"/>
                  </a:schemeClr>
                </a:solidFill>
              </a:rPr>
              <a:t>left</a:t>
            </a:r>
            <a:endParaRPr lang="es-ES" altLang="es-ES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AE008AA-8C8E-41AE-B441-60D8A641AD4A}"/>
              </a:ext>
            </a:extLst>
          </p:cNvPr>
          <p:cNvSpPr txBox="1"/>
          <p:nvPr/>
        </p:nvSpPr>
        <p:spPr>
          <a:xfrm>
            <a:off x="6677319" y="815725"/>
            <a:ext cx="1758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 err="1">
                <a:solidFill>
                  <a:schemeClr val="accent6">
                    <a:lumMod val="50000"/>
                  </a:schemeClr>
                </a:solidFill>
              </a:rPr>
              <a:t>right</a:t>
            </a:r>
            <a:endParaRPr lang="es-ES" altLang="es-ES" dirty="0"/>
          </a:p>
        </p:txBody>
      </p:sp>
      <p:sp>
        <p:nvSpPr>
          <p:cNvPr id="53" name="Flecha: en U 52">
            <a:extLst>
              <a:ext uri="{FF2B5EF4-FFF2-40B4-BE49-F238E27FC236}">
                <a16:creationId xmlns:a16="http://schemas.microsoft.com/office/drawing/2014/main" id="{EB41AC8F-8BAB-461E-B63A-6D2E332326FA}"/>
              </a:ext>
            </a:extLst>
          </p:cNvPr>
          <p:cNvSpPr/>
          <p:nvPr/>
        </p:nvSpPr>
        <p:spPr>
          <a:xfrm rot="10800000">
            <a:off x="2623187" y="3635021"/>
            <a:ext cx="4054129" cy="2309815"/>
          </a:xfrm>
          <a:prstGeom prst="uturnArrow">
            <a:avLst>
              <a:gd name="adj1" fmla="val 10112"/>
              <a:gd name="adj2" fmla="val 11721"/>
              <a:gd name="adj3" fmla="val 17757"/>
              <a:gd name="adj4" fmla="val 34092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4" name="Pergamino: vertical 53">
            <a:extLst>
              <a:ext uri="{FF2B5EF4-FFF2-40B4-BE49-F238E27FC236}">
                <a16:creationId xmlns:a16="http://schemas.microsoft.com/office/drawing/2014/main" id="{98FF8BC1-8EDC-455E-81C8-A02A9A1BB34D}"/>
              </a:ext>
            </a:extLst>
          </p:cNvPr>
          <p:cNvSpPr/>
          <p:nvPr/>
        </p:nvSpPr>
        <p:spPr>
          <a:xfrm>
            <a:off x="7863068" y="369290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9C0FBA2-9214-4C27-B862-DE00D3EB58B1}"/>
              </a:ext>
            </a:extLst>
          </p:cNvPr>
          <p:cNvSpPr txBox="1"/>
          <p:nvPr/>
        </p:nvSpPr>
        <p:spPr>
          <a:xfrm>
            <a:off x="8068391" y="410316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8D010D0-C229-49A8-8656-7013C77C8EB9}"/>
              </a:ext>
            </a:extLst>
          </p:cNvPr>
          <p:cNvCxnSpPr>
            <a:cxnSpLocks/>
            <a:stCxn id="54" idx="1"/>
            <a:endCxn id="45" idx="3"/>
          </p:cNvCxnSpPr>
          <p:nvPr/>
        </p:nvCxnSpPr>
        <p:spPr>
          <a:xfrm flipH="1">
            <a:off x="6985992" y="4426328"/>
            <a:ext cx="1060432" cy="526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ergamino: vertical 57">
            <a:extLst>
              <a:ext uri="{FF2B5EF4-FFF2-40B4-BE49-F238E27FC236}">
                <a16:creationId xmlns:a16="http://schemas.microsoft.com/office/drawing/2014/main" id="{6F58C3E8-4900-4646-9EEF-2753E8F16F9A}"/>
              </a:ext>
            </a:extLst>
          </p:cNvPr>
          <p:cNvSpPr/>
          <p:nvPr/>
        </p:nvSpPr>
        <p:spPr>
          <a:xfrm>
            <a:off x="1117997" y="2336774"/>
            <a:ext cx="930357" cy="789807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57395D4-8B38-4BAA-B1EE-379AE5EA4233}"/>
              </a:ext>
            </a:extLst>
          </p:cNvPr>
          <p:cNvSpPr txBox="1"/>
          <p:nvPr/>
        </p:nvSpPr>
        <p:spPr>
          <a:xfrm>
            <a:off x="1167363" y="2470067"/>
            <a:ext cx="83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Dummy</a:t>
            </a:r>
            <a:endParaRPr lang="es-ES" sz="1400" dirty="0"/>
          </a:p>
          <a:p>
            <a:pPr algn="ctr"/>
            <a:r>
              <a:rPr lang="es-ES" sz="1400" dirty="0" err="1"/>
              <a:t>xdp</a:t>
            </a:r>
            <a:r>
              <a:rPr lang="es-ES" sz="1400" dirty="0"/>
              <a:t> </a:t>
            </a:r>
            <a:r>
              <a:rPr lang="es-ES" sz="1400" dirty="0" err="1"/>
              <a:t>pass</a:t>
            </a:r>
            <a:endParaRPr lang="es-ES" sz="1400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00D28A5-84D1-480D-BDE3-9612178DEB6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40690" y="3126581"/>
            <a:ext cx="585364" cy="250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0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ABFACB-1498-4E47-B669-3BD9C00C266C}"/>
              </a:ext>
            </a:extLst>
          </p:cNvPr>
          <p:cNvSpPr txBox="1"/>
          <p:nvPr/>
        </p:nvSpPr>
        <p:spPr>
          <a:xfrm>
            <a:off x="6768783" y="671691"/>
            <a:ext cx="53324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iremos un paso más allá, en vez de contestar con la misma interfaz (Hacer un </a:t>
            </a:r>
            <a:r>
              <a:rPr lang="es-ES" dirty="0" err="1"/>
              <a:t>forwarding</a:t>
            </a:r>
            <a:r>
              <a:rPr lang="es-ES" dirty="0"/>
              <a:t> desde la misma interfaz), vamos hacer un reenvió hacia una nueva interfaz. En nuestro caso haremos un ping desde dentro de la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namespace</a:t>
            </a:r>
            <a:r>
              <a:rPr lang="es-ES" dirty="0"/>
              <a:t> derecha hacia la veth0 de la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namespace</a:t>
            </a:r>
            <a:r>
              <a:rPr lang="es-ES" dirty="0"/>
              <a:t> izquierda.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no tenemos habilitado el </a:t>
            </a:r>
            <a:r>
              <a:rPr lang="es-ES" dirty="0" err="1"/>
              <a:t>forwarding</a:t>
            </a:r>
            <a:r>
              <a:rPr lang="es-ES" dirty="0"/>
              <a:t> </a:t>
            </a:r>
            <a:r>
              <a:rPr lang="es-ES" dirty="0" err="1"/>
              <a:t>ip</a:t>
            </a:r>
            <a:r>
              <a:rPr lang="es-ES" dirty="0"/>
              <a:t> en nuestra maquina no debería haber conectividad con el ping,  lo importante es ver si los paquetes llegan al interior de la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namespace</a:t>
            </a:r>
            <a:r>
              <a:rPr lang="es-ES" dirty="0"/>
              <a:t> izquierda.</a:t>
            </a:r>
          </a:p>
          <a:p>
            <a:endParaRPr lang="es-ES" dirty="0"/>
          </a:p>
          <a:p>
            <a:r>
              <a:rPr lang="es-ES" dirty="0"/>
              <a:t>De forma adicional señalar que a la interfaz, a la cual se la va a redirigir los paquetes, se debe conocer previamente su MAC e </a:t>
            </a:r>
            <a:r>
              <a:rPr lang="es-ES" dirty="0" err="1"/>
              <a:t>ifindex</a:t>
            </a:r>
            <a:r>
              <a:rPr lang="es-ES" dirty="0"/>
              <a:t>…</a:t>
            </a:r>
          </a:p>
          <a:p>
            <a:endParaRPr lang="es-ES" dirty="0"/>
          </a:p>
          <a:p>
            <a:r>
              <a:rPr lang="es-ES" dirty="0"/>
              <a:t>Estas no son formas de hacer las cosas pero ya aprenderemos a mejorar nuestro programa.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7A873-EB25-4907-867D-68F9B9FC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3" y="1284060"/>
            <a:ext cx="6004206" cy="42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5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004419-C94A-4AB9-8A13-22ECEC1F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7" y="880503"/>
            <a:ext cx="11707067" cy="57459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592495-7F77-4F6C-ABD3-D6DD40313914}"/>
              </a:ext>
            </a:extLst>
          </p:cNvPr>
          <p:cNvSpPr txBox="1"/>
          <p:nvPr/>
        </p:nvSpPr>
        <p:spPr>
          <a:xfrm>
            <a:off x="1342417" y="175098"/>
            <a:ext cx="94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69574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CF5898-5374-4821-A23A-AE7B10A4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3" y="1278420"/>
            <a:ext cx="7646504" cy="4301159"/>
          </a:xfrm>
          <a:prstGeom prst="rect">
            <a:avLst/>
          </a:prstGeom>
        </p:spPr>
      </p:pic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3D6E7D81-2C25-477F-BE54-284860D364DB}"/>
              </a:ext>
            </a:extLst>
          </p:cNvPr>
          <p:cNvSpPr/>
          <p:nvPr/>
        </p:nvSpPr>
        <p:spPr>
          <a:xfrm>
            <a:off x="4833257" y="2481943"/>
            <a:ext cx="1645920" cy="1240971"/>
          </a:xfrm>
          <a:prstGeom prst="flowChartAlternateProcess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9336E-0990-4542-B955-94CAC8780249}"/>
              </a:ext>
            </a:extLst>
          </p:cNvPr>
          <p:cNvSpPr txBox="1"/>
          <p:nvPr/>
        </p:nvSpPr>
        <p:spPr>
          <a:xfrm>
            <a:off x="0" y="2690335"/>
            <a:ext cx="438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¿Por qué debemos cargar un programa </a:t>
            </a:r>
            <a:r>
              <a:rPr lang="es-ES" dirty="0" err="1"/>
              <a:t>dummy</a:t>
            </a:r>
            <a:r>
              <a:rPr lang="es-ES" dirty="0"/>
              <a:t> que simplemente haga un XDP_PASS, es decir, que no haga nada con ello y se los pase directamente al </a:t>
            </a:r>
            <a:r>
              <a:rPr lang="es-ES" dirty="0" err="1"/>
              <a:t>stack</a:t>
            </a:r>
            <a:r>
              <a:rPr lang="es-ES" dirty="0"/>
              <a:t> de red?</a:t>
            </a:r>
          </a:p>
        </p:txBody>
      </p:sp>
    </p:spTree>
    <p:extLst>
      <p:ext uri="{BB962C8B-B14F-4D97-AF65-F5344CB8AC3E}">
        <p14:creationId xmlns:p14="http://schemas.microsoft.com/office/powerpoint/2010/main" val="1760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60E7EB0-6AEA-4285-81C4-0736F0C3D400}"/>
              </a:ext>
            </a:extLst>
          </p:cNvPr>
          <p:cNvSpPr txBox="1"/>
          <p:nvPr/>
        </p:nvSpPr>
        <p:spPr>
          <a:xfrm>
            <a:off x="548640" y="339634"/>
            <a:ext cx="898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Respuesta en la documentación del tutorial de XDP: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FFD1B9-C2D0-47C9-BAE1-799F7BA52004}"/>
              </a:ext>
            </a:extLst>
          </p:cNvPr>
          <p:cNvSpPr txBox="1"/>
          <p:nvPr/>
        </p:nvSpPr>
        <p:spPr>
          <a:xfrm>
            <a:off x="548640" y="1580606"/>
            <a:ext cx="10685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Note that in order to the transmit and/or redirect functionality to work, </a:t>
            </a:r>
            <a:r>
              <a:rPr lang="en-US" sz="2400" b="1" i="1" dirty="0"/>
              <a:t>all</a:t>
            </a:r>
            <a:r>
              <a:rPr lang="en-US" sz="2400" i="1" dirty="0"/>
              <a:t> involved devices should have an attached XDP program, including both </a:t>
            </a:r>
            <a:r>
              <a:rPr lang="en-US" sz="2400" i="1" dirty="0" err="1"/>
              <a:t>veth</a:t>
            </a:r>
            <a:r>
              <a:rPr lang="en-US" sz="2400" i="1" dirty="0"/>
              <a:t> peers. We have to do this because </a:t>
            </a:r>
            <a:r>
              <a:rPr lang="en-US" sz="2400" i="1" dirty="0" err="1"/>
              <a:t>veth</a:t>
            </a:r>
            <a:r>
              <a:rPr lang="en-US" sz="2400" i="1" dirty="0"/>
              <a:t> devices won’t deliver redirected/retransmitted XDP frames unless there is an XDP program attached to the receiving side of the target </a:t>
            </a:r>
            <a:r>
              <a:rPr lang="en-US" sz="2400" i="1" dirty="0" err="1"/>
              <a:t>veth</a:t>
            </a:r>
            <a:r>
              <a:rPr lang="en-US" sz="2400" i="1" dirty="0"/>
              <a:t> interface. Physical hardware will likely behave the same. </a:t>
            </a:r>
          </a:p>
          <a:p>
            <a:endParaRPr lang="en-US" sz="2400" i="1" dirty="0"/>
          </a:p>
          <a:p>
            <a:r>
              <a:rPr lang="en-US" sz="2400" i="1" dirty="0"/>
              <a:t>XDP maintainers are currently working on fixing this </a:t>
            </a:r>
            <a:r>
              <a:rPr lang="en-US" sz="2400" i="1" dirty="0" err="1"/>
              <a:t>behaviour</a:t>
            </a:r>
            <a:r>
              <a:rPr lang="en-US" sz="2400" i="1" dirty="0"/>
              <a:t> upstream.</a:t>
            </a:r>
          </a:p>
          <a:p>
            <a:endParaRPr lang="es-ES" sz="2400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6977BE-EE6F-42CB-8C56-B5A41DB54470}"/>
              </a:ext>
            </a:extLst>
          </p:cNvPr>
          <p:cNvSpPr txBox="1"/>
          <p:nvPr/>
        </p:nvSpPr>
        <p:spPr>
          <a:xfrm>
            <a:off x="548640" y="526433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Video donde lo comentan un poco esta limitación: </a:t>
            </a:r>
            <a:r>
              <a:rPr lang="es-ES" dirty="0">
                <a:hlinkClick r:id="rId2"/>
              </a:rPr>
              <a:t>https://www.youtube.com/watch?v=q3gjNe6LKDI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589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CD7F009-8476-48DC-83C8-CAC887BE4974}"/>
              </a:ext>
            </a:extLst>
          </p:cNvPr>
          <p:cNvSpPr txBox="1"/>
          <p:nvPr/>
        </p:nvSpPr>
        <p:spPr>
          <a:xfrm>
            <a:off x="848412" y="1432874"/>
            <a:ext cx="48453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ya adelantábamos en las diapositivas anteriores, teníamos que </a:t>
            </a:r>
            <a:r>
              <a:rPr lang="es-ES" dirty="0" err="1"/>
              <a:t>hardcodear</a:t>
            </a:r>
            <a:r>
              <a:rPr lang="es-ES" dirty="0"/>
              <a:t> la MAC y el </a:t>
            </a:r>
            <a:r>
              <a:rPr lang="es-ES" dirty="0" err="1"/>
              <a:t>ifindex</a:t>
            </a:r>
            <a:r>
              <a:rPr lang="es-ES" dirty="0"/>
              <a:t> de la interfaz a la cual queríamos hacer </a:t>
            </a:r>
            <a:r>
              <a:rPr lang="es-ES" dirty="0" err="1"/>
              <a:t>forwarding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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Un poco difícil cuando no se trata de una solución AD-HOC…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¿Por que no usamos los mapas BPF para indicarle a nuestro programa XDP en tiempo real que </a:t>
            </a:r>
            <a:r>
              <a:rPr lang="es-ES" dirty="0" err="1">
                <a:sym typeface="Wingdings" panose="05000000000000000000" pitchFamily="2" charset="2"/>
              </a:rPr>
              <a:t>ifindex</a:t>
            </a:r>
            <a:r>
              <a:rPr lang="es-ES" dirty="0">
                <a:sym typeface="Wingdings" panose="05000000000000000000" pitchFamily="2" charset="2"/>
              </a:rPr>
              <a:t> y MAC debe utilizar para hacer </a:t>
            </a:r>
            <a:r>
              <a:rPr lang="es-ES" dirty="0" err="1">
                <a:sym typeface="Wingdings" panose="05000000000000000000" pitchFamily="2" charset="2"/>
              </a:rPr>
              <a:t>forwarding</a:t>
            </a:r>
            <a:r>
              <a:rPr lang="es-ES" dirty="0">
                <a:sym typeface="Wingdings" panose="05000000000000000000" pitchFamily="2" charset="2"/>
              </a:rPr>
              <a:t>? Exacto!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Haremos uso de  </a:t>
            </a:r>
            <a:r>
              <a:rPr lang="es-ES" dirty="0" err="1">
                <a:sym typeface="Wingdings" panose="05000000000000000000" pitchFamily="2" charset="2"/>
              </a:rPr>
              <a:t>bpf_redirect_map</a:t>
            </a:r>
            <a:r>
              <a:rPr lang="es-ES" dirty="0">
                <a:sym typeface="Wingdings" panose="05000000000000000000" pitchFamily="2" charset="2"/>
              </a:rPr>
              <a:t> 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7EE94F-D74C-4C79-9F77-3BB57B9F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7809"/>
            <a:ext cx="5785969" cy="47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16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610</Words>
  <Application>Microsoft Office PowerPoint</Application>
  <PresentationFormat>Panorámica</PresentationFormat>
  <Paragraphs>90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18</cp:revision>
  <dcterms:created xsi:type="dcterms:W3CDTF">2020-01-28T08:24:01Z</dcterms:created>
  <dcterms:modified xsi:type="dcterms:W3CDTF">2020-01-30T09:53:50Z</dcterms:modified>
</cp:coreProperties>
</file>