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1" r:id="rId3"/>
    <p:sldId id="262" r:id="rId4"/>
    <p:sldId id="263" r:id="rId5"/>
    <p:sldId id="264" r:id="rId6"/>
    <p:sldId id="269" r:id="rId7"/>
    <p:sldId id="265" r:id="rId8"/>
    <p:sldId id="266" r:id="rId9"/>
    <p:sldId id="295" r:id="rId10"/>
    <p:sldId id="296" r:id="rId11"/>
    <p:sldId id="297" r:id="rId12"/>
    <p:sldId id="292" r:id="rId13"/>
    <p:sldId id="293" r:id="rId14"/>
    <p:sldId id="294" r:id="rId15"/>
    <p:sldId id="271" r:id="rId16"/>
    <p:sldId id="272" r:id="rId17"/>
    <p:sldId id="275" r:id="rId18"/>
    <p:sldId id="274" r:id="rId19"/>
    <p:sldId id="273" r:id="rId20"/>
    <p:sldId id="289" r:id="rId21"/>
    <p:sldId id="290" r:id="rId22"/>
    <p:sldId id="280" r:id="rId23"/>
    <p:sldId id="291" r:id="rId24"/>
    <p:sldId id="278" r:id="rId25"/>
    <p:sldId id="276" r:id="rId26"/>
    <p:sldId id="277" r:id="rId27"/>
    <p:sldId id="257" r:id="rId28"/>
    <p:sldId id="279" r:id="rId29"/>
    <p:sldId id="258" r:id="rId30"/>
    <p:sldId id="288" r:id="rId31"/>
    <p:sldId id="282" r:id="rId32"/>
    <p:sldId id="259" r:id="rId33"/>
    <p:sldId id="283" r:id="rId34"/>
    <p:sldId id="284" r:id="rId35"/>
    <p:sldId id="260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9B321-49C8-410B-996F-98E8C0C2529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39524-62DF-41A4-87F1-7F648C03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A3DA-ADBD-7B2E-F9E4-E88E8716E3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752A7C-C75C-4F2B-80FB-3E48EDB6FCE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ADCD8-A394-33FD-8A36-A1A19DDA96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99441-D272-3F0D-0516-CB66340ABB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38EE-F373-C802-0F48-879B7048A5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2F3FC0-7627-499D-95DB-F6D74D558661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38975-E7FE-25B5-EB24-A83CB6BFF2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D9838-FAC3-7C07-0A28-88E47F66FF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C12EF-7A72-3F14-463F-1528019EC6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13DC46-581B-468C-8F19-C04DA870523E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199E9-2EBB-05FB-58B5-0218A1C742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DC428-2596-03C3-4BC8-9181AD0777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4A7B-B0DA-2556-FC2B-A04E071DE7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AFBCF2-49FD-4B14-8BF5-7421B43AF304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369A8-D21E-88EB-694F-09EB07379B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0D7C1-900A-6645-2EA2-3314B47AAD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BFC3-A893-F1A0-18B3-627DBD4032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2F484F-44CC-4DBF-8EEB-D207876D053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9F599-9C06-5B3C-014E-3FB8278826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EBB0C-ED1E-08B4-2B72-61F6489CC1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39972-D35D-67FA-CB62-353EB4E39B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BA7953-3698-4FF9-B638-CE60862D4A0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44DCF-2895-073E-BF25-0C7842C31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C7EAB-5B82-9490-D642-47D14636D9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246E-171E-305F-7D93-6D80EF46B7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8CD546-BE49-4D0F-BBF5-5950D9DCB75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67CCD-204E-FC55-5D2A-8111D88113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E5A52-8D6C-F853-A9D5-5131C7115A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246E-171E-305F-7D93-6D80EF46B7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8CD546-BE49-4D0F-BBF5-5950D9DCB75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67CCD-204E-FC55-5D2A-8111D88113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E5A52-8D6C-F853-A9D5-5131C7115A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660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9EB19-3351-A21F-E1CA-0E7AFB5127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A08AC4-C3DF-4DFC-9A58-68BF6FF2691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98064-0865-F069-BE94-86CB3054FC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D6276-B465-6F5E-41CC-09CA3FF807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1A733-E137-07E4-FEC7-16C9D1DB28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1DE90B-5F45-45EA-B652-414AAF0C65F6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B3B67-FF3B-7B60-464C-D837E0CAB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CFADA-B86A-BDD2-043B-C59B450585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EDD24-1270-C859-93A2-F9A3333A74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2DDF02-A785-4699-815F-25C991BE2543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4BEEF-D450-4BF9-C057-F86A1465DD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F62B4-813C-2084-36CB-C6C4E4AF19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EDD24-1270-C859-93A2-F9A3333A74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2DDF02-A785-4699-815F-25C991BE2543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4BEEF-D450-4BF9-C057-F86A1465DD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F62B4-813C-2084-36CB-C6C4E4AF19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103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7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5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7241-AA36-45DF-BE9F-9597B7BE92A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2A25FF-EC07-4D3A-B85F-120F6382D2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biSxunJatM?t=3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FvIvNRUUao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soOG6ZeyU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E86-6FDE-4B47-98BC-ADDB5C0C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6000" dirty="0"/>
              <a:t>Python Class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4608-467B-4D90-9C0F-1895C9724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604821-F847-44FC-A62F-F92E74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42" y="805583"/>
            <a:ext cx="4684179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84F-B827-3894-2614-C8453819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A3EC-234C-CCD9-E236-BF01A40F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Grouping code is a really important idea in programming. </a:t>
            </a:r>
          </a:p>
          <a:p>
            <a:r>
              <a:rPr lang="en-US" sz="2400" dirty="0"/>
              <a:t>Every modern programming language allows programmers to group code -&gt; Java, Python, C#, C++, etc.</a:t>
            </a:r>
          </a:p>
        </p:txBody>
      </p:sp>
    </p:spTree>
    <p:extLst>
      <p:ext uri="{BB962C8B-B14F-4D97-AF65-F5344CB8AC3E}">
        <p14:creationId xmlns:p14="http://schemas.microsoft.com/office/powerpoint/2010/main" val="20104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1130-317E-28B8-382B-A958158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indentation,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7D0A4-AABE-D1F4-F78F-E67F86481504}"/>
              </a:ext>
            </a:extLst>
          </p:cNvPr>
          <p:cNvSpPr/>
          <p:nvPr/>
        </p:nvSpPr>
        <p:spPr>
          <a:xfrm>
            <a:off x="5732031" y="212035"/>
            <a:ext cx="5717847" cy="5324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import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datetime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GetBirthYear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b_day.</a:t>
            </a:r>
            <a:r>
              <a:rPr lang="en-US" sz="1600" dirty="0" err="1">
                <a:solidFill>
                  <a:srgbClr val="002060"/>
                </a:solidFill>
                <a:latin typeface="Californian FB" panose="0207040306080B030204" pitchFamily="18" charset="0"/>
              </a:rPr>
              <a:t>split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(“-”) </a:t>
            </a:r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#creates a list [YYYY,MM,DD]</a:t>
            </a:r>
          </a:p>
          <a:p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	return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int(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[0]) </a:t>
            </a:r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#change to an integer and give back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input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(“What is your birthday? (YYYY-MM-DD)”)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year 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GetBirthYear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year &lt;= 1996 </a:t>
            </a:r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year &gt; 1980: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Mi”)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Mil”)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Millennial”)</a:t>
            </a:r>
          </a:p>
          <a:p>
            <a:r>
              <a:rPr lang="en-US" sz="1600" dirty="0" err="1">
                <a:solidFill>
                  <a:srgbClr val="FFC000"/>
                </a:solidFill>
                <a:latin typeface="Californian FB" panose="0207040306080B030204" pitchFamily="18" charset="0"/>
              </a:rPr>
              <a:t>elif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year &lt;= 1980 </a:t>
            </a:r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year &gt; 1965: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Gen Xer”)</a:t>
            </a:r>
          </a:p>
          <a:p>
            <a:r>
              <a:rPr lang="en-US" sz="1600" dirty="0" err="1">
                <a:solidFill>
                  <a:srgbClr val="FFC000"/>
                </a:solidFill>
                <a:latin typeface="Californian FB" panose="0207040306080B030204" pitchFamily="18" charset="0"/>
              </a:rPr>
              <a:t>elif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year &gt; 1996: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Zoomer”)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Zoomer”)</a:t>
            </a:r>
          </a:p>
        </p:txBody>
      </p:sp>
    </p:spTree>
    <p:extLst>
      <p:ext uri="{BB962C8B-B14F-4D97-AF65-F5344CB8AC3E}">
        <p14:creationId xmlns:p14="http://schemas.microsoft.com/office/powerpoint/2010/main" val="189418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EBE7-DC41-6BC1-A57C-BBBC056E16B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Practice,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1F78-A206-1163-F87F-556D996B810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3200" dirty="0"/>
              <a:t>Go back to the Vending Machine Project.</a:t>
            </a:r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3200" dirty="0"/>
              <a:t>Replace the product variables with one list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product_list</a:t>
            </a:r>
            <a:r>
              <a:rPr lang="en-US" sz="3200" dirty="0">
                <a:sym typeface="Wingdings" panose="05000000000000000000" pitchFamily="2" charset="2"/>
              </a:rPr>
              <a:t> = [“Black Coffee”, </a:t>
            </a: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other products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3200" dirty="0">
                <a:sym typeface="Wingdings" panose="05000000000000000000" pitchFamily="2" charset="2"/>
              </a:rPr>
              <a:t>Fix the rest of the code so that the program runs correctly.</a:t>
            </a:r>
          </a:p>
          <a:p>
            <a:pPr marL="0" indent="0">
              <a:buClr>
                <a:srgbClr val="FFFF00"/>
              </a:buClr>
              <a:buSzPct val="4500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523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EBE7-DC41-6BC1-A57C-BBBC056E16BF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Practice,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1F78-A206-1163-F87F-556D996B810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>
                <a:sym typeface="Wingdings" panose="05000000000000000000" pitchFamily="2" charset="2"/>
              </a:rPr>
              <a:t>Make a list of product prices.  </a:t>
            </a:r>
            <a:r>
              <a:rPr lang="en-US" dirty="0" err="1">
                <a:sym typeface="Wingdings" panose="05000000000000000000" pitchFamily="2" charset="2"/>
              </a:rPr>
              <a:t>product_price_list</a:t>
            </a:r>
            <a:r>
              <a:rPr lang="en-US" dirty="0">
                <a:sym typeface="Wingdings" panose="05000000000000000000" pitchFamily="2" charset="2"/>
              </a:rPr>
              <a:t> = [130, 160,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other products’ prices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>
                <a:sym typeface="Wingdings" panose="05000000000000000000" pitchFamily="2" charset="2"/>
              </a:rPr>
              <a:t>Make a list of product amounts.  </a:t>
            </a:r>
            <a:r>
              <a:rPr lang="en-US" dirty="0" err="1">
                <a:sym typeface="Wingdings" panose="05000000000000000000" pitchFamily="2" charset="2"/>
              </a:rPr>
              <a:t>product_amount_list</a:t>
            </a:r>
            <a:r>
              <a:rPr lang="en-US" dirty="0">
                <a:sym typeface="Wingdings" panose="05000000000000000000" pitchFamily="2" charset="2"/>
              </a:rPr>
              <a:t> = [50, 20,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other products’ amounts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>
                <a:sym typeface="Wingdings" panose="05000000000000000000" pitchFamily="2" charset="2"/>
              </a:rPr>
              <a:t>Fix the rest of the code so that the program runs correctly.</a:t>
            </a:r>
          </a:p>
          <a:p>
            <a:pPr marL="0" indent="0">
              <a:buClr>
                <a:srgbClr val="FFFF00"/>
              </a:buClr>
              <a:buSzPct val="4500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3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t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DCED210D-FAAF-2A8B-8A61-E6EDFDCD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r="10572"/>
          <a:stretch/>
        </p:blipFill>
        <p:spPr>
          <a:xfrm>
            <a:off x="6879102" y="936014"/>
            <a:ext cx="4835042" cy="4395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DAC2C-917D-1FCC-F3B2-01440516AB5E}"/>
              </a:ext>
            </a:extLst>
          </p:cNvPr>
          <p:cNvSpPr txBox="1"/>
          <p:nvPr/>
        </p:nvSpPr>
        <p:spPr>
          <a:xfrm>
            <a:off x="666483" y="691983"/>
            <a:ext cx="658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EVALUATE THE CHANGES IN VENDING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C9DC-BAFE-AEB1-EB2F-7AE67081BD31}"/>
              </a:ext>
            </a:extLst>
          </p:cNvPr>
          <p:cNvSpPr txBox="1"/>
          <p:nvPr/>
        </p:nvSpPr>
        <p:spPr>
          <a:xfrm>
            <a:off x="697676" y="2459504"/>
            <a:ext cx="5645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you think using lists is better or worse than before?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Why?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FBEA61-F66D-9A79-5227-54B73FA69250}"/>
              </a:ext>
            </a:extLst>
          </p:cNvPr>
          <p:cNvCxnSpPr/>
          <p:nvPr/>
        </p:nvCxnSpPr>
        <p:spPr>
          <a:xfrm>
            <a:off x="666483" y="1892312"/>
            <a:ext cx="57078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0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E86-6FDE-4B47-98BC-ADDB5C0C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Common Errors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604821-F847-44FC-A62F-F92E74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42" y="805583"/>
            <a:ext cx="4684179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65C-EE0A-475D-E87C-F9DF4A83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607D-FAD6-5731-E9C8-ACF35B0B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Capitalization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82C6C-06CE-6382-AA62-EA39D7B76775}"/>
              </a:ext>
            </a:extLst>
          </p:cNvPr>
          <p:cNvSpPr/>
          <p:nvPr/>
        </p:nvSpPr>
        <p:spPr>
          <a:xfrm>
            <a:off x="1749288" y="2464904"/>
            <a:ext cx="3193774" cy="104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n = “Tom”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445D9-EA18-04B9-A446-42E405D3172A}"/>
              </a:ext>
            </a:extLst>
          </p:cNvPr>
          <p:cNvSpPr/>
          <p:nvPr/>
        </p:nvSpPr>
        <p:spPr>
          <a:xfrm>
            <a:off x="1749286" y="4115711"/>
            <a:ext cx="6639339" cy="12514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import datetime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date =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datetime.date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(2022,6,21)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Date.weekday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29A9A-15D1-EB0B-6A90-50CC01AFA644}"/>
              </a:ext>
            </a:extLst>
          </p:cNvPr>
          <p:cNvSpPr/>
          <p:nvPr/>
        </p:nvSpPr>
        <p:spPr>
          <a:xfrm>
            <a:off x="6253216" y="2455326"/>
            <a:ext cx="3193774" cy="104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x.isupper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print(“It’s upper! Yay!”)</a:t>
            </a:r>
          </a:p>
        </p:txBody>
      </p:sp>
    </p:spTree>
    <p:extLst>
      <p:ext uri="{BB962C8B-B14F-4D97-AF65-F5344CB8AC3E}">
        <p14:creationId xmlns:p14="http://schemas.microsoft.com/office/powerpoint/2010/main" val="371996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1A97-569B-2C11-016B-523CA385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62C7-BE76-E1C8-3CA0-CAF869D5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indentation doesn’t match the rest of the code.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indentation doesn’t match what you want to do.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CB8EB-3224-BD17-0883-45D39BCE1430}"/>
              </a:ext>
            </a:extLst>
          </p:cNvPr>
          <p:cNvSpPr/>
          <p:nvPr/>
        </p:nvSpPr>
        <p:spPr>
          <a:xfrm>
            <a:off x="1749286" y="3949360"/>
            <a:ext cx="6639339" cy="1678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 datetime</a:t>
            </a:r>
          </a:p>
          <a:p>
            <a:r>
              <a:rPr lang="en-US" dirty="0">
                <a:solidFill>
                  <a:schemeClr val="tx1"/>
                </a:solidFill>
              </a:rPr>
              <a:t>date = </a:t>
            </a:r>
            <a:r>
              <a:rPr lang="en-US" dirty="0" err="1">
                <a:solidFill>
                  <a:schemeClr val="tx1"/>
                </a:solidFill>
              </a:rPr>
              <a:t>datetime.date</a:t>
            </a:r>
            <a:r>
              <a:rPr lang="en-US" dirty="0">
                <a:solidFill>
                  <a:schemeClr val="tx1"/>
                </a:solidFill>
              </a:rPr>
              <a:t>(2022,6,21)</a:t>
            </a:r>
          </a:p>
          <a:p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Date.weekday</a:t>
            </a:r>
            <a:r>
              <a:rPr lang="en-US" dirty="0">
                <a:solidFill>
                  <a:schemeClr val="tx1"/>
                </a:solidFill>
              </a:rPr>
              <a:t>() == 1:</a:t>
            </a:r>
          </a:p>
          <a:p>
            <a:r>
              <a:rPr lang="en-US" dirty="0">
                <a:solidFill>
                  <a:schemeClr val="tx1"/>
                </a:solidFill>
              </a:rPr>
              <a:t>	print(“It’s Tuesday!”)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print(“It’s a weekday”)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750D0-2D52-E723-F1D3-CDFFC085554F}"/>
              </a:ext>
            </a:extLst>
          </p:cNvPr>
          <p:cNvSpPr/>
          <p:nvPr/>
        </p:nvSpPr>
        <p:spPr>
          <a:xfrm>
            <a:off x="1749285" y="2440013"/>
            <a:ext cx="6639339" cy="108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 datetime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date = </a:t>
            </a:r>
            <a:r>
              <a:rPr lang="en-US" dirty="0" err="1">
                <a:solidFill>
                  <a:schemeClr val="tx1"/>
                </a:solidFill>
              </a:rPr>
              <a:t>datetime.date</a:t>
            </a:r>
            <a:r>
              <a:rPr lang="en-US" dirty="0">
                <a:solidFill>
                  <a:schemeClr val="tx1"/>
                </a:solidFill>
              </a:rPr>
              <a:t>(2022,6,21)</a:t>
            </a:r>
          </a:p>
          <a:p>
            <a:r>
              <a:rPr lang="en-US" dirty="0">
                <a:solidFill>
                  <a:schemeClr val="tx1"/>
                </a:solidFill>
              </a:rPr>
              <a:t>  print(</a:t>
            </a:r>
            <a:r>
              <a:rPr lang="en-US" dirty="0" err="1">
                <a:solidFill>
                  <a:schemeClr val="tx1"/>
                </a:solidFill>
              </a:rPr>
              <a:t>Date.weekday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258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0AD4-1D42-D75C-D746-7B96D4E9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209B-612A-F779-4044-3714E825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division error</a:t>
            </a:r>
          </a:p>
          <a:p>
            <a:pPr lvl="1"/>
            <a:r>
              <a:rPr lang="en-US" dirty="0"/>
              <a:t>you are trying to divide a number by 0. Check where it happens.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Index error</a:t>
            </a:r>
          </a:p>
          <a:p>
            <a:pPr lvl="1"/>
            <a:r>
              <a:rPr lang="en-US" dirty="0"/>
              <a:t>you tried to use an index that is larger (smaller) than the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00272-C445-12A8-5B84-7D34111C599C}"/>
              </a:ext>
            </a:extLst>
          </p:cNvPr>
          <p:cNvSpPr/>
          <p:nvPr/>
        </p:nvSpPr>
        <p:spPr>
          <a:xfrm>
            <a:off x="1694468" y="2796209"/>
            <a:ext cx="3193774" cy="944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b = 0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a = 7 /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AF20D-8474-4F6E-933B-C6EDF4E4D96F}"/>
              </a:ext>
            </a:extLst>
          </p:cNvPr>
          <p:cNvSpPr/>
          <p:nvPr/>
        </p:nvSpPr>
        <p:spPr>
          <a:xfrm>
            <a:off x="1694468" y="4521516"/>
            <a:ext cx="4229254" cy="1243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[“Arthur”, “Lancelot”, “Gawain”, “Kay” ]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print(li[4])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print(li[-5])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3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D8-9E02-FD8C-7BDC-656C240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1170-75EC-E02B-B12C-573FC691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assignment instead of equality</a:t>
            </a:r>
          </a:p>
          <a:p>
            <a:pPr lvl="1"/>
            <a:r>
              <a:rPr lang="en-US" dirty="0"/>
              <a:t>= versus ==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6C75B-FCF7-0A5C-9006-29D918CB40B0}"/>
              </a:ext>
            </a:extLst>
          </p:cNvPr>
          <p:cNvSpPr/>
          <p:nvPr/>
        </p:nvSpPr>
        <p:spPr>
          <a:xfrm>
            <a:off x="1694468" y="4436715"/>
            <a:ext cx="4401532" cy="1616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[“Arthur”, “Lancelot”, “Gawain”, “Kay” ]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li2 = [“Arthur”, “Lancelot”, “Gawain”, “Kay” 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li2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print(li == li2)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4C8DF-B4BF-2A9F-AC0D-E7C742CED9F8}"/>
              </a:ext>
            </a:extLst>
          </p:cNvPr>
          <p:cNvSpPr/>
          <p:nvPr/>
        </p:nvSpPr>
        <p:spPr>
          <a:xfrm>
            <a:off x="1694468" y="2421284"/>
            <a:ext cx="4229254" cy="1158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import datetime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s = “Tuesday”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d =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datetime.date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(2022,6,22)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x = d + s</a:t>
            </a:r>
          </a:p>
        </p:txBody>
      </p:sp>
    </p:spTree>
    <p:extLst>
      <p:ext uri="{BB962C8B-B14F-4D97-AF65-F5344CB8AC3E}">
        <p14:creationId xmlns:p14="http://schemas.microsoft.com/office/powerpoint/2010/main" val="18884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409E-0271-3F08-C823-02E092D83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>
            <a:normAutofit/>
          </a:bodyPr>
          <a:lstStyle/>
          <a:p>
            <a:pPr lvl="0"/>
            <a:r>
              <a:rPr lang="en-US" sz="54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A399-34F0-5BEC-7514-176B70CBF2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0661" y="1854200"/>
            <a:ext cx="10946296" cy="344963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4000" dirty="0">
                <a:latin typeface="ArialMT" pitchFamily="34"/>
              </a:rPr>
              <a:t>A list is a group of things.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4000" dirty="0"/>
              <a:t>It is a type of variable, and it can have lots of information.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4000" dirty="0"/>
              <a:t>The index(</a:t>
            </a:r>
            <a:r>
              <a:rPr lang="en-US" sz="4000" dirty="0" err="1"/>
              <a:t>添字</a:t>
            </a:r>
            <a:r>
              <a:rPr lang="en-US" sz="4000" dirty="0"/>
              <a:t>) of lists starts at 0.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D8-9E02-FD8C-7BDC-656C240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1170-75EC-E02B-B12C-573FC691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some functions give a return value, but some give None.</a:t>
            </a:r>
          </a:p>
          <a:p>
            <a:r>
              <a:rPr lang="en-US" dirty="0"/>
              <a:t>You need to know which is which.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4C8DF-B4BF-2A9F-AC0D-E7C742CED9F8}"/>
              </a:ext>
            </a:extLst>
          </p:cNvPr>
          <p:cNvSpPr/>
          <p:nvPr/>
        </p:nvSpPr>
        <p:spPr>
          <a:xfrm>
            <a:off x="1451579" y="3242919"/>
            <a:ext cx="5302681" cy="257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 = [“Hayao Miyazaki”, “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Kentarou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Miura”, “Takehiko Inoue”]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 =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l.append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(“Kohei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Horikoshi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3A277-A6AF-8ECA-CE72-73B4F76E983F}"/>
              </a:ext>
            </a:extLst>
          </p:cNvPr>
          <p:cNvSpPr txBox="1"/>
          <p:nvPr/>
        </p:nvSpPr>
        <p:spPr>
          <a:xfrm>
            <a:off x="7650317" y="3741038"/>
            <a:ext cx="26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append doesn’t have a return value, so now l is lost!!!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D8-9E02-FD8C-7BDC-656C240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1170-75EC-E02B-B12C-573FC691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always expects a function’s arguments to be in the same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4C8DF-B4BF-2A9F-AC0D-E7C742CED9F8}"/>
              </a:ext>
            </a:extLst>
          </p:cNvPr>
          <p:cNvSpPr/>
          <p:nvPr/>
        </p:nvSpPr>
        <p:spPr>
          <a:xfrm>
            <a:off x="1567029" y="2686327"/>
            <a:ext cx="5302681" cy="257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name =  “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Kentarou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Miura”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name =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name.replace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(“Taro”, “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Kentarou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3A277-A6AF-8ECA-CE72-73B4F76E983F}"/>
              </a:ext>
            </a:extLst>
          </p:cNvPr>
          <p:cNvSpPr txBox="1"/>
          <p:nvPr/>
        </p:nvSpPr>
        <p:spPr>
          <a:xfrm>
            <a:off x="7650317" y="3741038"/>
            <a:ext cx="2623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will not give an error, but the replace function expects the part we want to find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 what we want to change it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21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5DD8-9E02-FD8C-7BDC-656C2403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</a:t>
            </a:r>
            <a:r>
              <a:rPr lang="en-US"/>
              <a:t>local /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1170-75EC-E02B-B12C-573FC691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Unbound local error</a:t>
            </a:r>
          </a:p>
          <a:p>
            <a:pPr lvl="1"/>
            <a:r>
              <a:rPr lang="en-US" dirty="0"/>
              <a:t>You tried to assign a value to a global variable inside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Attribute error</a:t>
            </a:r>
          </a:p>
          <a:p>
            <a:pPr lvl="1"/>
            <a:r>
              <a:rPr lang="en-US" dirty="0"/>
              <a:t>you tried to access a function or piece of information that doesn’t exist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3BA90-FD9E-F2FE-BC88-CFEE9680B98C}"/>
              </a:ext>
            </a:extLst>
          </p:cNvPr>
          <p:cNvSpPr/>
          <p:nvPr/>
        </p:nvSpPr>
        <p:spPr>
          <a:xfrm>
            <a:off x="1694467" y="4521516"/>
            <a:ext cx="8443445" cy="1243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[“Arthur”, “Lancelot”, “Gawain”, “Kay” ]</a:t>
            </a: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li.isupper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() #only exists for str variables</a:t>
            </a: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li.ascii_uppercase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# only exists for the special string library, which you need to 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E00FD-620C-40AE-3547-99D54AE9342D}"/>
              </a:ext>
            </a:extLst>
          </p:cNvPr>
          <p:cNvSpPr/>
          <p:nvPr/>
        </p:nvSpPr>
        <p:spPr>
          <a:xfrm>
            <a:off x="1694468" y="2862470"/>
            <a:ext cx="4229254" cy="926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x = 5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def sq():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x = x**2</a:t>
            </a:r>
          </a:p>
        </p:txBody>
      </p:sp>
    </p:spTree>
    <p:extLst>
      <p:ext uri="{BB962C8B-B14F-4D97-AF65-F5344CB8AC3E}">
        <p14:creationId xmlns:p14="http://schemas.microsoft.com/office/powerpoint/2010/main" val="118957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1C4-8BCF-7DE9-24B0-F6748496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many </a:t>
            </a:r>
            <a:r>
              <a:rPr lang="en-US" dirty="0" err="1"/>
              <a:t>many</a:t>
            </a:r>
            <a:r>
              <a:rPr lang="en-US" dirty="0"/>
              <a:t> </a:t>
            </a:r>
            <a:r>
              <a:rPr lang="en-US" dirty="0" err="1"/>
              <a:t>many</a:t>
            </a:r>
            <a:r>
              <a:rPr lang="en-US" dirty="0"/>
              <a:t> </a:t>
            </a:r>
            <a:r>
              <a:rPr lang="en-US" dirty="0" err="1"/>
              <a:t>many</a:t>
            </a:r>
            <a:r>
              <a:rPr lang="en-US" dirty="0"/>
              <a:t>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B8A-9464-57BB-4529-41AC076B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15551" cy="3450613"/>
          </a:xfrm>
        </p:spPr>
        <p:txBody>
          <a:bodyPr/>
          <a:lstStyle/>
          <a:p>
            <a:r>
              <a:rPr lang="en-US" dirty="0"/>
              <a:t>As you get more experience as a programmer, you will encounter lots of other bugs and errors while you program.</a:t>
            </a:r>
          </a:p>
          <a:p>
            <a:r>
              <a:rPr lang="en-US" dirty="0"/>
              <a:t>Also, you will become faster at finding them.</a:t>
            </a:r>
          </a:p>
          <a:p>
            <a:r>
              <a:rPr lang="en-US" dirty="0"/>
              <a:t>You will never write perfect code, but that is OK!</a:t>
            </a:r>
          </a:p>
          <a:p>
            <a:endParaRPr lang="en-US" dirty="0"/>
          </a:p>
        </p:txBody>
      </p:sp>
      <p:pic>
        <p:nvPicPr>
          <p:cNvPr id="5" name="Picture 4" descr="A picture containing cat, sitting, indoor, mammal&#10;&#10;Description automatically generated">
            <a:extLst>
              <a:ext uri="{FF2B5EF4-FFF2-40B4-BE49-F238E27FC236}">
                <a16:creationId xmlns:a16="http://schemas.microsoft.com/office/drawing/2014/main" id="{DD64BC06-5138-15E5-41BA-789A2887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177" y="1295159"/>
            <a:ext cx="2600674" cy="46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E86-6FDE-4B47-98BC-ADDB5C0C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Loops and looping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604821-F847-44FC-A62F-F92E74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42" y="805583"/>
            <a:ext cx="4684179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99D1-9222-A42E-7EE3-506B13E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Repitition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CCDF-A293-60F7-2033-8ADF851E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https://youtu.be/KbiSxunJatM?t=34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D7CA-2375-83D9-2869-FC24F50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Groundhog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D76-B599-AC26-7650-FF44D05A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Groundhog Day (Clip 3) - Repeated Dying Sequence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4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2C4-0B21-CA6B-1582-3EADF2F04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30D1-8891-4466-4ED5-DFDB43E31B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dirty="0"/>
              <a:t>A loop is a way to repeat a statement or command.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2F401-ACD0-3172-60CC-7679EC9A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3693" y="2986297"/>
            <a:ext cx="2860889" cy="190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3A19F-3707-F0BA-F14A-B5AB48B1E9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4108" y="3649593"/>
            <a:ext cx="3818111" cy="97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2C4-0B21-CA6B-1582-3EADF2F04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2F401-ACD0-3172-60CC-7679EC9A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15" y="1521088"/>
            <a:ext cx="2860889" cy="190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3A19F-3707-F0BA-F14A-B5AB48B1E9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10767" y="1521088"/>
            <a:ext cx="3818111" cy="97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at lying down&#10;&#10;Description automatically generated with low confidence">
            <a:extLst>
              <a:ext uri="{FF2B5EF4-FFF2-40B4-BE49-F238E27FC236}">
                <a16:creationId xmlns:a16="http://schemas.microsoft.com/office/drawing/2014/main" id="{DD60D2E6-33E2-58EC-FBFA-A55CA54E0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29" y="1476375"/>
            <a:ext cx="3267075" cy="3905250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88D17D1-1E42-9290-46B0-3C400C030F68}"/>
              </a:ext>
            </a:extLst>
          </p:cNvPr>
          <p:cNvSpPr/>
          <p:nvPr/>
        </p:nvSpPr>
        <p:spPr>
          <a:xfrm>
            <a:off x="4572000" y="3180522"/>
            <a:ext cx="2860889" cy="1285461"/>
          </a:xfrm>
          <a:prstGeom prst="wedgeEllipseCallout">
            <a:avLst>
              <a:gd name="adj1" fmla="val 96825"/>
              <a:gd name="adj2" fmla="val 27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loops good for?</a:t>
            </a:r>
          </a:p>
        </p:txBody>
      </p:sp>
    </p:spTree>
    <p:extLst>
      <p:ext uri="{BB962C8B-B14F-4D97-AF65-F5344CB8AC3E}">
        <p14:creationId xmlns:p14="http://schemas.microsoft.com/office/powerpoint/2010/main" val="55715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B5B6-92EA-F416-A2B7-0542DB38BD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Loops,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9A2F-BC3B-27DE-BE5B-0691F9A4B3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In Python, the most basic kind of loop is a for loop.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A for loop has this syntax: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91614-909D-40B6-1ACC-A764D77415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13665" y="3566641"/>
            <a:ext cx="5792646" cy="1327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A96B975-183E-390D-D9ED-BE12048963F7}"/>
              </a:ext>
            </a:extLst>
          </p:cNvPr>
          <p:cNvSpPr/>
          <p:nvPr/>
        </p:nvSpPr>
        <p:spPr>
          <a:xfrm flipV="1">
            <a:off x="2518953" y="4065010"/>
            <a:ext cx="995433" cy="1161338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629" tIns="57806" rIns="98629" bIns="5780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82C5E-BC69-2447-35C3-D426130C99C7}"/>
              </a:ext>
            </a:extLst>
          </p:cNvPr>
          <p:cNvSpPr txBox="1"/>
          <p:nvPr/>
        </p:nvSpPr>
        <p:spPr>
          <a:xfrm>
            <a:off x="1980739" y="5226348"/>
            <a:ext cx="1247171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Microsoft YaHei" pitchFamily="2"/>
                <a:cs typeface="Arial" pitchFamily="2"/>
              </a:rPr>
              <a:t>for keyword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4FA50-711E-FE05-D4DA-6A60EC9284FB}"/>
              </a:ext>
            </a:extLst>
          </p:cNvPr>
          <p:cNvSpPr/>
          <p:nvPr/>
        </p:nvSpPr>
        <p:spPr>
          <a:xfrm>
            <a:off x="4012101" y="4147963"/>
            <a:ext cx="4811257" cy="497716"/>
          </a:xfrm>
          <a:prstGeom prst="rect">
            <a:avLst/>
          </a:prstGeom>
          <a:solidFill>
            <a:srgbClr val="CFE7F5">
              <a:alpha val="0"/>
            </a:srgbClr>
          </a:solidFill>
          <a:ln w="38160">
            <a:solidFill>
              <a:srgbClr val="66FF00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A5E20A2-AEE0-BFB1-0D5A-A96217BF4598}"/>
              </a:ext>
            </a:extLst>
          </p:cNvPr>
          <p:cNvSpPr/>
          <p:nvPr/>
        </p:nvSpPr>
        <p:spPr>
          <a:xfrm flipH="1">
            <a:off x="4924581" y="3235483"/>
            <a:ext cx="3152203" cy="49771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629" tIns="57806" rIns="98629" bIns="5780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68BE6-C11C-EDA1-CC0C-DDC2A29B14B0}"/>
              </a:ext>
            </a:extLst>
          </p:cNvPr>
          <p:cNvSpPr txBox="1"/>
          <p:nvPr/>
        </p:nvSpPr>
        <p:spPr>
          <a:xfrm>
            <a:off x="8076785" y="2986625"/>
            <a:ext cx="1165802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Microsoft YaHei" pitchFamily="2"/>
                <a:cs typeface="Arial" pitchFamily="2"/>
              </a:rPr>
              <a:t>in keyword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EC73EDD9-934A-B6FA-1EA8-CC3061E1B9B3}"/>
              </a:ext>
            </a:extLst>
          </p:cNvPr>
          <p:cNvSpPr/>
          <p:nvPr/>
        </p:nvSpPr>
        <p:spPr>
          <a:xfrm flipH="1">
            <a:off x="7330210" y="3733199"/>
            <a:ext cx="1907913" cy="165906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629" tIns="57806" rIns="98629" bIns="5780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F2297-7470-F61F-FFB1-40F6D3570D59}"/>
              </a:ext>
            </a:extLst>
          </p:cNvPr>
          <p:cNvSpPr txBox="1"/>
          <p:nvPr/>
        </p:nvSpPr>
        <p:spPr>
          <a:xfrm>
            <a:off x="9238122" y="3584603"/>
            <a:ext cx="665473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Microsoft YaHei" pitchFamily="2"/>
                <a:cs typeface="Arial" pitchFamily="2"/>
              </a:rPr>
              <a:t>colon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FD8D5-53FF-E5F7-326E-0F346E4AAE53}"/>
              </a:ext>
            </a:extLst>
          </p:cNvPr>
          <p:cNvSpPr txBox="1"/>
          <p:nvPr/>
        </p:nvSpPr>
        <p:spPr>
          <a:xfrm>
            <a:off x="6168871" y="5392253"/>
            <a:ext cx="5937877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Arial" pitchFamily="18"/>
                <a:ea typeface="Microsoft YaHei" pitchFamily="2"/>
                <a:cs typeface="Arial" pitchFamily="2"/>
              </a:rPr>
              <a:t>The statement you want to repeat. Indented 4 spaces or 1 tab.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7F06193-D972-0432-0780-44D39B040B90}"/>
              </a:ext>
            </a:extLst>
          </p:cNvPr>
          <p:cNvSpPr/>
          <p:nvPr/>
        </p:nvSpPr>
        <p:spPr>
          <a:xfrm flipV="1">
            <a:off x="6168871" y="4645679"/>
            <a:ext cx="0" cy="912153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629" tIns="57806" rIns="98629" bIns="5780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D6E-D7F6-FE27-6793-9F2B61660B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534987"/>
          </a:xfrm>
        </p:spPr>
        <p:txBody>
          <a:bodyPr>
            <a:spAutoFit/>
          </a:bodyPr>
          <a:lstStyle/>
          <a:p>
            <a:pPr lvl="0"/>
            <a:r>
              <a:rPr lang="en-US"/>
              <a:t>Python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2531-3B52-7D5E-3F37-74EAFA13DD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8626" y="1711947"/>
            <a:ext cx="4014788" cy="3881437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3600" dirty="0"/>
              <a:t>A list in Python needs square brackets [ ].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sz="3600" dirty="0"/>
              <a:t>Each item in the list must be separated by a comma </a:t>
            </a:r>
            <a:r>
              <a:rPr lang="en-US" sz="5400" b="1" dirty="0"/>
              <a:t>,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486FE2-9CBB-C1D4-D8A0-78EFB23C5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33" y="2352419"/>
            <a:ext cx="5868219" cy="6954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0889-7087-253C-BFA2-2BFF5FCD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780C4-E6F4-D8A5-2C9E-3C90986BF30A}"/>
              </a:ext>
            </a:extLst>
          </p:cNvPr>
          <p:cNvSpPr/>
          <p:nvPr/>
        </p:nvSpPr>
        <p:spPr>
          <a:xfrm>
            <a:off x="1451578" y="2065024"/>
            <a:ext cx="6651021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days = [“Mon”, “Tues”, “Wed” , “Thurs” , “Fri”, “Sat”, “Sun”]</a:t>
            </a:r>
          </a:p>
          <a:p>
            <a:endParaRPr lang="en-US" dirty="0">
              <a:solidFill>
                <a:srgbClr val="FF0000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days:</a:t>
            </a: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(x)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4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D7CA-2375-83D9-2869-FC24F50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 versus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D76-B599-AC26-7650-FF44D05A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https://www.youtube.com/watch?v=SsoOG6ZeyUI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241-62E7-F4E0-27B0-42D2C6B823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Ways to control a for-loop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A3B6-4D31-D818-EA7A-2E04BA9D62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Use range(a)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Use range(a,b)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Use in + a list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/>
              <a:t>Use len(a)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D7CA-2375-83D9-2869-FC24F50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Loops, if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D76-B599-AC26-7650-FF44D05A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and </a:t>
            </a:r>
            <a:r>
              <a:rPr lang="en-US" b="1" dirty="0"/>
              <a:t>if</a:t>
            </a:r>
            <a:r>
              <a:rPr lang="en-US" dirty="0"/>
              <a:t> work very differently than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C81BC-A3DA-2EC7-8DD9-074D78F58D3C}"/>
              </a:ext>
            </a:extLst>
          </p:cNvPr>
          <p:cNvSpPr/>
          <p:nvPr/>
        </p:nvSpPr>
        <p:spPr>
          <a:xfrm>
            <a:off x="387536" y="2491409"/>
            <a:ext cx="2899003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my_func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(a):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x = 5 * (a*a) + 11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</a:p>
          <a:p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my_func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(10)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(x</a:t>
            </a:r>
            <a:r>
              <a:rPr lang="en-US" dirty="0">
                <a:solidFill>
                  <a:srgbClr val="C00000"/>
                </a:solidFill>
                <a:latin typeface="Californian FB" panose="0207040306080B030204" pitchFamily="18" charset="0"/>
              </a:rPr>
              <a:t>) # this gives an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C9664-8CCD-89B2-5281-F58F192869FF}"/>
              </a:ext>
            </a:extLst>
          </p:cNvPr>
          <p:cNvSpPr/>
          <p:nvPr/>
        </p:nvSpPr>
        <p:spPr>
          <a:xfrm>
            <a:off x="3384586" y="2491408"/>
            <a:ext cx="2802369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(10):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   a = 2 * x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   </a:t>
            </a:r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(a)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(a) </a:t>
            </a:r>
            <a:r>
              <a:rPr lang="en-US" dirty="0">
                <a:solidFill>
                  <a:srgbClr val="C00000"/>
                </a:solidFill>
                <a:latin typeface="Californian FB" panose="0207040306080B030204" pitchFamily="18" charset="0"/>
              </a:rPr>
              <a:t>#this is fine!</a:t>
            </a: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(x) </a:t>
            </a:r>
            <a:r>
              <a:rPr lang="en-US" dirty="0">
                <a:solidFill>
                  <a:srgbClr val="C00000"/>
                </a:solidFill>
                <a:latin typeface="Californian FB" panose="0207040306080B030204" pitchFamily="18" charset="0"/>
              </a:rPr>
              <a:t>#this is fine, too!</a:t>
            </a:r>
          </a:p>
        </p:txBody>
      </p:sp>
      <p:pic>
        <p:nvPicPr>
          <p:cNvPr id="7" name="Picture 6" descr="A cat with its mouth open&#10;&#10;Description automatically generated with medium confidence">
            <a:extLst>
              <a:ext uri="{FF2B5EF4-FFF2-40B4-BE49-F238E27FC236}">
                <a16:creationId xmlns:a16="http://schemas.microsoft.com/office/drawing/2014/main" id="{BDE462A7-0887-4B9B-E4B7-044F0E7D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86" y="2505434"/>
            <a:ext cx="2292096" cy="29404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E12C27-E705-AA48-FD01-FE1BEA7372E5}"/>
              </a:ext>
            </a:extLst>
          </p:cNvPr>
          <p:cNvSpPr/>
          <p:nvPr/>
        </p:nvSpPr>
        <p:spPr>
          <a:xfrm>
            <a:off x="6381636" y="2491407"/>
            <a:ext cx="2802369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n = "</a:t>
            </a:r>
            <a:r>
              <a:rPr lang="en-US" dirty="0">
                <a:solidFill>
                  <a:srgbClr val="92D050"/>
                </a:solidFill>
                <a:latin typeface="Californian FB" panose="0207040306080B030204" pitchFamily="18" charset="0"/>
              </a:rPr>
              <a:t>y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"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n == "</a:t>
            </a:r>
            <a:r>
              <a:rPr lang="en-US" dirty="0">
                <a:solidFill>
                  <a:srgbClr val="92D050"/>
                </a:solidFill>
                <a:latin typeface="Californian FB" panose="0207040306080B030204" pitchFamily="18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":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   b = "</a:t>
            </a:r>
            <a:r>
              <a:rPr lang="en-US" dirty="0">
                <a:solidFill>
                  <a:srgbClr val="92D050"/>
                </a:solidFill>
                <a:latin typeface="Californian FB" panose="0207040306080B030204" pitchFamily="18" charset="0"/>
              </a:rPr>
              <a:t>y2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"</a:t>
            </a:r>
          </a:p>
          <a:p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   c = "</a:t>
            </a:r>
            <a:r>
              <a:rPr lang="en-US" dirty="0">
                <a:solidFill>
                  <a:srgbClr val="92D050"/>
                </a:solidFill>
                <a:latin typeface="Californian FB" panose="0207040306080B030204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"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(b) </a:t>
            </a:r>
            <a:r>
              <a:rPr lang="en-US" dirty="0">
                <a:solidFill>
                  <a:srgbClr val="C00000"/>
                </a:solidFill>
                <a:latin typeface="Californian FB" panose="0207040306080B030204" pitchFamily="18" charset="0"/>
              </a:rPr>
              <a:t>#this gives an error</a:t>
            </a: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(c) #this is fine!</a:t>
            </a:r>
          </a:p>
        </p:txBody>
      </p:sp>
    </p:spTree>
    <p:extLst>
      <p:ext uri="{BB962C8B-B14F-4D97-AF65-F5344CB8AC3E}">
        <p14:creationId xmlns:p14="http://schemas.microsoft.com/office/powerpoint/2010/main" val="269141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0889-7087-253C-BFA2-2BFF5FCD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CFD8-58EF-5B52-4B78-378CACF2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keep a value while running a for-loop, you should make the variable before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780C4-E6F4-D8A5-2C9E-3C90986BF30A}"/>
              </a:ext>
            </a:extLst>
          </p:cNvPr>
          <p:cNvSpPr/>
          <p:nvPr/>
        </p:nvSpPr>
        <p:spPr>
          <a:xfrm>
            <a:off x="1595542" y="2835964"/>
            <a:ext cx="2340354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(10):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a = 0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a = a + x</a:t>
            </a:r>
          </a:p>
          <a:p>
            <a:endParaRPr lang="en-US" dirty="0">
              <a:solidFill>
                <a:srgbClr val="002060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(a)</a:t>
            </a:r>
          </a:p>
          <a:p>
            <a:endParaRPr lang="en-US" dirty="0">
              <a:solidFill>
                <a:srgbClr val="C00000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D546-5E7A-4CAD-893E-2D9076F7961F}"/>
              </a:ext>
            </a:extLst>
          </p:cNvPr>
          <p:cNvSpPr txBox="1"/>
          <p:nvPr/>
        </p:nvSpPr>
        <p:spPr>
          <a:xfrm>
            <a:off x="4200939" y="2835964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set to 0 each time you run through the loop, so the last value is 9…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38BFA-C925-CE36-E461-E369C0F8EA39}"/>
              </a:ext>
            </a:extLst>
          </p:cNvPr>
          <p:cNvSpPr/>
          <p:nvPr/>
        </p:nvSpPr>
        <p:spPr>
          <a:xfrm>
            <a:off x="6467063" y="2739348"/>
            <a:ext cx="2340354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a = 0</a:t>
            </a:r>
          </a:p>
          <a:p>
            <a:endParaRPr lang="en-US" dirty="0">
              <a:solidFill>
                <a:srgbClr val="FF0000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0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(10):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a = a + x</a:t>
            </a:r>
          </a:p>
          <a:p>
            <a:endParaRPr lang="en-US" dirty="0">
              <a:solidFill>
                <a:srgbClr val="002060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(a)</a:t>
            </a:r>
          </a:p>
          <a:p>
            <a:endParaRPr lang="en-US" dirty="0">
              <a:solidFill>
                <a:srgbClr val="C00000"/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041BA-C167-6EF8-DAED-6ACF045E586B}"/>
              </a:ext>
            </a:extLst>
          </p:cNvPr>
          <p:cNvSpPr txBox="1"/>
          <p:nvPr/>
        </p:nvSpPr>
        <p:spPr>
          <a:xfrm>
            <a:off x="9139916" y="2835964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set to 0 outside the loop, so previous value gets added to it each time</a:t>
            </a:r>
          </a:p>
        </p:txBody>
      </p:sp>
    </p:spTree>
    <p:extLst>
      <p:ext uri="{BB962C8B-B14F-4D97-AF65-F5344CB8AC3E}">
        <p14:creationId xmlns:p14="http://schemas.microsoft.com/office/powerpoint/2010/main" val="297870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CB1F-21C9-457A-F518-FCCBF02E15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Loop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4EFA-2350-8BBB-4252-19546884BF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dirty="0"/>
              <a:t>Create a loop that counts from 0 to 100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dirty="0"/>
              <a:t>Create a loop that multiplies the numbers from 1-20.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dirty="0"/>
              <a:t>Create a loop that adds random numbers to a list.</a:t>
            </a:r>
          </a:p>
          <a:p>
            <a:pPr lvl="0">
              <a:buClr>
                <a:srgbClr val="FF0000"/>
              </a:buClr>
              <a:buSzPct val="45000"/>
              <a:buFont typeface="StarSymbol"/>
              <a:buChar char="●"/>
            </a:pPr>
            <a:r>
              <a:rPr lang="en-US" dirty="0"/>
              <a:t>Use a loop to find the largest and smallest numbers, and the average.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D7CA-2375-83D9-2869-FC24F50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control action inside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D76-B599-AC26-7650-FF44D05A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if-statements and </a:t>
            </a:r>
            <a:r>
              <a:rPr lang="en-US" dirty="0">
                <a:solidFill>
                  <a:srgbClr val="FFC000"/>
                </a:solidFill>
              </a:rPr>
              <a:t>break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continue</a:t>
            </a:r>
            <a:r>
              <a:rPr lang="en-US" dirty="0"/>
              <a:t> to control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C81BC-A3DA-2EC7-8DD9-074D78F58D3C}"/>
              </a:ext>
            </a:extLst>
          </p:cNvPr>
          <p:cNvSpPr/>
          <p:nvPr/>
        </p:nvSpPr>
        <p:spPr>
          <a:xfrm>
            <a:off x="864614" y="2659836"/>
            <a:ext cx="2686969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[2,4,6,8,10,11,14,16,18]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li: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% 2 != 0: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break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1DB0E-06A0-E67C-94DF-25F7AAD02F47}"/>
              </a:ext>
            </a:extLst>
          </p:cNvPr>
          <p:cNvSpPr/>
          <p:nvPr/>
        </p:nvSpPr>
        <p:spPr>
          <a:xfrm>
            <a:off x="6253216" y="2659836"/>
            <a:ext cx="3646158" cy="29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li = [1,4,9,16,25,0,36,49,64]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for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li: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x == 0: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continue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	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((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li.index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(x) +1) / 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79108-65AF-3E5B-EC01-36DFB7DF2523}"/>
              </a:ext>
            </a:extLst>
          </p:cNvPr>
          <p:cNvSpPr txBox="1"/>
          <p:nvPr/>
        </p:nvSpPr>
        <p:spPr>
          <a:xfrm>
            <a:off x="3891579" y="3989017"/>
            <a:ext cx="176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stop the loop completely if we have an odd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1347D-B0F6-FB10-EED1-22501BE1DE5F}"/>
              </a:ext>
            </a:extLst>
          </p:cNvPr>
          <p:cNvSpPr txBox="1"/>
          <p:nvPr/>
        </p:nvSpPr>
        <p:spPr>
          <a:xfrm>
            <a:off x="10473134" y="3931645"/>
            <a:ext cx="1595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want to skip the number to avoid dividing by 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13FAE23-0A46-0125-3237-D54106532B52}"/>
              </a:ext>
            </a:extLst>
          </p:cNvPr>
          <p:cNvSpPr/>
          <p:nvPr/>
        </p:nvSpPr>
        <p:spPr>
          <a:xfrm>
            <a:off x="2464904" y="4036666"/>
            <a:ext cx="1345781" cy="10834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D3E66EB-888A-1EB4-FA5D-99CA593A66E0}"/>
              </a:ext>
            </a:extLst>
          </p:cNvPr>
          <p:cNvSpPr/>
          <p:nvPr/>
        </p:nvSpPr>
        <p:spPr>
          <a:xfrm>
            <a:off x="9483311" y="3989017"/>
            <a:ext cx="929717" cy="1131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40C7-576E-88EA-7FFA-54EEA02624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List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572E-9B07-18F9-48B7-986E77FE55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DF7DC-E85F-0BDE-2AB5-B1B996D552A5}"/>
              </a:ext>
            </a:extLst>
          </p:cNvPr>
          <p:cNvSpPr/>
          <p:nvPr/>
        </p:nvSpPr>
        <p:spPr>
          <a:xfrm>
            <a:off x="2353048" y="2903345"/>
            <a:ext cx="7631649" cy="995433"/>
          </a:xfrm>
          <a:prstGeom prst="rect">
            <a:avLst/>
          </a:prstGeom>
          <a:solidFill>
            <a:srgbClr val="CFE7F5"/>
          </a:solidFill>
          <a:ln w="38160">
            <a:solidFill>
              <a:srgbClr val="000000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DD433-7C0C-4B48-8755-E4185B4CF53A}"/>
              </a:ext>
            </a:extLst>
          </p:cNvPr>
          <p:cNvSpPr/>
          <p:nvPr/>
        </p:nvSpPr>
        <p:spPr>
          <a:xfrm>
            <a:off x="2518953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7E8EE-67DE-E9B0-EE53-711941D59811}"/>
              </a:ext>
            </a:extLst>
          </p:cNvPr>
          <p:cNvSpPr/>
          <p:nvPr/>
        </p:nvSpPr>
        <p:spPr>
          <a:xfrm>
            <a:off x="3431433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7E9CD-9D74-0E52-9A9B-DE2806097CFF}"/>
              </a:ext>
            </a:extLst>
          </p:cNvPr>
          <p:cNvSpPr/>
          <p:nvPr/>
        </p:nvSpPr>
        <p:spPr>
          <a:xfrm>
            <a:off x="434391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7B38D-3E59-0CA1-F4F9-07B9C024A5BF}"/>
              </a:ext>
            </a:extLst>
          </p:cNvPr>
          <p:cNvSpPr/>
          <p:nvPr/>
        </p:nvSpPr>
        <p:spPr>
          <a:xfrm>
            <a:off x="525639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4AD8C-7BD6-DD89-12D3-D08B6CDA85E0}"/>
              </a:ext>
            </a:extLst>
          </p:cNvPr>
          <p:cNvSpPr/>
          <p:nvPr/>
        </p:nvSpPr>
        <p:spPr>
          <a:xfrm>
            <a:off x="6168871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5B3D1-2874-49AE-4B36-CE7A20BD851E}"/>
              </a:ext>
            </a:extLst>
          </p:cNvPr>
          <p:cNvSpPr/>
          <p:nvPr/>
        </p:nvSpPr>
        <p:spPr>
          <a:xfrm>
            <a:off x="708135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14D52-CAA4-A75C-0A65-AD574F22C17F}"/>
              </a:ext>
            </a:extLst>
          </p:cNvPr>
          <p:cNvSpPr/>
          <p:nvPr/>
        </p:nvSpPr>
        <p:spPr>
          <a:xfrm>
            <a:off x="799383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1D35-9E0C-73F6-AF1A-48B8486243A7}"/>
              </a:ext>
            </a:extLst>
          </p:cNvPr>
          <p:cNvSpPr/>
          <p:nvPr/>
        </p:nvSpPr>
        <p:spPr>
          <a:xfrm>
            <a:off x="890631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43AEEC1-2E72-BCAC-96A2-2B93FB6417C6}"/>
              </a:ext>
            </a:extLst>
          </p:cNvPr>
          <p:cNvSpPr/>
          <p:nvPr/>
        </p:nvSpPr>
        <p:spPr>
          <a:xfrm>
            <a:off x="2353048" y="2300823"/>
            <a:ext cx="82952" cy="602522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5C019C0-E9AE-F965-F574-C990A37D515B}"/>
              </a:ext>
            </a:extLst>
          </p:cNvPr>
          <p:cNvSpPr/>
          <p:nvPr/>
        </p:nvSpPr>
        <p:spPr>
          <a:xfrm flipH="1" flipV="1">
            <a:off x="3016670" y="3732872"/>
            <a:ext cx="663621" cy="829527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0F206A9F-E66C-F28E-089E-E2DB1306152C}"/>
              </a:ext>
            </a:extLst>
          </p:cNvPr>
          <p:cNvSpPr/>
          <p:nvPr/>
        </p:nvSpPr>
        <p:spPr>
          <a:xfrm flipV="1">
            <a:off x="3689109" y="3732872"/>
            <a:ext cx="74135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63B78BC-43AC-B638-8AF3-742AC22B4D09}"/>
              </a:ext>
            </a:extLst>
          </p:cNvPr>
          <p:cNvSpPr/>
          <p:nvPr/>
        </p:nvSpPr>
        <p:spPr>
          <a:xfrm flipV="1">
            <a:off x="3689109" y="3732872"/>
            <a:ext cx="903662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15AC0261-79B5-5E43-FDB8-318AB0E83C23}"/>
              </a:ext>
            </a:extLst>
          </p:cNvPr>
          <p:cNvSpPr/>
          <p:nvPr/>
        </p:nvSpPr>
        <p:spPr>
          <a:xfrm flipV="1">
            <a:off x="3689109" y="3732872"/>
            <a:ext cx="1899094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CCE589F-7ADF-8039-DD40-DC1C3317DF9B}"/>
              </a:ext>
            </a:extLst>
          </p:cNvPr>
          <p:cNvSpPr/>
          <p:nvPr/>
        </p:nvSpPr>
        <p:spPr>
          <a:xfrm flipV="1">
            <a:off x="3689109" y="3732872"/>
            <a:ext cx="2894527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EE3D3758-7AB0-FB41-0116-80C7228EB9FD}"/>
              </a:ext>
            </a:extLst>
          </p:cNvPr>
          <p:cNvSpPr/>
          <p:nvPr/>
        </p:nvSpPr>
        <p:spPr>
          <a:xfrm flipV="1">
            <a:off x="3689109" y="3732872"/>
            <a:ext cx="3807006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D72F3CAB-BF97-A204-9D88-D75E36F283B4}"/>
              </a:ext>
            </a:extLst>
          </p:cNvPr>
          <p:cNvSpPr/>
          <p:nvPr/>
        </p:nvSpPr>
        <p:spPr>
          <a:xfrm flipV="1">
            <a:off x="3689109" y="3732872"/>
            <a:ext cx="4719486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A26B7001-57D3-D01F-6E28-0023E4617B12}"/>
              </a:ext>
            </a:extLst>
          </p:cNvPr>
          <p:cNvSpPr/>
          <p:nvPr/>
        </p:nvSpPr>
        <p:spPr>
          <a:xfrm flipV="1">
            <a:off x="3689108" y="3732872"/>
            <a:ext cx="5549014" cy="838345"/>
          </a:xfrm>
          <a:prstGeom prst="line">
            <a:avLst/>
          </a:prstGeom>
          <a:noFill/>
          <a:ln w="38160">
            <a:solidFill>
              <a:srgbClr val="66FF00"/>
            </a:solidFill>
            <a:prstDash val="solid"/>
            <a:tailEnd type="arrow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22E0B8-39D7-0A66-9CA5-37EFEE394EC8}"/>
              </a:ext>
            </a:extLst>
          </p:cNvPr>
          <p:cNvSpPr txBox="1"/>
          <p:nvPr/>
        </p:nvSpPr>
        <p:spPr>
          <a:xfrm>
            <a:off x="2045539" y="1814378"/>
            <a:ext cx="3361274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177" dirty="0">
                <a:latin typeface="Arial" pitchFamily="18"/>
                <a:ea typeface="Microsoft YaHei" pitchFamily="2"/>
                <a:cs typeface="Arial" pitchFamily="2"/>
              </a:rPr>
              <a:t>The list is like one big 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E8D6BA-63F8-1CD4-2CCC-14FB0EE2B3AF}"/>
              </a:ext>
            </a:extLst>
          </p:cNvPr>
          <p:cNvSpPr txBox="1"/>
          <p:nvPr/>
        </p:nvSpPr>
        <p:spPr>
          <a:xfrm>
            <a:off x="2270095" y="4728305"/>
            <a:ext cx="7188412" cy="77814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359" dirty="0">
                <a:latin typeface="Arial" pitchFamily="18"/>
                <a:ea typeface="Microsoft YaHei" pitchFamily="2"/>
                <a:cs typeface="Arial" pitchFamily="2"/>
              </a:rPr>
              <a:t>The list has many smaller boxes inside it. </a:t>
            </a:r>
          </a:p>
          <a:p>
            <a:pPr hangingPunct="0"/>
            <a:r>
              <a:rPr lang="en-US" sz="2359" dirty="0">
                <a:latin typeface="Arial" pitchFamily="18"/>
                <a:ea typeface="Microsoft YaHei" pitchFamily="2"/>
                <a:cs typeface="Arial" pitchFamily="2"/>
              </a:rPr>
              <a:t>These smaller boxes each hold different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5B4-6591-8779-464B-C8D92D6459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List Structure,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96F6-81BF-21CC-5695-A876A1FEE1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8187" y="1858944"/>
            <a:ext cx="9604375" cy="34496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err="1"/>
              <a:t>my_list</a:t>
            </a:r>
            <a:r>
              <a:rPr lang="en-US" sz="2800" dirty="0"/>
              <a:t> = [“</a:t>
            </a:r>
            <a:r>
              <a:rPr lang="en-US" sz="2800" dirty="0" err="1"/>
              <a:t>a”,“b”,“c”,“d”,“e”,“f”,“g</a:t>
            </a:r>
            <a:r>
              <a:rPr lang="en-US" sz="2800" dirty="0"/>
              <a:t>”]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36587-2912-2B50-F619-80C5E694D371}"/>
              </a:ext>
            </a:extLst>
          </p:cNvPr>
          <p:cNvSpPr/>
          <p:nvPr/>
        </p:nvSpPr>
        <p:spPr>
          <a:xfrm>
            <a:off x="2353047" y="2903345"/>
            <a:ext cx="6636217" cy="995433"/>
          </a:xfrm>
          <a:prstGeom prst="rect">
            <a:avLst/>
          </a:prstGeom>
          <a:solidFill>
            <a:srgbClr val="CFE7F5"/>
          </a:solidFill>
          <a:ln w="38160">
            <a:solidFill>
              <a:srgbClr val="000000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F4D39-3BEB-177A-83EA-93823830BD59}"/>
              </a:ext>
            </a:extLst>
          </p:cNvPr>
          <p:cNvSpPr/>
          <p:nvPr/>
        </p:nvSpPr>
        <p:spPr>
          <a:xfrm>
            <a:off x="2518953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0852C-9647-4C24-8862-79FE4CC0E9C7}"/>
              </a:ext>
            </a:extLst>
          </p:cNvPr>
          <p:cNvSpPr/>
          <p:nvPr/>
        </p:nvSpPr>
        <p:spPr>
          <a:xfrm>
            <a:off x="3431433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5A9E0-E6C8-4504-9D27-B4A32D44C814}"/>
              </a:ext>
            </a:extLst>
          </p:cNvPr>
          <p:cNvSpPr/>
          <p:nvPr/>
        </p:nvSpPr>
        <p:spPr>
          <a:xfrm>
            <a:off x="434391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1EE94-5199-5E80-46E5-AC23158AA68C}"/>
              </a:ext>
            </a:extLst>
          </p:cNvPr>
          <p:cNvSpPr/>
          <p:nvPr/>
        </p:nvSpPr>
        <p:spPr>
          <a:xfrm>
            <a:off x="525639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C5C7F-FF03-2683-2243-E7B0F5A27111}"/>
              </a:ext>
            </a:extLst>
          </p:cNvPr>
          <p:cNvSpPr/>
          <p:nvPr/>
        </p:nvSpPr>
        <p:spPr>
          <a:xfrm>
            <a:off x="6168871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586CA-155D-C5AA-8B34-2DC009D38A0C}"/>
              </a:ext>
            </a:extLst>
          </p:cNvPr>
          <p:cNvSpPr/>
          <p:nvPr/>
        </p:nvSpPr>
        <p:spPr>
          <a:xfrm>
            <a:off x="708135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3CAB1-5B8D-1854-D8EB-FB48B230C093}"/>
              </a:ext>
            </a:extLst>
          </p:cNvPr>
          <p:cNvSpPr/>
          <p:nvPr/>
        </p:nvSpPr>
        <p:spPr>
          <a:xfrm>
            <a:off x="7993832" y="2986297"/>
            <a:ext cx="746574" cy="746574"/>
          </a:xfrm>
          <a:prstGeom prst="rect">
            <a:avLst/>
          </a:prstGeom>
          <a:solidFill>
            <a:srgbClr val="CCCCCC"/>
          </a:solidFill>
          <a:ln w="31680">
            <a:solidFill>
              <a:srgbClr val="1C1C1C"/>
            </a:solidFill>
            <a:prstDash val="solid"/>
          </a:ln>
        </p:spPr>
        <p:txBody>
          <a:bodyPr vert="horz" wrap="none" lIns="95690" tIns="54866" rIns="95690" bIns="54866" anchor="ctr" anchorCtr="0" compatLnSpc="0"/>
          <a:lstStyle/>
          <a:p>
            <a:pPr hangingPunct="0"/>
            <a:endParaRPr lang="en-US" sz="1633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07AAB-5513-0736-A7AA-094585750E12}"/>
              </a:ext>
            </a:extLst>
          </p:cNvPr>
          <p:cNvSpPr txBox="1"/>
          <p:nvPr/>
        </p:nvSpPr>
        <p:spPr>
          <a:xfrm>
            <a:off x="2436000" y="3981731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C66CD-74B5-EE15-208D-FDB6BC572080}"/>
              </a:ext>
            </a:extLst>
          </p:cNvPr>
          <p:cNvSpPr txBox="1"/>
          <p:nvPr/>
        </p:nvSpPr>
        <p:spPr>
          <a:xfrm>
            <a:off x="3348480" y="3981731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71FC0-FDCD-F86A-16C2-B9212C154E70}"/>
              </a:ext>
            </a:extLst>
          </p:cNvPr>
          <p:cNvSpPr txBox="1"/>
          <p:nvPr/>
        </p:nvSpPr>
        <p:spPr>
          <a:xfrm>
            <a:off x="4343912" y="3981731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9AD77-90F8-4C28-91C5-6D79D1155D06}"/>
              </a:ext>
            </a:extLst>
          </p:cNvPr>
          <p:cNvSpPr txBox="1"/>
          <p:nvPr/>
        </p:nvSpPr>
        <p:spPr>
          <a:xfrm>
            <a:off x="5256392" y="4015369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C8D6D-FCB3-25C7-D779-821BF6F53373}"/>
              </a:ext>
            </a:extLst>
          </p:cNvPr>
          <p:cNvSpPr txBox="1"/>
          <p:nvPr/>
        </p:nvSpPr>
        <p:spPr>
          <a:xfrm>
            <a:off x="6168871" y="3981731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14B62-FAC4-E8B2-CE00-4EBA85258FA3}"/>
              </a:ext>
            </a:extLst>
          </p:cNvPr>
          <p:cNvSpPr txBox="1"/>
          <p:nvPr/>
        </p:nvSpPr>
        <p:spPr>
          <a:xfrm>
            <a:off x="6998399" y="4015369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E072-9181-FC14-A667-86F525392209}"/>
              </a:ext>
            </a:extLst>
          </p:cNvPr>
          <p:cNvSpPr txBox="1"/>
          <p:nvPr/>
        </p:nvSpPr>
        <p:spPr>
          <a:xfrm>
            <a:off x="7993832" y="4015369"/>
            <a:ext cx="803331" cy="25633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179">
                <a:latin typeface="Arial" pitchFamily="18"/>
                <a:ea typeface="Microsoft YaHei" pitchFamily="2"/>
                <a:cs typeface="Arial" pitchFamily="2"/>
              </a:rPr>
              <a:t>my_list[6]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B382C8-DFEC-DA2F-7314-C130943EF412}"/>
              </a:ext>
            </a:extLst>
          </p:cNvPr>
          <p:cNvSpPr txBox="1"/>
          <p:nvPr/>
        </p:nvSpPr>
        <p:spPr>
          <a:xfrm>
            <a:off x="2601905" y="3152204"/>
            <a:ext cx="563009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C2B5A-D5F6-FFAD-C3C7-4811F61B5177}"/>
              </a:ext>
            </a:extLst>
          </p:cNvPr>
          <p:cNvSpPr txBox="1"/>
          <p:nvPr/>
        </p:nvSpPr>
        <p:spPr>
          <a:xfrm>
            <a:off x="7081352" y="3152204"/>
            <a:ext cx="472343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“f”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1C859-DCD1-B821-969C-2B60FFB8C256}"/>
              </a:ext>
            </a:extLst>
          </p:cNvPr>
          <p:cNvSpPr txBox="1"/>
          <p:nvPr/>
        </p:nvSpPr>
        <p:spPr>
          <a:xfrm>
            <a:off x="4426866" y="3152204"/>
            <a:ext cx="544734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“c”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1B45B-A7FE-C199-22E2-D490C8337ABD}"/>
              </a:ext>
            </a:extLst>
          </p:cNvPr>
          <p:cNvSpPr txBox="1"/>
          <p:nvPr/>
        </p:nvSpPr>
        <p:spPr>
          <a:xfrm>
            <a:off x="5339345" y="3152204"/>
            <a:ext cx="563009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B94DF-25B6-D3C7-DA7F-827D3D9487D7}"/>
              </a:ext>
            </a:extLst>
          </p:cNvPr>
          <p:cNvSpPr txBox="1"/>
          <p:nvPr/>
        </p:nvSpPr>
        <p:spPr>
          <a:xfrm>
            <a:off x="6168871" y="3126730"/>
            <a:ext cx="563009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“e”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F6F79-5041-AEF6-8CAF-5FC86746D649}"/>
              </a:ext>
            </a:extLst>
          </p:cNvPr>
          <p:cNvSpPr txBox="1"/>
          <p:nvPr/>
        </p:nvSpPr>
        <p:spPr>
          <a:xfrm>
            <a:off x="3431433" y="3152204"/>
            <a:ext cx="563009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“b”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164A2-C29C-E1CF-3CAA-B81EB1083476}"/>
              </a:ext>
            </a:extLst>
          </p:cNvPr>
          <p:cNvSpPr txBox="1"/>
          <p:nvPr/>
        </p:nvSpPr>
        <p:spPr>
          <a:xfrm>
            <a:off x="8076784" y="3126730"/>
            <a:ext cx="563009" cy="45703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254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“g”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5B4-6591-8779-464B-C8D92D6459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 dirty="0"/>
              <a:t>Making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96F6-81BF-21CC-5695-A876A1FEE1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/>
            <a:r>
              <a:rPr lang="en-US" dirty="0"/>
              <a:t>Make a list that has the names of all your family members in it.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each member in the list and print it. We use square brackets </a:t>
            </a:r>
            <a:r>
              <a:rPr lang="en-US" b="1" dirty="0"/>
              <a:t>[ ] </a:t>
            </a:r>
            <a:r>
              <a:rPr lang="en-US" dirty="0"/>
              <a:t>to access an item.</a:t>
            </a:r>
            <a:endParaRPr lang="en-US" b="1" dirty="0"/>
          </a:p>
          <a:p>
            <a:pPr lvl="0"/>
            <a:endParaRPr lang="en-US" dirty="0"/>
          </a:p>
          <a:p>
            <a:pPr lvl="0"/>
            <a:r>
              <a:rPr lang="en-US" dirty="0"/>
              <a:t>Change the value of a member.  Again, we use square brackets </a:t>
            </a:r>
            <a:r>
              <a:rPr lang="en-US" b="1" dirty="0"/>
              <a:t>[ ]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FE576-AEFD-2EF6-AEBC-1DD3C599D62D}"/>
              </a:ext>
            </a:extLst>
          </p:cNvPr>
          <p:cNvSpPr/>
          <p:nvPr/>
        </p:nvSpPr>
        <p:spPr>
          <a:xfrm>
            <a:off x="1881809" y="2544418"/>
            <a:ext cx="7646504" cy="40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family = [“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Kathy”,”Doug”,”Michael”,”David”,”Mark”,”Sarah”,”Rachel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”]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158325-3FE8-4225-3B6C-18FAAED0F8F9}"/>
              </a:ext>
            </a:extLst>
          </p:cNvPr>
          <p:cNvSpPr/>
          <p:nvPr/>
        </p:nvSpPr>
        <p:spPr>
          <a:xfrm>
            <a:off x="1881809" y="3815713"/>
            <a:ext cx="2888974" cy="40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print(family[5])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610FD5-9BB2-4CCF-633B-E50E13914E22}"/>
              </a:ext>
            </a:extLst>
          </p:cNvPr>
          <p:cNvSpPr/>
          <p:nvPr/>
        </p:nvSpPr>
        <p:spPr>
          <a:xfrm>
            <a:off x="1881809" y="4789699"/>
            <a:ext cx="7646504" cy="400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family[0] = “Katherine”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1DCCA-E4E9-301F-68DA-3BD52F7CE76E}"/>
              </a:ext>
            </a:extLst>
          </p:cNvPr>
          <p:cNvSpPr txBox="1"/>
          <p:nvPr/>
        </p:nvSpPr>
        <p:spPr>
          <a:xfrm>
            <a:off x="5287617" y="3815713"/>
            <a:ext cx="53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this print?</a:t>
            </a:r>
          </a:p>
        </p:txBody>
      </p:sp>
    </p:spTree>
    <p:extLst>
      <p:ext uri="{BB962C8B-B14F-4D97-AF65-F5344CB8AC3E}">
        <p14:creationId xmlns:p14="http://schemas.microsoft.com/office/powerpoint/2010/main" val="118728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8C8-01E8-29F5-6975-034C96E305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/>
              <a:t>List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9D72-714D-3D47-E994-6FC50CC5F8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19550" y="2016125"/>
            <a:ext cx="8172450" cy="3802063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/>
              <a:t>Use the </a:t>
            </a:r>
            <a:r>
              <a:rPr lang="en-US" dirty="0">
                <a:solidFill>
                  <a:srgbClr val="66FF00"/>
                </a:solidFill>
              </a:rPr>
              <a:t>in</a:t>
            </a:r>
            <a:r>
              <a:rPr lang="en-US" dirty="0"/>
              <a:t> keyword for a list.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/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/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/>
              <a:t>Use the </a:t>
            </a:r>
            <a:r>
              <a:rPr lang="en-US" dirty="0" err="1"/>
              <a:t>len</a:t>
            </a:r>
            <a:r>
              <a:rPr lang="en-US" dirty="0"/>
              <a:t>() function for a list.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/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endParaRPr lang="en-US" dirty="0"/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 dirty="0"/>
              <a:t>Make a list of integers (maybe this is test scores, or number of students in a class,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1A85C-81E5-AD0D-D63C-5D2C9EA192F3}"/>
              </a:ext>
            </a:extLst>
          </p:cNvPr>
          <p:cNvSpPr/>
          <p:nvPr/>
        </p:nvSpPr>
        <p:spPr>
          <a:xfrm>
            <a:off x="1749288" y="2385391"/>
            <a:ext cx="7646504" cy="119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family = [“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Kathy”,”Doug”,”Michael”,”David”,”Mark”,”Sarah”,”Rachel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”]</a:t>
            </a: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“Tom” </a:t>
            </a:r>
            <a:r>
              <a:rPr lang="en-US" dirty="0">
                <a:solidFill>
                  <a:srgbClr val="FFC000"/>
                </a:solidFill>
                <a:latin typeface="Californian FB" panose="0207040306080B030204" pitchFamily="18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 family:</a:t>
            </a:r>
          </a:p>
          <a:p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(“Hi Tom!”)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D84A2-45EB-BB09-A669-4009DBDAAF98}"/>
              </a:ext>
            </a:extLst>
          </p:cNvPr>
          <p:cNvSpPr/>
          <p:nvPr/>
        </p:nvSpPr>
        <p:spPr>
          <a:xfrm>
            <a:off x="1749288" y="3925577"/>
            <a:ext cx="7646504" cy="646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fornian FB" panose="0207040306080B030204" pitchFamily="18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(family))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AD7A-E286-1875-2F90-AE0A8E7C69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lvl="0"/>
            <a:r>
              <a:rPr lang="en-US" dirty="0"/>
              <a:t>List Practice,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9E5A-0855-F998-4A21-7AF412BE10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7625" y="2016125"/>
            <a:ext cx="9604375" cy="3449638"/>
          </a:xfrm>
        </p:spPr>
        <p:txBody>
          <a:bodyPr/>
          <a:lstStyle/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Check the type of the list.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Check the type of the items in a list.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Check the last item using -1.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Use list.insert(index, item)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Use list.append(item)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Use list.remove(item)</a:t>
            </a:r>
          </a:p>
          <a:p>
            <a:pPr lvl="0">
              <a:buClr>
                <a:srgbClr val="FFFF00"/>
              </a:buClr>
              <a:buSzPct val="45000"/>
              <a:buFont typeface="StarSymbol"/>
              <a:buChar char="●"/>
            </a:pPr>
            <a:r>
              <a:rPr lang="en-US"/>
              <a:t>Use list.pop(index)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65C-EE0A-475D-E87C-F9DF4A83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445D9-EA18-04B9-A446-42E405D3172A}"/>
              </a:ext>
            </a:extLst>
          </p:cNvPr>
          <p:cNvSpPr/>
          <p:nvPr/>
        </p:nvSpPr>
        <p:spPr>
          <a:xfrm>
            <a:off x="245631" y="2292627"/>
            <a:ext cx="5717847" cy="3548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import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datetime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“Mr. Hunter”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name = 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input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(“What is your name?”)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name ==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(“Hello, ” +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)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new user”)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input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(“What is your birthday? (YYYY-MM-DD)”)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b_day_str.split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(“-”) </a:t>
            </a:r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#creates a list [YYYY,MM,DD]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if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[0] &gt;= 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datetime.date.today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().year: </a:t>
            </a:r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#causes error is user 									#name is Mr. Hunter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too young, or you are from the future”)</a:t>
            </a:r>
            <a:endParaRPr lang="en-US" sz="1600" dirty="0">
              <a:solidFill>
                <a:srgbClr val="FFC000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7980A-BA72-E0D2-52C9-9A855936CDE1}"/>
              </a:ext>
            </a:extLst>
          </p:cNvPr>
          <p:cNvSpPr txBox="1"/>
          <p:nvPr/>
        </p:nvSpPr>
        <p:spPr>
          <a:xfrm>
            <a:off x="1451579" y="1948070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Python, code with the same level of indentation is grouped together.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579B0-A8C6-186D-91B5-87B40A065010}"/>
              </a:ext>
            </a:extLst>
          </p:cNvPr>
          <p:cNvSpPr/>
          <p:nvPr/>
        </p:nvSpPr>
        <p:spPr>
          <a:xfrm>
            <a:off x="6228522" y="2409734"/>
            <a:ext cx="5717847" cy="341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import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datetime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“Mr. Hunter”</a:t>
            </a:r>
          </a:p>
          <a:p>
            <a:endParaRPr lang="en-US" sz="1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name = 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input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(“What is your name?”)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name ==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(“Hello, ” +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user_name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)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a new user”)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input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(“What is your birthday? (YYYY-MM-DD)”)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b_day_str.split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(“-”) </a:t>
            </a:r>
            <a:r>
              <a:rPr lang="en-US" sz="1600" dirty="0">
                <a:solidFill>
                  <a:srgbClr val="FF0000"/>
                </a:solidFill>
                <a:latin typeface="Californian FB" panose="0207040306080B030204" pitchFamily="18" charset="0"/>
              </a:rPr>
              <a:t>#creates a list [YYYY,MM,DD]</a:t>
            </a:r>
          </a:p>
          <a:p>
            <a:r>
              <a:rPr lang="en-US" sz="1600" dirty="0">
                <a:solidFill>
                  <a:srgbClr val="FFC000"/>
                </a:solidFill>
                <a:latin typeface="Californian FB" panose="0207040306080B030204" pitchFamily="18" charset="0"/>
              </a:rPr>
              <a:t>	if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b_day_str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[0] &gt;=  </a:t>
            </a:r>
            <a:r>
              <a:rPr lang="en-US" sz="1600" dirty="0" err="1">
                <a:solidFill>
                  <a:schemeClr val="tx1"/>
                </a:solidFill>
                <a:latin typeface="Californian FB" panose="0207040306080B030204" pitchFamily="18" charset="0"/>
              </a:rPr>
              <a:t>datetime.date.today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().year:</a:t>
            </a:r>
          </a:p>
          <a:p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		</a:t>
            </a:r>
            <a:r>
              <a:rPr lang="en-US" sz="1600" dirty="0">
                <a:solidFill>
                  <a:srgbClr val="002060"/>
                </a:solidFill>
                <a:latin typeface="Californian FB" panose="0207040306080B030204" pitchFamily="18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alifornian FB" panose="0207040306080B030204" pitchFamily="18" charset="0"/>
              </a:rPr>
              <a:t>(“you are too young, or you are from the future”)</a:t>
            </a:r>
            <a:endParaRPr lang="en-US" sz="1600" dirty="0">
              <a:solidFill>
                <a:srgbClr val="FFC000"/>
              </a:solidFill>
              <a:latin typeface="Californian FB" panose="0207040306080B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85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575</TotalTime>
  <Words>2090</Words>
  <Application>Microsoft Office PowerPoint</Application>
  <PresentationFormat>Widescreen</PresentationFormat>
  <Paragraphs>318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Albany</vt:lpstr>
      <vt:lpstr>ArialMT</vt:lpstr>
      <vt:lpstr>StarSymbol</vt:lpstr>
      <vt:lpstr>Arial</vt:lpstr>
      <vt:lpstr>Calibri</vt:lpstr>
      <vt:lpstr>Californian FB</vt:lpstr>
      <vt:lpstr>Gill Sans MT</vt:lpstr>
      <vt:lpstr>Gallery</vt:lpstr>
      <vt:lpstr>Python Class 12</vt:lpstr>
      <vt:lpstr>Lists</vt:lpstr>
      <vt:lpstr>Python List</vt:lpstr>
      <vt:lpstr>List Structure</vt:lpstr>
      <vt:lpstr>List Structure, 2</vt:lpstr>
      <vt:lpstr>Making a list</vt:lpstr>
      <vt:lpstr>List Practice</vt:lpstr>
      <vt:lpstr>List Practice, 2</vt:lpstr>
      <vt:lpstr>Indentation</vt:lpstr>
      <vt:lpstr>Indentation, 2</vt:lpstr>
      <vt:lpstr>indentation, 3</vt:lpstr>
      <vt:lpstr>PowerPoint Presentation</vt:lpstr>
      <vt:lpstr>PowerPoint Presentation</vt:lpstr>
      <vt:lpstr>PowerPoint Presentation</vt:lpstr>
      <vt:lpstr>Common Errors</vt:lpstr>
      <vt:lpstr>spelling</vt:lpstr>
      <vt:lpstr>Indentation</vt:lpstr>
      <vt:lpstr>Numbers</vt:lpstr>
      <vt:lpstr>Type/Assignment</vt:lpstr>
      <vt:lpstr>Function results</vt:lpstr>
      <vt:lpstr>Function Arguments</vt:lpstr>
      <vt:lpstr>global vs. local / attribute</vt:lpstr>
      <vt:lpstr>And many many many many more</vt:lpstr>
      <vt:lpstr>Loops and looping</vt:lpstr>
      <vt:lpstr>Repitition</vt:lpstr>
      <vt:lpstr>Groundhog day</vt:lpstr>
      <vt:lpstr>Loops</vt:lpstr>
      <vt:lpstr>Loops</vt:lpstr>
      <vt:lpstr>Loops, Continued</vt:lpstr>
      <vt:lpstr>Loops and lists</vt:lpstr>
      <vt:lpstr>Spaces versus tabs</vt:lpstr>
      <vt:lpstr>Ways to control a for-loop</vt:lpstr>
      <vt:lpstr>Loops, if and scope</vt:lpstr>
      <vt:lpstr>Loops and scope</vt:lpstr>
      <vt:lpstr>Loop Exercises</vt:lpstr>
      <vt:lpstr>Ways to control action inside a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using and making functions</dc:title>
  <dc:creator>david hunter</dc:creator>
  <cp:lastModifiedBy>David Hunter</cp:lastModifiedBy>
  <cp:revision>88</cp:revision>
  <dcterms:created xsi:type="dcterms:W3CDTF">2022-04-14T05:20:00Z</dcterms:created>
  <dcterms:modified xsi:type="dcterms:W3CDTF">2023-10-23T02:21:47Z</dcterms:modified>
</cp:coreProperties>
</file>