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6" r:id="rId2"/>
    <p:sldId id="257" r:id="rId3"/>
    <p:sldId id="274" r:id="rId4"/>
    <p:sldId id="262" r:id="rId5"/>
    <p:sldId id="276" r:id="rId6"/>
    <p:sldId id="265" r:id="rId7"/>
    <p:sldId id="258" r:id="rId8"/>
    <p:sldId id="264" r:id="rId9"/>
    <p:sldId id="263" r:id="rId10"/>
    <p:sldId id="267" r:id="rId11"/>
    <p:sldId id="259" r:id="rId12"/>
    <p:sldId id="270" r:id="rId13"/>
    <p:sldId id="271" r:id="rId14"/>
    <p:sldId id="266" r:id="rId15"/>
    <p:sldId id="268" r:id="rId16"/>
    <p:sldId id="269" r:id="rId17"/>
    <p:sldId id="272" r:id="rId18"/>
    <p:sldId id="273" r:id="rId19"/>
    <p:sldId id="277" r:id="rId20"/>
    <p:sldId id="260" r:id="rId21"/>
    <p:sldId id="275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664"/>
    <a:srgbClr val="264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76714-0028-4C81-BEAE-4B1B4B45A5B0}" type="datetimeFigureOut">
              <a:rPr lang="es-419" smtClean="0"/>
              <a:t>5/9/2023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0CF33-F172-424A-874B-E09F860646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037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0CF33-F172-424A-874B-E09F8606468A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1265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5/9/2023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47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5/9/2023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93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5/9/2023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72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5/9/2023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461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5/9/2023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3667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5/9/2023</a:t>
            </a:fld>
            <a:endParaRPr lang="es-419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832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5/9/2023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5/9/2023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445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5/9/2023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497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5/9/2023</a:t>
            </a:fld>
            <a:endParaRPr lang="es-419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87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717626-F901-4350-A353-BE11D1668795}" type="datetimeFigureOut">
              <a:rPr lang="es-419" smtClean="0"/>
              <a:t>5/9/2023</a:t>
            </a:fld>
            <a:endParaRPr lang="es-419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246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3717626-F901-4350-A353-BE11D1668795}" type="datetimeFigureOut">
              <a:rPr lang="es-419" smtClean="0"/>
              <a:t>5/9/2023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30718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921B42-FCDD-DD84-DF91-5F50C4E3DA26}"/>
              </a:ext>
            </a:extLst>
          </p:cNvPr>
          <p:cNvSpPr txBox="1"/>
          <p:nvPr/>
        </p:nvSpPr>
        <p:spPr>
          <a:xfrm>
            <a:off x="2604562" y="787230"/>
            <a:ext cx="698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4000" b="1" dirty="0"/>
              <a:t>Escuela Politécnica Nacional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C30198-BC3E-D0F3-400E-B07B69EFBAA9}"/>
              </a:ext>
            </a:extLst>
          </p:cNvPr>
          <p:cNvSpPr txBox="1"/>
          <p:nvPr/>
        </p:nvSpPr>
        <p:spPr>
          <a:xfrm>
            <a:off x="4734278" y="5424439"/>
            <a:ext cx="2723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David Fabián Cevallos Salas</a:t>
            </a:r>
          </a:p>
          <a:p>
            <a:pPr algn="ctr"/>
            <a:r>
              <a:rPr lang="es-419" dirty="0" err="1"/>
              <a:t>September</a:t>
            </a:r>
            <a:r>
              <a:rPr lang="es-419" dirty="0"/>
              <a:t>, 2023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1AA4D9-5995-DDC5-EF10-7808D7D3F95D}"/>
              </a:ext>
            </a:extLst>
          </p:cNvPr>
          <p:cNvSpPr txBox="1"/>
          <p:nvPr/>
        </p:nvSpPr>
        <p:spPr>
          <a:xfrm>
            <a:off x="2066012" y="4253008"/>
            <a:ext cx="85124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500" dirty="0" err="1"/>
              <a:t>Chunk-based</a:t>
            </a:r>
            <a:r>
              <a:rPr lang="es-419" sz="2500" dirty="0"/>
              <a:t> Malware </a:t>
            </a:r>
            <a:r>
              <a:rPr lang="es-419" sz="2500" dirty="0" err="1"/>
              <a:t>Classifiers</a:t>
            </a:r>
            <a:r>
              <a:rPr lang="es-419" sz="2500" dirty="0"/>
              <a:t> </a:t>
            </a:r>
            <a:r>
              <a:rPr lang="es-419" sz="2500" dirty="0" err="1"/>
              <a:t>for</a:t>
            </a:r>
            <a:r>
              <a:rPr lang="es-419" sz="2500" dirty="0"/>
              <a:t> </a:t>
            </a:r>
            <a:r>
              <a:rPr lang="es-419" sz="2500" dirty="0" err="1"/>
              <a:t>Communication</a:t>
            </a:r>
            <a:r>
              <a:rPr lang="es-419" sz="2500" dirty="0"/>
              <a:t> Networks</a:t>
            </a:r>
          </a:p>
        </p:txBody>
      </p:sp>
      <p:pic>
        <p:nvPicPr>
          <p:cNvPr id="1026" name="Picture 2" descr="Escuela Politécnica Nacional - Wikipedia, la enciclopedia libre">
            <a:extLst>
              <a:ext uri="{FF2B5EF4-FFF2-40B4-BE49-F238E27FC236}">
                <a16:creationId xmlns:a16="http://schemas.microsoft.com/office/drawing/2014/main" id="{1B628A49-FEBC-56FE-FBC7-457CB3109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69" y="2012635"/>
            <a:ext cx="1751818" cy="175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14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A53A00-791E-9470-B3E4-6729312EB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37" y="3766577"/>
            <a:ext cx="4565594" cy="30772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1F6201-C58A-15E0-58F2-42C020C66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445"/>
            <a:ext cx="4088690" cy="30972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A118C1-2D74-BB6E-AC4C-F00786165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577" y="669303"/>
            <a:ext cx="4233423" cy="309727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5C697E2-CAB6-7328-931A-84B2A404C44B}"/>
              </a:ext>
            </a:extLst>
          </p:cNvPr>
          <p:cNvSpPr txBox="1"/>
          <p:nvPr/>
        </p:nvSpPr>
        <p:spPr>
          <a:xfrm>
            <a:off x="942680" y="3794860"/>
            <a:ext cx="19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Binary</a:t>
            </a:r>
            <a:r>
              <a:rPr lang="es-419" dirty="0"/>
              <a:t> </a:t>
            </a:r>
            <a:r>
              <a:rPr lang="es-419" dirty="0" err="1"/>
              <a:t>classification</a:t>
            </a:r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872CEF7-BAD3-5339-B68B-1EA861E4A840}"/>
              </a:ext>
            </a:extLst>
          </p:cNvPr>
          <p:cNvSpPr txBox="1"/>
          <p:nvPr/>
        </p:nvSpPr>
        <p:spPr>
          <a:xfrm>
            <a:off x="9204074" y="3766577"/>
            <a:ext cx="24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Categories</a:t>
            </a:r>
            <a:r>
              <a:rPr lang="es-419" dirty="0"/>
              <a:t> </a:t>
            </a:r>
            <a:r>
              <a:rPr lang="es-419" dirty="0" err="1"/>
              <a:t>classification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0332E38-8CC1-13AC-485E-35F2849F02A1}"/>
              </a:ext>
            </a:extLst>
          </p:cNvPr>
          <p:cNvSpPr txBox="1"/>
          <p:nvPr/>
        </p:nvSpPr>
        <p:spPr>
          <a:xfrm>
            <a:off x="4952667" y="3383103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Families</a:t>
            </a:r>
            <a:r>
              <a:rPr lang="es-419" dirty="0"/>
              <a:t> </a:t>
            </a:r>
            <a:r>
              <a:rPr lang="es-419" dirty="0" err="1"/>
              <a:t>classification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0713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11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7C5BFFF-39BA-7A8F-C6A6-E30F87632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24821"/>
              </p:ext>
            </p:extLst>
          </p:nvPr>
        </p:nvGraphicFramePr>
        <p:xfrm>
          <a:off x="2336560" y="992147"/>
          <a:ext cx="8692801" cy="2513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7378">
                  <a:extLst>
                    <a:ext uri="{9D8B030D-6E8A-4147-A177-3AD203B41FA5}">
                      <a16:colId xmlns:a16="http://schemas.microsoft.com/office/drawing/2014/main" val="2358131159"/>
                    </a:ext>
                  </a:extLst>
                </a:gridCol>
                <a:gridCol w="957378">
                  <a:extLst>
                    <a:ext uri="{9D8B030D-6E8A-4147-A177-3AD203B41FA5}">
                      <a16:colId xmlns:a16="http://schemas.microsoft.com/office/drawing/2014/main" val="3786209942"/>
                    </a:ext>
                  </a:extLst>
                </a:gridCol>
                <a:gridCol w="957378">
                  <a:extLst>
                    <a:ext uri="{9D8B030D-6E8A-4147-A177-3AD203B41FA5}">
                      <a16:colId xmlns:a16="http://schemas.microsoft.com/office/drawing/2014/main" val="1740501036"/>
                    </a:ext>
                  </a:extLst>
                </a:gridCol>
                <a:gridCol w="801329">
                  <a:extLst>
                    <a:ext uri="{9D8B030D-6E8A-4147-A177-3AD203B41FA5}">
                      <a16:colId xmlns:a16="http://schemas.microsoft.com/office/drawing/2014/main" val="422445520"/>
                    </a:ext>
                  </a:extLst>
                </a:gridCol>
                <a:gridCol w="855657">
                  <a:extLst>
                    <a:ext uri="{9D8B030D-6E8A-4147-A177-3AD203B41FA5}">
                      <a16:colId xmlns:a16="http://schemas.microsoft.com/office/drawing/2014/main" val="2175394448"/>
                    </a:ext>
                  </a:extLst>
                </a:gridCol>
                <a:gridCol w="794537">
                  <a:extLst>
                    <a:ext uri="{9D8B030D-6E8A-4147-A177-3AD203B41FA5}">
                      <a16:colId xmlns:a16="http://schemas.microsoft.com/office/drawing/2014/main" val="2615716499"/>
                    </a:ext>
                  </a:extLst>
                </a:gridCol>
                <a:gridCol w="1123048">
                  <a:extLst>
                    <a:ext uri="{9D8B030D-6E8A-4147-A177-3AD203B41FA5}">
                      <a16:colId xmlns:a16="http://schemas.microsoft.com/office/drawing/2014/main" val="2583783592"/>
                    </a:ext>
                  </a:extLst>
                </a:gridCol>
                <a:gridCol w="1454244">
                  <a:extLst>
                    <a:ext uri="{9D8B030D-6E8A-4147-A177-3AD203B41FA5}">
                      <a16:colId xmlns:a16="http://schemas.microsoft.com/office/drawing/2014/main" val="1797177826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1525247756"/>
                    </a:ext>
                  </a:extLst>
                </a:gridCol>
              </a:tblGrid>
              <a:tr h="231704">
                <a:tc>
                  <a:txBody>
                    <a:bodyPr/>
                    <a:lstStyle/>
                    <a:p>
                      <a:pPr algn="ctr"/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Algorithm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Precision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Recall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F1-score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Accuracy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Error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Specificity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False Positive </a:t>
                      </a:r>
                      <a:r>
                        <a:rPr lang="es-419" sz="1200" dirty="0" err="1">
                          <a:latin typeface="Ropa"/>
                        </a:rPr>
                        <a:t>Rate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AUC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16141"/>
                  </a:ext>
                </a:extLst>
              </a:tr>
              <a:tr h="267916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23516"/>
                  </a:ext>
                </a:extLst>
              </a:tr>
              <a:tr h="27640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6636"/>
                  </a:ext>
                </a:extLst>
              </a:tr>
              <a:tr h="292230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83567"/>
                  </a:ext>
                </a:extLst>
              </a:tr>
              <a:tr h="26395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0,00262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73810"/>
                  </a:ext>
                </a:extLst>
              </a:tr>
              <a:tr h="25358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0,1492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22247"/>
                  </a:ext>
                </a:extLst>
              </a:tr>
              <a:tr h="271492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262159"/>
                  </a:ext>
                </a:extLst>
              </a:tr>
              <a:tr h="271492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ANFIS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93272"/>
                  </a:ext>
                </a:extLst>
              </a:tr>
              <a:tr h="298830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S-DNN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9592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2DBA0F4-0D74-59EF-4825-88EA0B1CE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98901"/>
              </p:ext>
            </p:extLst>
          </p:nvPr>
        </p:nvGraphicFramePr>
        <p:xfrm>
          <a:off x="2336559" y="3919812"/>
          <a:ext cx="8692801" cy="29044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7378">
                  <a:extLst>
                    <a:ext uri="{9D8B030D-6E8A-4147-A177-3AD203B41FA5}">
                      <a16:colId xmlns:a16="http://schemas.microsoft.com/office/drawing/2014/main" val="2358131159"/>
                    </a:ext>
                  </a:extLst>
                </a:gridCol>
                <a:gridCol w="957378">
                  <a:extLst>
                    <a:ext uri="{9D8B030D-6E8A-4147-A177-3AD203B41FA5}">
                      <a16:colId xmlns:a16="http://schemas.microsoft.com/office/drawing/2014/main" val="3786209942"/>
                    </a:ext>
                  </a:extLst>
                </a:gridCol>
                <a:gridCol w="957378">
                  <a:extLst>
                    <a:ext uri="{9D8B030D-6E8A-4147-A177-3AD203B41FA5}">
                      <a16:colId xmlns:a16="http://schemas.microsoft.com/office/drawing/2014/main" val="1740501036"/>
                    </a:ext>
                  </a:extLst>
                </a:gridCol>
                <a:gridCol w="801329">
                  <a:extLst>
                    <a:ext uri="{9D8B030D-6E8A-4147-A177-3AD203B41FA5}">
                      <a16:colId xmlns:a16="http://schemas.microsoft.com/office/drawing/2014/main" val="422445520"/>
                    </a:ext>
                  </a:extLst>
                </a:gridCol>
                <a:gridCol w="855657">
                  <a:extLst>
                    <a:ext uri="{9D8B030D-6E8A-4147-A177-3AD203B41FA5}">
                      <a16:colId xmlns:a16="http://schemas.microsoft.com/office/drawing/2014/main" val="2175394448"/>
                    </a:ext>
                  </a:extLst>
                </a:gridCol>
                <a:gridCol w="794537">
                  <a:extLst>
                    <a:ext uri="{9D8B030D-6E8A-4147-A177-3AD203B41FA5}">
                      <a16:colId xmlns:a16="http://schemas.microsoft.com/office/drawing/2014/main" val="2615716499"/>
                    </a:ext>
                  </a:extLst>
                </a:gridCol>
                <a:gridCol w="1123048">
                  <a:extLst>
                    <a:ext uri="{9D8B030D-6E8A-4147-A177-3AD203B41FA5}">
                      <a16:colId xmlns:a16="http://schemas.microsoft.com/office/drawing/2014/main" val="1046470903"/>
                    </a:ext>
                  </a:extLst>
                </a:gridCol>
                <a:gridCol w="1463671">
                  <a:extLst>
                    <a:ext uri="{9D8B030D-6E8A-4147-A177-3AD203B41FA5}">
                      <a16:colId xmlns:a16="http://schemas.microsoft.com/office/drawing/2014/main" val="1014899078"/>
                    </a:ext>
                  </a:extLst>
                </a:gridCol>
                <a:gridCol w="782425">
                  <a:extLst>
                    <a:ext uri="{9D8B030D-6E8A-4147-A177-3AD203B41FA5}">
                      <a16:colId xmlns:a16="http://schemas.microsoft.com/office/drawing/2014/main" val="1525247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Algorithm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Precision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Recall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Accuracy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Error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Specificity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b="1" kern="1200" dirty="0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False Positive </a:t>
                      </a:r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Rate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16141"/>
                  </a:ext>
                </a:extLst>
              </a:tr>
              <a:tr h="28760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23516"/>
                  </a:ext>
                </a:extLst>
              </a:tr>
              <a:tr h="32051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6636"/>
                  </a:ext>
                </a:extLst>
              </a:tr>
              <a:tr h="301658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83567"/>
                  </a:ext>
                </a:extLst>
              </a:tr>
              <a:tr h="32051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35582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0,1491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73343"/>
                  </a:ext>
                </a:extLst>
              </a:tr>
              <a:tr h="329938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262159"/>
                  </a:ext>
                </a:extLst>
              </a:tr>
              <a:tr h="329938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ANFIS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0,1266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0,1918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990"/>
                  </a:ext>
                </a:extLst>
              </a:tr>
              <a:tr h="233610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S-DNN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95921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2357D7C-E0D1-4F96-3301-5D235EC3C245}"/>
              </a:ext>
            </a:extLst>
          </p:cNvPr>
          <p:cNvSpPr txBox="1"/>
          <p:nvPr/>
        </p:nvSpPr>
        <p:spPr>
          <a:xfrm>
            <a:off x="4807668" y="633460"/>
            <a:ext cx="32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Cross-</a:t>
            </a:r>
            <a:r>
              <a:rPr lang="es-419" dirty="0" err="1"/>
              <a:t>validation</a:t>
            </a:r>
            <a:r>
              <a:rPr lang="es-419" dirty="0"/>
              <a:t> </a:t>
            </a:r>
            <a:r>
              <a:rPr lang="es-419" dirty="0" err="1"/>
              <a:t>average</a:t>
            </a:r>
            <a:r>
              <a:rPr lang="es-419" dirty="0"/>
              <a:t> </a:t>
            </a:r>
            <a:r>
              <a:rPr lang="es-419" dirty="0" err="1"/>
              <a:t>metrics</a:t>
            </a:r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DA1B7E-DC57-C796-D641-B6A2F3C233C1}"/>
              </a:ext>
            </a:extLst>
          </p:cNvPr>
          <p:cNvSpPr txBox="1"/>
          <p:nvPr/>
        </p:nvSpPr>
        <p:spPr>
          <a:xfrm>
            <a:off x="5882324" y="3565139"/>
            <a:ext cx="132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Test </a:t>
            </a:r>
            <a:r>
              <a:rPr lang="es-419" dirty="0" err="1"/>
              <a:t>metrics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0318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0D5614-6FC1-3EDF-63A1-54CC72387B36}"/>
              </a:ext>
            </a:extLst>
          </p:cNvPr>
          <p:cNvSpPr txBox="1"/>
          <p:nvPr/>
        </p:nvSpPr>
        <p:spPr>
          <a:xfrm>
            <a:off x="1612327" y="1218269"/>
            <a:ext cx="32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CROSS-VALIDATION METRICS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3A5A8B-94A5-B883-B1B1-2A9AE6317764}"/>
              </a:ext>
            </a:extLst>
          </p:cNvPr>
          <p:cNvSpPr txBox="1"/>
          <p:nvPr/>
        </p:nvSpPr>
        <p:spPr>
          <a:xfrm>
            <a:off x="8382342" y="1218269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TEST METRICS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53AADE-2B85-B199-C429-096418B3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6" y="1813775"/>
            <a:ext cx="5781445" cy="38259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904A24-D1B5-581E-DD99-1D6271FF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39" y="1813775"/>
            <a:ext cx="5883679" cy="382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1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5618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D7C394-7C92-BBAC-C1B9-AF6A62E83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98" y="1394285"/>
            <a:ext cx="589597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00D5614-6FC1-3EDF-63A1-54CC72387B36}"/>
              </a:ext>
            </a:extLst>
          </p:cNvPr>
          <p:cNvSpPr txBox="1"/>
          <p:nvPr/>
        </p:nvSpPr>
        <p:spPr>
          <a:xfrm>
            <a:off x="4150040" y="836417"/>
            <a:ext cx="374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TEST S-DNN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00721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75037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14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6F901ED-CF6C-14D5-D42B-9A727626E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9" y="1724915"/>
            <a:ext cx="5184658" cy="39502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5221ED1-001C-8A9A-DD53-71409FB6A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58" y="1724915"/>
            <a:ext cx="5184658" cy="39502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D676F61-550D-C2A0-6A27-4D427026C693}"/>
              </a:ext>
            </a:extLst>
          </p:cNvPr>
          <p:cNvSpPr txBox="1"/>
          <p:nvPr/>
        </p:nvSpPr>
        <p:spPr>
          <a:xfrm>
            <a:off x="2988296" y="11828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SVC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65A785-162E-59FC-99B7-E669F4DABDEB}"/>
              </a:ext>
            </a:extLst>
          </p:cNvPr>
          <p:cNvSpPr txBox="1"/>
          <p:nvPr/>
        </p:nvSpPr>
        <p:spPr>
          <a:xfrm>
            <a:off x="8891041" y="117863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1177FA3-3092-B6A3-47F0-62FDA509EF91}"/>
              </a:ext>
            </a:extLst>
          </p:cNvPr>
          <p:cNvSpPr txBox="1"/>
          <p:nvPr/>
        </p:nvSpPr>
        <p:spPr>
          <a:xfrm>
            <a:off x="4979211" y="739305"/>
            <a:ext cx="210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TEST ROC CURVES</a:t>
            </a:r>
          </a:p>
        </p:txBody>
      </p:sp>
    </p:spTree>
    <p:extLst>
      <p:ext uri="{BB962C8B-B14F-4D97-AF65-F5344CB8AC3E}">
        <p14:creationId xmlns:p14="http://schemas.microsoft.com/office/powerpoint/2010/main" val="320092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5618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696841D-A22D-0EA1-05FB-F9E87222C73F}"/>
              </a:ext>
            </a:extLst>
          </p:cNvPr>
          <p:cNvSpPr txBox="1"/>
          <p:nvPr/>
        </p:nvSpPr>
        <p:spPr>
          <a:xfrm>
            <a:off x="2988296" y="11828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RF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B45FE1-B9D5-D441-8AFD-2B956314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4" y="1824086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D2C6976-2339-38E1-3266-6B07F963AAA5}"/>
              </a:ext>
            </a:extLst>
          </p:cNvPr>
          <p:cNvSpPr txBox="1"/>
          <p:nvPr/>
        </p:nvSpPr>
        <p:spPr>
          <a:xfrm>
            <a:off x="8507191" y="1182869"/>
            <a:ext cx="6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LDA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73922A-B5B7-AAE1-D3CF-9671F13F4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4086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0E5E44-726A-A3AF-ABDE-488BBE846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49" y="1833513"/>
            <a:ext cx="5400675" cy="4114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405C4DA-1E6C-8CBB-0D28-6A39E178EFCF}"/>
              </a:ext>
            </a:extLst>
          </p:cNvPr>
          <p:cNvSpPr txBox="1"/>
          <p:nvPr/>
        </p:nvSpPr>
        <p:spPr>
          <a:xfrm>
            <a:off x="2931734" y="121115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NB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293A0F-FCF7-BD29-38E5-1042B58F394C}"/>
              </a:ext>
            </a:extLst>
          </p:cNvPr>
          <p:cNvSpPr txBox="1"/>
          <p:nvPr/>
        </p:nvSpPr>
        <p:spPr>
          <a:xfrm>
            <a:off x="8834479" y="120692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DNN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8F9A6E-5144-D5B6-FA14-FBAFC985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1" y="1833513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4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17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D10A09E-F0BD-2FEC-F0F9-D48CC158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13" y="1642429"/>
            <a:ext cx="5400674" cy="4114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405C4DA-1E6C-8CBB-0D28-6A39E178EFCF}"/>
              </a:ext>
            </a:extLst>
          </p:cNvPr>
          <p:cNvSpPr txBox="1"/>
          <p:nvPr/>
        </p:nvSpPr>
        <p:spPr>
          <a:xfrm>
            <a:off x="2931734" y="121115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ANFIS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293A0F-FCF7-BD29-38E5-1042B58F394C}"/>
              </a:ext>
            </a:extLst>
          </p:cNvPr>
          <p:cNvSpPr txBox="1"/>
          <p:nvPr/>
        </p:nvSpPr>
        <p:spPr>
          <a:xfrm>
            <a:off x="8834479" y="120692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S-DNN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559840-4A9F-AF61-9C1A-3B09C0382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2" y="1642429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05C4DA-1E6C-8CBB-0D28-6A39E178EFCF}"/>
              </a:ext>
            </a:extLst>
          </p:cNvPr>
          <p:cNvSpPr txBox="1"/>
          <p:nvPr/>
        </p:nvSpPr>
        <p:spPr>
          <a:xfrm>
            <a:off x="4658758" y="930723"/>
            <a:ext cx="231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Unsupervised</a:t>
            </a:r>
            <a:r>
              <a:rPr lang="es-419" dirty="0"/>
              <a:t> </a:t>
            </a:r>
            <a:r>
              <a:rPr lang="es-419" dirty="0" err="1"/>
              <a:t>Learning</a:t>
            </a:r>
            <a:endParaRPr lang="es-41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6091D7-AC3F-FBD6-DC23-A242E034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0" y="2300140"/>
            <a:ext cx="3864988" cy="29999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6BA37C-186C-6128-2872-F3A2CC85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08" y="2249533"/>
            <a:ext cx="3864988" cy="304805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EEE6F83-C89D-1581-8D8E-623E67FE3BB8}"/>
              </a:ext>
            </a:extLst>
          </p:cNvPr>
          <p:cNvSpPr txBox="1"/>
          <p:nvPr/>
        </p:nvSpPr>
        <p:spPr>
          <a:xfrm>
            <a:off x="9795150" y="2596837"/>
            <a:ext cx="18543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200" b="1" dirty="0" err="1"/>
              <a:t>Parameters</a:t>
            </a:r>
            <a:r>
              <a:rPr lang="es-419" sz="1200" b="1" dirty="0"/>
              <a:t> </a:t>
            </a:r>
            <a:r>
              <a:rPr lang="es-419" sz="1200" b="1" dirty="0" err="1"/>
              <a:t>values</a:t>
            </a:r>
            <a:endParaRPr lang="es-419" sz="1200" b="1" dirty="0"/>
          </a:p>
          <a:p>
            <a:pPr algn="ctr"/>
            <a:endParaRPr lang="es-419" sz="1200" dirty="0"/>
          </a:p>
          <a:p>
            <a:pPr algn="ctr"/>
            <a:r>
              <a:rPr lang="es-419" sz="1200" dirty="0"/>
              <a:t>k-</a:t>
            </a:r>
            <a:r>
              <a:rPr lang="es-419" sz="1200" dirty="0" err="1"/>
              <a:t>means</a:t>
            </a:r>
            <a:r>
              <a:rPr lang="es-419" sz="1200" dirty="0"/>
              <a:t>: </a:t>
            </a:r>
          </a:p>
          <a:p>
            <a:pPr algn="ctr"/>
            <a:r>
              <a:rPr lang="es-419" sz="1200" dirty="0"/>
              <a:t>k = 16</a:t>
            </a:r>
          </a:p>
          <a:p>
            <a:pPr algn="ctr"/>
            <a:endParaRPr lang="es-419" sz="1200" dirty="0"/>
          </a:p>
          <a:p>
            <a:pPr algn="ctr"/>
            <a:r>
              <a:rPr lang="es-419" sz="1200" b="1" dirty="0"/>
              <a:t>K-</a:t>
            </a:r>
            <a:r>
              <a:rPr lang="es-419" sz="1200" b="1" dirty="0" err="1"/>
              <a:t>medoids</a:t>
            </a:r>
            <a:r>
              <a:rPr lang="es-419" sz="1200" b="1" dirty="0"/>
              <a:t>:</a:t>
            </a:r>
          </a:p>
          <a:p>
            <a:pPr algn="ctr"/>
            <a:r>
              <a:rPr lang="es-419" sz="1200" dirty="0"/>
              <a:t>k = 16</a:t>
            </a:r>
          </a:p>
          <a:p>
            <a:pPr algn="ctr"/>
            <a:endParaRPr lang="es-419" sz="1200" dirty="0"/>
          </a:p>
          <a:p>
            <a:pPr algn="ctr"/>
            <a:r>
              <a:rPr lang="es-419" sz="1200" b="1" dirty="0"/>
              <a:t>DBSCAN:</a:t>
            </a:r>
          </a:p>
          <a:p>
            <a:pPr algn="ctr"/>
            <a:r>
              <a:rPr lang="es-419" sz="1200" dirty="0" err="1"/>
              <a:t>min_neighbors</a:t>
            </a:r>
            <a:r>
              <a:rPr lang="es-419" sz="1200" dirty="0"/>
              <a:t> = 3</a:t>
            </a:r>
          </a:p>
          <a:p>
            <a:pPr algn="ctr"/>
            <a:r>
              <a:rPr lang="es-419" sz="1200" dirty="0" err="1"/>
              <a:t>epsilon</a:t>
            </a:r>
            <a:r>
              <a:rPr lang="es-419" sz="1200" dirty="0"/>
              <a:t> = 2.049,1</a:t>
            </a:r>
          </a:p>
          <a:p>
            <a:pPr algn="ctr"/>
            <a:endParaRPr lang="es-419" sz="1200" dirty="0"/>
          </a:p>
          <a:p>
            <a:pPr algn="ctr"/>
            <a:r>
              <a:rPr lang="es-419" sz="1200" b="1" dirty="0" err="1"/>
              <a:t>Hierarchical</a:t>
            </a:r>
            <a:r>
              <a:rPr lang="es-419" sz="1200" b="1" dirty="0"/>
              <a:t> </a:t>
            </a:r>
            <a:r>
              <a:rPr lang="es-419" sz="1200" b="1" dirty="0" err="1"/>
              <a:t>clustering</a:t>
            </a:r>
            <a:r>
              <a:rPr lang="es-419" sz="1200" b="1" dirty="0"/>
              <a:t>:</a:t>
            </a:r>
          </a:p>
          <a:p>
            <a:pPr algn="ctr"/>
            <a:r>
              <a:rPr lang="es-419" sz="1200" dirty="0"/>
              <a:t>Nro. </a:t>
            </a:r>
            <a:r>
              <a:rPr lang="es-419" sz="1200" dirty="0" err="1"/>
              <a:t>clusters</a:t>
            </a:r>
            <a:r>
              <a:rPr lang="es-419" sz="1200" dirty="0"/>
              <a:t> = 16</a:t>
            </a:r>
          </a:p>
          <a:p>
            <a:pPr algn="ctr"/>
            <a:r>
              <a:rPr lang="es-419" sz="1200" dirty="0"/>
              <a:t>Single </a:t>
            </a:r>
            <a:r>
              <a:rPr lang="es-419" sz="1200" dirty="0" err="1"/>
              <a:t>linkage</a:t>
            </a:r>
            <a:endParaRPr lang="es-419" sz="1200" dirty="0"/>
          </a:p>
          <a:p>
            <a:pPr algn="ctr"/>
            <a:endParaRPr lang="es-419" sz="1200" dirty="0"/>
          </a:p>
          <a:p>
            <a:pPr algn="ctr"/>
            <a:r>
              <a:rPr lang="es-419" sz="1200" b="1" dirty="0" err="1"/>
              <a:t>Fuzzy</a:t>
            </a:r>
            <a:r>
              <a:rPr lang="es-419" sz="1200" b="1" dirty="0"/>
              <a:t> c-</a:t>
            </a:r>
            <a:r>
              <a:rPr lang="es-419" sz="1200" b="1" dirty="0" err="1"/>
              <a:t>means</a:t>
            </a:r>
            <a:r>
              <a:rPr lang="es-419" sz="1200" b="1" dirty="0"/>
              <a:t>:</a:t>
            </a:r>
          </a:p>
          <a:p>
            <a:pPr algn="ctr"/>
            <a:r>
              <a:rPr lang="es-419" sz="1200" dirty="0"/>
              <a:t>c = 16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642C63-8E4A-C603-F1C2-D361CABEA993}"/>
              </a:ext>
            </a:extLst>
          </p:cNvPr>
          <p:cNvSpPr txBox="1"/>
          <p:nvPr/>
        </p:nvSpPr>
        <p:spPr>
          <a:xfrm>
            <a:off x="6221201" y="1868837"/>
            <a:ext cx="19207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500" dirty="0" err="1"/>
              <a:t>Hierarchical</a:t>
            </a:r>
            <a:r>
              <a:rPr lang="es-419" sz="1500" dirty="0"/>
              <a:t> </a:t>
            </a:r>
            <a:r>
              <a:rPr lang="es-419" sz="1500" dirty="0" err="1"/>
              <a:t>clustering</a:t>
            </a:r>
            <a:endParaRPr lang="es-419" sz="15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C3E6BF-BB35-9026-51A0-3AE5B6B134CE}"/>
              </a:ext>
            </a:extLst>
          </p:cNvPr>
          <p:cNvSpPr txBox="1"/>
          <p:nvPr/>
        </p:nvSpPr>
        <p:spPr>
          <a:xfrm>
            <a:off x="1760520" y="1879072"/>
            <a:ext cx="13241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500" dirty="0" err="1"/>
              <a:t>Elbow</a:t>
            </a:r>
            <a:r>
              <a:rPr lang="es-419" sz="1500" dirty="0"/>
              <a:t> </a:t>
            </a:r>
            <a:r>
              <a:rPr lang="es-419" sz="1500" dirty="0" err="1"/>
              <a:t>diagram</a:t>
            </a:r>
            <a:endParaRPr lang="es-419" sz="1500" dirty="0"/>
          </a:p>
        </p:txBody>
      </p:sp>
    </p:spTree>
    <p:extLst>
      <p:ext uri="{BB962C8B-B14F-4D97-AF65-F5344CB8AC3E}">
        <p14:creationId xmlns:p14="http://schemas.microsoft.com/office/powerpoint/2010/main" val="23868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19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05C4DA-1E6C-8CBB-0D28-6A39E178EFCF}"/>
              </a:ext>
            </a:extLst>
          </p:cNvPr>
          <p:cNvSpPr txBox="1"/>
          <p:nvPr/>
        </p:nvSpPr>
        <p:spPr>
          <a:xfrm>
            <a:off x="4828441" y="715178"/>
            <a:ext cx="231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Unsupervised</a:t>
            </a:r>
            <a:r>
              <a:rPr lang="es-419" dirty="0"/>
              <a:t> </a:t>
            </a:r>
            <a:r>
              <a:rPr lang="es-419" dirty="0" err="1"/>
              <a:t>Learning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C68811-9A41-AB39-796B-DAC9A670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203" y="3052163"/>
            <a:ext cx="6210838" cy="3650296"/>
          </a:xfrm>
          <a:prstGeom prst="rect">
            <a:avLst/>
          </a:prstGeom>
        </p:spPr>
      </p:pic>
      <p:graphicFrame>
        <p:nvGraphicFramePr>
          <p:cNvPr id="8" name="Tabla 5">
            <a:extLst>
              <a:ext uri="{FF2B5EF4-FFF2-40B4-BE49-F238E27FC236}">
                <a16:creationId xmlns:a16="http://schemas.microsoft.com/office/drawing/2014/main" id="{30652C68-98AF-DE8F-19EA-349CB006C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98317"/>
              </p:ext>
            </p:extLst>
          </p:nvPr>
        </p:nvGraphicFramePr>
        <p:xfrm>
          <a:off x="3226070" y="1235381"/>
          <a:ext cx="6249971" cy="16659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3191">
                  <a:extLst>
                    <a:ext uri="{9D8B030D-6E8A-4147-A177-3AD203B41FA5}">
                      <a16:colId xmlns:a16="http://schemas.microsoft.com/office/drawing/2014/main" val="2358131159"/>
                    </a:ext>
                  </a:extLst>
                </a:gridCol>
                <a:gridCol w="1069082">
                  <a:extLst>
                    <a:ext uri="{9D8B030D-6E8A-4147-A177-3AD203B41FA5}">
                      <a16:colId xmlns:a16="http://schemas.microsoft.com/office/drawing/2014/main" val="3786209942"/>
                    </a:ext>
                  </a:extLst>
                </a:gridCol>
                <a:gridCol w="1211187">
                  <a:extLst>
                    <a:ext uri="{9D8B030D-6E8A-4147-A177-3AD203B41FA5}">
                      <a16:colId xmlns:a16="http://schemas.microsoft.com/office/drawing/2014/main" val="1740501036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422445520"/>
                    </a:ext>
                  </a:extLst>
                </a:gridCol>
                <a:gridCol w="1321856">
                  <a:extLst>
                    <a:ext uri="{9D8B030D-6E8A-4147-A177-3AD203B41FA5}">
                      <a16:colId xmlns:a16="http://schemas.microsoft.com/office/drawing/2014/main" val="2175394448"/>
                    </a:ext>
                  </a:extLst>
                </a:gridCol>
              </a:tblGrid>
              <a:tr h="2317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Algorithm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SSW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SSB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WB-</a:t>
                      </a:r>
                      <a:r>
                        <a:rPr lang="es-419" sz="1200" dirty="0" err="1">
                          <a:latin typeface="Ropa"/>
                        </a:rPr>
                        <a:t>index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Silhouette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16141"/>
                  </a:ext>
                </a:extLst>
              </a:tr>
              <a:tr h="267916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k-</a:t>
                      </a:r>
                      <a:r>
                        <a:rPr lang="es-419" sz="1200" dirty="0" err="1">
                          <a:latin typeface="Ropa"/>
                        </a:rPr>
                        <a:t>means</a:t>
                      </a:r>
                      <a:r>
                        <a:rPr lang="es-419" sz="1200" dirty="0">
                          <a:latin typeface="Ropa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418,5362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3.276,6000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2,0437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23516"/>
                  </a:ext>
                </a:extLst>
              </a:tr>
              <a:tr h="27640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k-</a:t>
                      </a:r>
                      <a:r>
                        <a:rPr lang="es-419" sz="1200" dirty="0" err="1">
                          <a:latin typeface="Ropa"/>
                        </a:rPr>
                        <a:t>medoids</a:t>
                      </a:r>
                      <a:endParaRPr lang="es-419" sz="1200" dirty="0">
                        <a:latin typeface="Rop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420,7788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3.275,8000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2,0552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6636"/>
                  </a:ext>
                </a:extLst>
              </a:tr>
              <a:tr h="292230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297,8611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770,2884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6,1870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83567"/>
                  </a:ext>
                </a:extLst>
              </a:tr>
              <a:tr h="26395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Hierarchical</a:t>
                      </a:r>
                      <a:r>
                        <a:rPr lang="es-419" sz="1200" dirty="0">
                          <a:latin typeface="Ropa"/>
                        </a:rPr>
                        <a:t> </a:t>
                      </a:r>
                      <a:r>
                        <a:rPr lang="es-419" sz="1200" dirty="0" err="1">
                          <a:latin typeface="Ropa"/>
                        </a:rPr>
                        <a:t>clustering</a:t>
                      </a:r>
                      <a:endParaRPr lang="es-419" sz="1200" dirty="0">
                        <a:latin typeface="Rop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515,3139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1.097,8000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7,5107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73810"/>
                  </a:ext>
                </a:extLst>
              </a:tr>
              <a:tr h="25358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Fuzzy</a:t>
                      </a:r>
                      <a:r>
                        <a:rPr lang="es-419" sz="1200" dirty="0">
                          <a:latin typeface="Ropa"/>
                        </a:rPr>
                        <a:t> c-</a:t>
                      </a:r>
                      <a:r>
                        <a:rPr lang="es-419" sz="1200" dirty="0" err="1">
                          <a:latin typeface="Ropa"/>
                        </a:rPr>
                        <a:t>means</a:t>
                      </a:r>
                      <a:endParaRPr lang="es-419" sz="1200" dirty="0">
                        <a:latin typeface="Rop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387,7675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3.273,2000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1,8955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22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/>
              <a:t>Schedule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6BF675-4BAE-E61C-6293-A9F130047DC7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5CD458-6F90-725B-2BB8-8E43A9372A68}"/>
              </a:ext>
            </a:extLst>
          </p:cNvPr>
          <p:cNvSpPr txBox="1"/>
          <p:nvPr/>
        </p:nvSpPr>
        <p:spPr>
          <a:xfrm>
            <a:off x="7960445" y="2025567"/>
            <a:ext cx="41184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419" sz="2500" dirty="0" err="1"/>
              <a:t>Introduction</a:t>
            </a:r>
            <a:endParaRPr lang="es-419" sz="2500" dirty="0"/>
          </a:p>
          <a:p>
            <a:pPr marL="342900" indent="-342900">
              <a:buAutoNum type="arabicPeriod"/>
            </a:pPr>
            <a:r>
              <a:rPr lang="es-419" sz="2500" dirty="0" err="1"/>
              <a:t>Related</a:t>
            </a:r>
            <a:r>
              <a:rPr lang="es-419" sz="2500" dirty="0"/>
              <a:t> </a:t>
            </a:r>
            <a:r>
              <a:rPr lang="es-419" sz="2500" dirty="0" err="1"/>
              <a:t>work</a:t>
            </a:r>
            <a:endParaRPr lang="es-419" sz="2500" dirty="0"/>
          </a:p>
          <a:p>
            <a:pPr marL="342900" indent="-342900">
              <a:buAutoNum type="arabicPeriod"/>
            </a:pPr>
            <a:r>
              <a:rPr lang="es-419" sz="2500" dirty="0" err="1"/>
              <a:t>Background</a:t>
            </a:r>
            <a:endParaRPr lang="es-419" sz="2500" dirty="0"/>
          </a:p>
          <a:p>
            <a:pPr marL="342900" indent="-342900">
              <a:buAutoNum type="arabicPeriod"/>
            </a:pPr>
            <a:r>
              <a:rPr lang="es-419" sz="2500" dirty="0"/>
              <a:t>CIC-MalMem-2022 Dataset</a:t>
            </a:r>
          </a:p>
          <a:p>
            <a:pPr marL="342900" indent="-342900">
              <a:buAutoNum type="arabicPeriod"/>
            </a:pPr>
            <a:r>
              <a:rPr lang="es-419" sz="2500" dirty="0" err="1"/>
              <a:t>Methodology</a:t>
            </a:r>
            <a:endParaRPr lang="es-419" sz="2500" dirty="0"/>
          </a:p>
          <a:p>
            <a:pPr marL="342900" indent="-342900">
              <a:buAutoNum type="arabicPeriod"/>
            </a:pPr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  <a:p>
            <a:pPr marL="342900" indent="-342900">
              <a:buAutoNum type="arabicPeriod"/>
            </a:pPr>
            <a:r>
              <a:rPr lang="es-419" sz="2500" dirty="0" err="1"/>
              <a:t>Conclusion</a:t>
            </a:r>
            <a:endParaRPr lang="es-419" sz="2500" dirty="0"/>
          </a:p>
          <a:p>
            <a:pPr marL="342900" indent="-342900">
              <a:buAutoNum type="arabicPeriod"/>
            </a:pPr>
            <a:r>
              <a:rPr lang="es-419" sz="2500" dirty="0" err="1"/>
              <a:t>Paper</a:t>
            </a:r>
            <a:endParaRPr lang="es-419" sz="2500" dirty="0"/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AutoNum type="arabicPeriod"/>
            </a:pPr>
            <a:endParaRPr lang="es-419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69EB69E-FA16-2C9F-2D09-C94B6784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1" y="949751"/>
            <a:ext cx="7612769" cy="50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Conclusion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2B66764-7EFD-5575-879C-E627B77ED7D2}"/>
              </a:ext>
            </a:extLst>
          </p:cNvPr>
          <p:cNvSpPr/>
          <p:nvPr/>
        </p:nvSpPr>
        <p:spPr>
          <a:xfrm>
            <a:off x="113120" y="6315961"/>
            <a:ext cx="584464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20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B7C4E0-AEBA-AEA0-5773-651AFE2F2724}"/>
              </a:ext>
            </a:extLst>
          </p:cNvPr>
          <p:cNvSpPr txBox="1"/>
          <p:nvPr/>
        </p:nvSpPr>
        <p:spPr>
          <a:xfrm>
            <a:off x="309929" y="1190284"/>
            <a:ext cx="1157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neural networks comprise a much more robust technique for the identification and classification of chunk-based </a:t>
            </a:r>
          </a:p>
          <a:p>
            <a:r>
              <a:rPr lang="en-US" dirty="0"/>
              <a:t>    malware families in comparison to traditional machine learning algorithms such as SVC, decision trees, random forest, </a:t>
            </a:r>
          </a:p>
          <a:p>
            <a:r>
              <a:rPr lang="en-US" dirty="0"/>
              <a:t>    among others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neural networks achieved precision and recall values balanced and almost equal.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Oversampling helps substantially to reach better metrics in chunk-based malware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CIC-MalMem-2022 is able to classify malware, but can be improved.</a:t>
            </a:r>
            <a:endParaRPr lang="es-419" dirty="0"/>
          </a:p>
        </p:txBody>
      </p:sp>
      <p:pic>
        <p:nvPicPr>
          <p:cNvPr id="1026" name="Picture 2" descr="Malware: Cos'è, Come Rimuoverlo e Tutti i Tipi Esistenti">
            <a:extLst>
              <a:ext uri="{FF2B5EF4-FFF2-40B4-BE49-F238E27FC236}">
                <a16:creationId xmlns:a16="http://schemas.microsoft.com/office/drawing/2014/main" id="{307F2391-0772-2C04-97AD-FC3B830B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824" y="4407839"/>
            <a:ext cx="3952876" cy="218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Paper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2B66764-7EFD-5575-879C-E627B77ED7D2}"/>
              </a:ext>
            </a:extLst>
          </p:cNvPr>
          <p:cNvSpPr/>
          <p:nvPr/>
        </p:nvSpPr>
        <p:spPr>
          <a:xfrm>
            <a:off x="113120" y="6315961"/>
            <a:ext cx="584464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21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5B3F5C-C6CA-BC04-F8CA-C7FFBE0F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32" y="1067964"/>
            <a:ext cx="8625526" cy="524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Thanks</a:t>
            </a:r>
            <a:r>
              <a:rPr lang="es-419" sz="2500" dirty="0"/>
              <a:t>…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2B66764-7EFD-5575-879C-E627B77ED7D2}"/>
              </a:ext>
            </a:extLst>
          </p:cNvPr>
          <p:cNvSpPr/>
          <p:nvPr/>
        </p:nvSpPr>
        <p:spPr>
          <a:xfrm>
            <a:off x="113120" y="6315961"/>
            <a:ext cx="546756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22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087012-2E0E-659F-14AB-087F746D4E22}"/>
              </a:ext>
            </a:extLst>
          </p:cNvPr>
          <p:cNvSpPr txBox="1"/>
          <p:nvPr/>
        </p:nvSpPr>
        <p:spPr>
          <a:xfrm>
            <a:off x="4399434" y="3138689"/>
            <a:ext cx="320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2000" dirty="0"/>
              <a:t>David Fabián Cevallos Salas</a:t>
            </a:r>
          </a:p>
          <a:p>
            <a:pPr algn="ctr"/>
            <a:r>
              <a:rPr lang="es-419" sz="2000" dirty="0"/>
              <a:t>david.cevallos03@epn.edu.ec</a:t>
            </a:r>
          </a:p>
        </p:txBody>
      </p:sp>
    </p:spTree>
    <p:extLst>
      <p:ext uri="{BB962C8B-B14F-4D97-AF65-F5344CB8AC3E}">
        <p14:creationId xmlns:p14="http://schemas.microsoft.com/office/powerpoint/2010/main" val="131449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Introduction</a:t>
            </a:r>
            <a:endParaRPr lang="es-419" sz="25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6BF675-4BAE-E61C-6293-A9F130047DC7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7DF502-9FD4-AC2B-619A-48ADE36E457D}"/>
              </a:ext>
            </a:extLst>
          </p:cNvPr>
          <p:cNvSpPr txBox="1"/>
          <p:nvPr/>
        </p:nvSpPr>
        <p:spPr>
          <a:xfrm>
            <a:off x="226243" y="1178351"/>
            <a:ext cx="8949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Malware continue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affect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individuals</a:t>
            </a:r>
            <a:r>
              <a:rPr lang="es-419" dirty="0"/>
              <a:t>, </a:t>
            </a:r>
            <a:r>
              <a:rPr lang="es-419" dirty="0" err="1"/>
              <a:t>organizations</a:t>
            </a:r>
            <a:r>
              <a:rPr lang="es-419" dirty="0"/>
              <a:t>, </a:t>
            </a:r>
            <a:r>
              <a:rPr lang="es-419" dirty="0" err="1"/>
              <a:t>countries</a:t>
            </a:r>
            <a:r>
              <a:rPr lang="es-419" dirty="0"/>
              <a:t> and </a:t>
            </a:r>
            <a:r>
              <a:rPr lang="es-419" dirty="0" err="1"/>
              <a:t>communities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Mainly</a:t>
            </a:r>
            <a:r>
              <a:rPr lang="es-419" dirty="0"/>
              <a:t> </a:t>
            </a:r>
            <a:r>
              <a:rPr lang="es-419" dirty="0" err="1"/>
              <a:t>three</a:t>
            </a:r>
            <a:r>
              <a:rPr lang="es-419" dirty="0"/>
              <a:t> </a:t>
            </a:r>
            <a:r>
              <a:rPr lang="es-419" dirty="0" err="1"/>
              <a:t>categories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chunk-based</a:t>
            </a:r>
            <a:r>
              <a:rPr lang="es-419" dirty="0"/>
              <a:t> malware: Spyware, </a:t>
            </a:r>
            <a:r>
              <a:rPr lang="es-419" dirty="0" err="1"/>
              <a:t>Ransomware</a:t>
            </a:r>
            <a:r>
              <a:rPr lang="es-419" dirty="0"/>
              <a:t> and </a:t>
            </a:r>
            <a:r>
              <a:rPr lang="es-419" dirty="0" err="1"/>
              <a:t>Trojan</a:t>
            </a:r>
            <a:r>
              <a:rPr lang="es-419" dirty="0"/>
              <a:t> </a:t>
            </a:r>
            <a:r>
              <a:rPr lang="es-419" dirty="0" err="1"/>
              <a:t>Horses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Classify</a:t>
            </a:r>
            <a:r>
              <a:rPr lang="es-419" dirty="0"/>
              <a:t> malware </a:t>
            </a:r>
            <a:r>
              <a:rPr lang="es-419" dirty="0" err="1"/>
              <a:t>categories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a </a:t>
            </a:r>
            <a:r>
              <a:rPr lang="es-419" dirty="0" err="1"/>
              <a:t>difficult</a:t>
            </a:r>
            <a:r>
              <a:rPr lang="es-419" dirty="0"/>
              <a:t> </a:t>
            </a:r>
            <a:r>
              <a:rPr lang="es-419" dirty="0" err="1"/>
              <a:t>task</a:t>
            </a:r>
            <a:r>
              <a:rPr lang="es-419" dirty="0"/>
              <a:t>, </a:t>
            </a:r>
            <a:r>
              <a:rPr lang="es-419" dirty="0" err="1"/>
              <a:t>even</a:t>
            </a:r>
            <a:r>
              <a:rPr lang="es-419" dirty="0"/>
              <a:t> more malware </a:t>
            </a:r>
            <a:r>
              <a:rPr lang="es-419" dirty="0" err="1"/>
              <a:t>families</a:t>
            </a:r>
            <a:r>
              <a:rPr lang="es-419" dirty="0"/>
              <a:t> and </a:t>
            </a:r>
            <a:r>
              <a:rPr lang="es-419" dirty="0" err="1"/>
              <a:t>strains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4" name="Picture 2" descr="Qué es el 'spyware'? | Derecho de la Red">
            <a:extLst>
              <a:ext uri="{FF2B5EF4-FFF2-40B4-BE49-F238E27FC236}">
                <a16:creationId xmlns:a16="http://schemas.microsoft.com/office/drawing/2014/main" id="{F9C17FEB-36C8-98CC-07B7-EC74E31DC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3" y="3645592"/>
            <a:ext cx="3360912" cy="168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at is a Trojan horse attack? - Shiksha Online">
            <a:extLst>
              <a:ext uri="{FF2B5EF4-FFF2-40B4-BE49-F238E27FC236}">
                <a16:creationId xmlns:a16="http://schemas.microsoft.com/office/drawing/2014/main" id="{393D2156-10CE-C339-E980-05A0F6FEB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616" y="3645592"/>
            <a:ext cx="2112616" cy="18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iberataques de ransomware, amenaza para los sistemas">
            <a:extLst>
              <a:ext uri="{FF2B5EF4-FFF2-40B4-BE49-F238E27FC236}">
                <a16:creationId xmlns:a16="http://schemas.microsoft.com/office/drawing/2014/main" id="{727CDD5E-86DA-2C79-CAF4-8CE69ED7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08" y="3645591"/>
            <a:ext cx="4163065" cy="168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A22087D-6385-13D7-FA74-5540F905350F}"/>
              </a:ext>
            </a:extLst>
          </p:cNvPr>
          <p:cNvSpPr txBox="1"/>
          <p:nvPr/>
        </p:nvSpPr>
        <p:spPr>
          <a:xfrm>
            <a:off x="1746917" y="2965969"/>
            <a:ext cx="9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Spyware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4CE68-C613-4687-89F0-226FEE02BDE8}"/>
              </a:ext>
            </a:extLst>
          </p:cNvPr>
          <p:cNvSpPr txBox="1"/>
          <p:nvPr/>
        </p:nvSpPr>
        <p:spPr>
          <a:xfrm>
            <a:off x="5845680" y="2965969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Ransomware</a:t>
            </a:r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58E6EC-1514-628A-FD4F-50CDDA617533}"/>
              </a:ext>
            </a:extLst>
          </p:cNvPr>
          <p:cNvSpPr txBox="1"/>
          <p:nvPr/>
        </p:nvSpPr>
        <p:spPr>
          <a:xfrm>
            <a:off x="9461127" y="2965969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Trojan</a:t>
            </a:r>
            <a:r>
              <a:rPr lang="es-419" dirty="0"/>
              <a:t> </a:t>
            </a:r>
            <a:r>
              <a:rPr lang="es-419" dirty="0" err="1"/>
              <a:t>Horse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0656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Introduction</a:t>
            </a:r>
            <a:r>
              <a:rPr lang="es-419" sz="2500" dirty="0"/>
              <a:t>: </a:t>
            </a:r>
            <a:r>
              <a:rPr lang="es-419" sz="2500" dirty="0" err="1"/>
              <a:t>Problem</a:t>
            </a:r>
            <a:endParaRPr lang="es-419" sz="25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6BF675-4BAE-E61C-6293-A9F130047DC7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7DF502-9FD4-AC2B-619A-48ADE36E457D}"/>
              </a:ext>
            </a:extLst>
          </p:cNvPr>
          <p:cNvSpPr txBox="1"/>
          <p:nvPr/>
        </p:nvSpPr>
        <p:spPr>
          <a:xfrm>
            <a:off x="113120" y="1178351"/>
            <a:ext cx="70779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Security </a:t>
            </a:r>
            <a:r>
              <a:rPr lang="es-419" dirty="0" err="1"/>
              <a:t>controls</a:t>
            </a:r>
            <a:r>
              <a:rPr lang="es-419" dirty="0"/>
              <a:t> </a:t>
            </a:r>
            <a:r>
              <a:rPr lang="es-419" dirty="0" err="1"/>
              <a:t>act</a:t>
            </a:r>
            <a:r>
              <a:rPr lang="es-419" dirty="0"/>
              <a:t> </a:t>
            </a:r>
            <a:r>
              <a:rPr lang="es-419" dirty="0" err="1"/>
              <a:t>mainly</a:t>
            </a:r>
            <a:r>
              <a:rPr lang="es-419" dirty="0"/>
              <a:t> </a:t>
            </a:r>
            <a:r>
              <a:rPr lang="es-419" dirty="0" err="1"/>
              <a:t>before</a:t>
            </a:r>
            <a:r>
              <a:rPr lang="es-419" dirty="0"/>
              <a:t> </a:t>
            </a:r>
            <a:r>
              <a:rPr lang="es-419" dirty="0" err="1"/>
              <a:t>runtime</a:t>
            </a:r>
            <a:r>
              <a:rPr lang="es-419" dirty="0"/>
              <a:t>: </a:t>
            </a:r>
          </a:p>
          <a:p>
            <a:r>
              <a:rPr lang="es-419" dirty="0"/>
              <a:t>	</a:t>
            </a:r>
            <a:r>
              <a:rPr lang="es-419" dirty="0" err="1"/>
              <a:t>Advanced</a:t>
            </a:r>
            <a:r>
              <a:rPr lang="es-419" dirty="0"/>
              <a:t> Malware </a:t>
            </a:r>
            <a:r>
              <a:rPr lang="es-419" dirty="0" err="1"/>
              <a:t>Protection</a:t>
            </a:r>
            <a:r>
              <a:rPr lang="es-419" dirty="0"/>
              <a:t> (AMP)</a:t>
            </a:r>
          </a:p>
          <a:p>
            <a:r>
              <a:rPr lang="es-419" dirty="0"/>
              <a:t>	Antivirus</a:t>
            </a:r>
          </a:p>
          <a:p>
            <a:r>
              <a:rPr lang="es-419" dirty="0"/>
              <a:t>	E-mail </a:t>
            </a:r>
            <a:r>
              <a:rPr lang="es-419" dirty="0" err="1"/>
              <a:t>protection</a:t>
            </a:r>
            <a:r>
              <a:rPr lang="es-419" dirty="0"/>
              <a:t>, </a:t>
            </a:r>
          </a:p>
          <a:p>
            <a:r>
              <a:rPr lang="es-419" dirty="0"/>
              <a:t>    	</a:t>
            </a:r>
            <a:r>
              <a:rPr lang="es-419" dirty="0" err="1"/>
              <a:t>Educating</a:t>
            </a:r>
            <a:r>
              <a:rPr lang="es-419" dirty="0"/>
              <a:t> </a:t>
            </a:r>
            <a:r>
              <a:rPr lang="es-419" dirty="0" err="1"/>
              <a:t>users</a:t>
            </a:r>
            <a:r>
              <a:rPr lang="es-419" dirty="0"/>
              <a:t>, </a:t>
            </a:r>
          </a:p>
          <a:p>
            <a:r>
              <a:rPr lang="es-419" dirty="0"/>
              <a:t>	</a:t>
            </a:r>
            <a:r>
              <a:rPr lang="es-419" dirty="0" err="1"/>
              <a:t>Others</a:t>
            </a:r>
            <a:r>
              <a:rPr lang="es-419" dirty="0"/>
              <a:t>.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At </a:t>
            </a:r>
            <a:r>
              <a:rPr lang="es-419" dirty="0" err="1"/>
              <a:t>runtime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likely</a:t>
            </a:r>
            <a:r>
              <a:rPr lang="es-419" dirty="0"/>
              <a:t> imposible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detect</a:t>
            </a:r>
            <a:r>
              <a:rPr lang="es-419" dirty="0"/>
              <a:t> and </a:t>
            </a:r>
            <a:r>
              <a:rPr lang="es-419" dirty="0" err="1"/>
              <a:t>interrupt</a:t>
            </a:r>
            <a:r>
              <a:rPr lang="es-419" dirty="0"/>
              <a:t> </a:t>
            </a:r>
            <a:r>
              <a:rPr lang="es-419" dirty="0" err="1"/>
              <a:t>an</a:t>
            </a:r>
            <a:r>
              <a:rPr lang="es-419" dirty="0"/>
              <a:t> </a:t>
            </a:r>
            <a:r>
              <a:rPr lang="es-419" dirty="0" err="1"/>
              <a:t>exploit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fact</a:t>
            </a:r>
            <a:r>
              <a:rPr lang="es-419" dirty="0"/>
              <a:t> </a:t>
            </a:r>
            <a:r>
              <a:rPr lang="es-419" dirty="0" err="1"/>
              <a:t>certainly</a:t>
            </a:r>
            <a:r>
              <a:rPr lang="es-419" dirty="0"/>
              <a:t> produce data </a:t>
            </a:r>
            <a:r>
              <a:rPr lang="es-419" dirty="0" err="1"/>
              <a:t>leakages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Thus</a:t>
            </a:r>
            <a:r>
              <a:rPr lang="es-419" dirty="0"/>
              <a:t>, </a:t>
            </a:r>
            <a:r>
              <a:rPr lang="es-419" dirty="0" err="1"/>
              <a:t>recognizing</a:t>
            </a:r>
            <a:r>
              <a:rPr lang="es-419" dirty="0"/>
              <a:t> </a:t>
            </a:r>
            <a:r>
              <a:rPr lang="es-419" dirty="0" err="1"/>
              <a:t>patterns</a:t>
            </a:r>
            <a:r>
              <a:rPr lang="es-419" dirty="0"/>
              <a:t> and </a:t>
            </a:r>
            <a:r>
              <a:rPr lang="es-419" dirty="0" err="1"/>
              <a:t>behaviours</a:t>
            </a:r>
            <a:r>
              <a:rPr lang="es-419" dirty="0"/>
              <a:t> at </a:t>
            </a:r>
            <a:r>
              <a:rPr lang="es-419" dirty="0" err="1"/>
              <a:t>runtime</a:t>
            </a:r>
            <a:r>
              <a:rPr lang="es-419" dirty="0"/>
              <a:t> (</a:t>
            </a:r>
            <a:r>
              <a:rPr lang="es-419" dirty="0" err="1"/>
              <a:t>such</a:t>
            </a:r>
            <a:r>
              <a:rPr lang="es-419" dirty="0"/>
              <a:t> as </a:t>
            </a:r>
            <a:r>
              <a:rPr lang="es-419" dirty="0" err="1"/>
              <a:t>number</a:t>
            </a:r>
            <a:r>
              <a:rPr lang="es-419" dirty="0"/>
              <a:t> </a:t>
            </a:r>
          </a:p>
          <a:p>
            <a:r>
              <a:rPr lang="es-419" dirty="0"/>
              <a:t>    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thread</a:t>
            </a:r>
            <a:r>
              <a:rPr lang="es-419" dirty="0"/>
              <a:t>, </a:t>
            </a:r>
            <a:r>
              <a:rPr lang="es-419" dirty="0" err="1"/>
              <a:t>callbacks</a:t>
            </a:r>
            <a:r>
              <a:rPr lang="es-419" dirty="0"/>
              <a:t>, </a:t>
            </a:r>
            <a:r>
              <a:rPr lang="es-419" dirty="0" err="1"/>
              <a:t>handles</a:t>
            </a:r>
            <a:r>
              <a:rPr lang="es-419" dirty="0"/>
              <a:t>, </a:t>
            </a:r>
            <a:r>
              <a:rPr lang="es-419" dirty="0" err="1"/>
              <a:t>mutex</a:t>
            </a:r>
            <a:r>
              <a:rPr lang="es-419" dirty="0"/>
              <a:t>, and </a:t>
            </a:r>
            <a:r>
              <a:rPr lang="es-419" dirty="0" err="1"/>
              <a:t>semaphores</a:t>
            </a:r>
            <a:r>
              <a:rPr lang="es-419" dirty="0"/>
              <a:t>)</a:t>
            </a:r>
          </a:p>
          <a:p>
            <a:r>
              <a:rPr lang="es-419" dirty="0"/>
              <a:t>     </a:t>
            </a:r>
            <a:r>
              <a:rPr lang="es-419" dirty="0" err="1"/>
              <a:t>might</a:t>
            </a:r>
            <a:r>
              <a:rPr lang="es-419" dirty="0"/>
              <a:t> </a:t>
            </a:r>
            <a:r>
              <a:rPr lang="es-419" dirty="0" err="1"/>
              <a:t>help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classify</a:t>
            </a:r>
            <a:r>
              <a:rPr lang="es-419" dirty="0"/>
              <a:t> </a:t>
            </a:r>
            <a:r>
              <a:rPr lang="es-419" b="1" dirty="0"/>
              <a:t>malware </a:t>
            </a:r>
            <a:r>
              <a:rPr lang="es-419" b="1" dirty="0" err="1"/>
              <a:t>families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A455241-C42A-66BB-74B0-ABD3C91E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132" y="1335188"/>
            <a:ext cx="5252625" cy="434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Related</a:t>
            </a:r>
            <a:r>
              <a:rPr lang="es-419" sz="2500" dirty="0"/>
              <a:t> </a:t>
            </a:r>
            <a:r>
              <a:rPr lang="es-419" sz="2500" dirty="0" err="1"/>
              <a:t>work</a:t>
            </a:r>
            <a:endParaRPr lang="es-419" sz="25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6BF675-4BAE-E61C-6293-A9F130047DC7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5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D526B41-A893-A63A-B2BF-082F4C5F5F34}"/>
              </a:ext>
            </a:extLst>
          </p:cNvPr>
          <p:cNvSpPr/>
          <p:nvPr/>
        </p:nvSpPr>
        <p:spPr>
          <a:xfrm>
            <a:off x="5566612" y="1862430"/>
            <a:ext cx="3211434" cy="100871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 err="1">
                <a:solidFill>
                  <a:schemeClr val="tx1"/>
                </a:solidFill>
              </a:rPr>
              <a:t>Bidirectional</a:t>
            </a:r>
            <a:r>
              <a:rPr lang="es-419" sz="1600" dirty="0">
                <a:solidFill>
                  <a:schemeClr val="tx1"/>
                </a:solidFill>
              </a:rPr>
              <a:t> Long Short-</a:t>
            </a:r>
            <a:r>
              <a:rPr lang="es-419" sz="1600" dirty="0" err="1">
                <a:solidFill>
                  <a:schemeClr val="tx1"/>
                </a:solidFill>
              </a:rPr>
              <a:t>Term</a:t>
            </a:r>
            <a:endParaRPr lang="es-419" sz="1600" dirty="0">
              <a:solidFill>
                <a:schemeClr val="tx1"/>
              </a:solidFill>
            </a:endParaRPr>
          </a:p>
          <a:p>
            <a:pPr algn="ctr"/>
            <a:r>
              <a:rPr lang="es-419" sz="1600" dirty="0" err="1">
                <a:solidFill>
                  <a:schemeClr val="tx1"/>
                </a:solidFill>
              </a:rPr>
              <a:t>Memory</a:t>
            </a:r>
            <a:r>
              <a:rPr lang="es-419" sz="1600" dirty="0">
                <a:solidFill>
                  <a:schemeClr val="tx1"/>
                </a:solidFill>
              </a:rPr>
              <a:t> NN [5]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9E5E123-6D9A-6541-79B2-C562F7B97976}"/>
              </a:ext>
            </a:extLst>
          </p:cNvPr>
          <p:cNvSpPr/>
          <p:nvPr/>
        </p:nvSpPr>
        <p:spPr>
          <a:xfrm>
            <a:off x="1084700" y="1862429"/>
            <a:ext cx="3204012" cy="100871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b="0" i="0" u="none" strike="noStrike" baseline="0" dirty="0" err="1">
                <a:solidFill>
                  <a:schemeClr val="tx1"/>
                </a:solidFill>
                <a:latin typeface="NimbusRomNo9L-Regu"/>
              </a:rPr>
              <a:t>Heterogeneous</a:t>
            </a:r>
            <a:r>
              <a:rPr lang="es-419" sz="1600" b="0" i="0" u="none" strike="noStrike" baseline="0" dirty="0">
                <a:solidFill>
                  <a:schemeClr val="tx1"/>
                </a:solidFill>
                <a:latin typeface="NimbusRomNo9L-Regu"/>
              </a:rPr>
              <a:t> Deep Neuronal Network [4]</a:t>
            </a:r>
            <a:endParaRPr lang="es-419" sz="16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9894FF0-2FBB-C462-2BBA-E193CCC4E3A1}"/>
              </a:ext>
            </a:extLst>
          </p:cNvPr>
          <p:cNvSpPr/>
          <p:nvPr/>
        </p:nvSpPr>
        <p:spPr>
          <a:xfrm>
            <a:off x="9598180" y="1862429"/>
            <a:ext cx="2574496" cy="100871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 err="1">
                <a:solidFill>
                  <a:schemeClr val="tx1"/>
                </a:solidFill>
              </a:rPr>
              <a:t>Parallel</a:t>
            </a:r>
            <a:r>
              <a:rPr lang="es-419" sz="1600" dirty="0">
                <a:solidFill>
                  <a:schemeClr val="tx1"/>
                </a:solidFill>
              </a:rPr>
              <a:t> Computing [6]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02C7459-3650-04EF-E574-9898B9CE0450}"/>
              </a:ext>
            </a:extLst>
          </p:cNvPr>
          <p:cNvSpPr/>
          <p:nvPr/>
        </p:nvSpPr>
        <p:spPr>
          <a:xfrm>
            <a:off x="-8352" y="669303"/>
            <a:ext cx="2563180" cy="113031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AML </a:t>
            </a:r>
            <a:r>
              <a:rPr lang="es-419" sz="1600" dirty="0" err="1">
                <a:solidFill>
                  <a:schemeClr val="tx1"/>
                </a:solidFill>
              </a:rPr>
              <a:t>with</a:t>
            </a:r>
            <a:r>
              <a:rPr lang="es-419" sz="1600" dirty="0">
                <a:solidFill>
                  <a:schemeClr val="tx1"/>
                </a:solidFill>
              </a:rPr>
              <a:t> LSTM [1]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7CA88FE-1812-C772-384A-6C9292C68531}"/>
              </a:ext>
            </a:extLst>
          </p:cNvPr>
          <p:cNvSpPr/>
          <p:nvPr/>
        </p:nvSpPr>
        <p:spPr>
          <a:xfrm>
            <a:off x="7627143" y="669303"/>
            <a:ext cx="2942469" cy="1130315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 err="1">
                <a:solidFill>
                  <a:schemeClr val="tx1"/>
                </a:solidFill>
              </a:rPr>
              <a:t>Self</a:t>
            </a:r>
            <a:r>
              <a:rPr lang="es-419" sz="1600" dirty="0">
                <a:solidFill>
                  <a:schemeClr val="tx1"/>
                </a:solidFill>
              </a:rPr>
              <a:t> </a:t>
            </a:r>
            <a:r>
              <a:rPr lang="es-419" sz="1600" dirty="0" err="1">
                <a:solidFill>
                  <a:schemeClr val="tx1"/>
                </a:solidFill>
              </a:rPr>
              <a:t>learning</a:t>
            </a:r>
            <a:r>
              <a:rPr lang="es-419" sz="1600" dirty="0">
                <a:solidFill>
                  <a:schemeClr val="tx1"/>
                </a:solidFill>
              </a:rPr>
              <a:t> DNN [3]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319EAB-7A00-9C15-7824-52A168D5911C}"/>
              </a:ext>
            </a:extLst>
          </p:cNvPr>
          <p:cNvSpPr/>
          <p:nvPr/>
        </p:nvSpPr>
        <p:spPr>
          <a:xfrm>
            <a:off x="3648335" y="669303"/>
            <a:ext cx="3020829" cy="113031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Chip </a:t>
            </a:r>
            <a:r>
              <a:rPr lang="es-419" sz="1600" dirty="0" err="1">
                <a:solidFill>
                  <a:schemeClr val="tx1"/>
                </a:solidFill>
              </a:rPr>
              <a:t>multiprocessors</a:t>
            </a:r>
            <a:r>
              <a:rPr lang="es-419" sz="1600" dirty="0">
                <a:solidFill>
                  <a:schemeClr val="tx1"/>
                </a:solidFill>
              </a:rPr>
              <a:t> [2]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59CDBB9-C4B1-4DEF-7F15-E7A7C3AA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0" y="3634721"/>
            <a:ext cx="11965760" cy="2553976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36205C2-160E-F7E3-72A2-F85E457CF4C7}"/>
              </a:ext>
            </a:extLst>
          </p:cNvPr>
          <p:cNvSpPr txBox="1"/>
          <p:nvPr/>
        </p:nvSpPr>
        <p:spPr>
          <a:xfrm>
            <a:off x="128360" y="3757547"/>
            <a:ext cx="1168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1200" b="1" dirty="0">
                <a:solidFill>
                  <a:schemeClr val="bg1"/>
                </a:solidFill>
              </a:rPr>
              <a:t>[1] </a:t>
            </a:r>
            <a:r>
              <a:rPr lang="en-US" sz="1200" dirty="0">
                <a:solidFill>
                  <a:schemeClr val="bg1"/>
                </a:solidFill>
              </a:rPr>
              <a:t>I. Yilmaz, A. Siraj, and D. </a:t>
            </a:r>
            <a:r>
              <a:rPr lang="en-US" sz="1200" dirty="0" err="1">
                <a:solidFill>
                  <a:schemeClr val="bg1"/>
                </a:solidFill>
              </a:rPr>
              <a:t>Ulybyshev</a:t>
            </a:r>
            <a:r>
              <a:rPr lang="en-US" sz="1200" dirty="0">
                <a:solidFill>
                  <a:schemeClr val="bg1"/>
                </a:solidFill>
              </a:rPr>
              <a:t>, “Improving DGA-Based malicious domain classifiers for malware defense with adversarial machine learning,” 4th IEEE Conference on Information and Communication Technology, CICT 2020, 2020</a:t>
            </a:r>
            <a:endParaRPr lang="es-419" sz="1200" dirty="0">
              <a:solidFill>
                <a:schemeClr val="bg1"/>
              </a:solidFill>
            </a:endParaRPr>
          </a:p>
          <a:p>
            <a:pPr algn="just"/>
            <a:r>
              <a:rPr lang="es-419" sz="1200" b="1" dirty="0">
                <a:solidFill>
                  <a:schemeClr val="bg1"/>
                </a:solidFill>
              </a:rPr>
              <a:t>[2] </a:t>
            </a:r>
            <a:r>
              <a:rPr lang="es-419" sz="1200" dirty="0">
                <a:solidFill>
                  <a:schemeClr val="bg1"/>
                </a:solidFill>
              </a:rPr>
              <a:t>B. Kumar, S. Thakur, K. </a:t>
            </a:r>
            <a:r>
              <a:rPr lang="es-419" sz="1200" dirty="0" err="1">
                <a:solidFill>
                  <a:schemeClr val="bg1"/>
                </a:solidFill>
              </a:rPr>
              <a:t>Basu</a:t>
            </a:r>
            <a:r>
              <a:rPr lang="es-419" sz="1200" dirty="0">
                <a:solidFill>
                  <a:schemeClr val="bg1"/>
                </a:solidFill>
              </a:rPr>
              <a:t>, M. </a:t>
            </a:r>
            <a:r>
              <a:rPr lang="es-419" sz="1200" dirty="0" err="1">
                <a:solidFill>
                  <a:schemeClr val="bg1"/>
                </a:solidFill>
              </a:rPr>
              <a:t>Fujita</a:t>
            </a:r>
            <a:r>
              <a:rPr lang="es-419" sz="1200" dirty="0">
                <a:solidFill>
                  <a:schemeClr val="bg1"/>
                </a:solidFill>
              </a:rPr>
              <a:t>, and V. Singh, “A </a:t>
            </a:r>
            <a:r>
              <a:rPr lang="es-419" sz="1200" dirty="0" err="1">
                <a:solidFill>
                  <a:schemeClr val="bg1"/>
                </a:solidFill>
              </a:rPr>
              <a:t>low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overhead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methodology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for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validating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memory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consistency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models</a:t>
            </a:r>
            <a:r>
              <a:rPr lang="es-419" sz="1200" dirty="0">
                <a:solidFill>
                  <a:schemeClr val="bg1"/>
                </a:solidFill>
              </a:rPr>
              <a:t> in chip </a:t>
            </a:r>
            <a:r>
              <a:rPr lang="es-419" sz="1200" dirty="0" err="1">
                <a:solidFill>
                  <a:schemeClr val="bg1"/>
                </a:solidFill>
              </a:rPr>
              <a:t>multiprocessors</a:t>
            </a:r>
            <a:r>
              <a:rPr lang="es-419" sz="1200" dirty="0">
                <a:solidFill>
                  <a:schemeClr val="bg1"/>
                </a:solidFill>
              </a:rPr>
              <a:t>,” </a:t>
            </a:r>
            <a:r>
              <a:rPr lang="es-419" sz="1200" dirty="0" err="1">
                <a:solidFill>
                  <a:schemeClr val="bg1"/>
                </a:solidFill>
              </a:rPr>
              <a:t>Proceedings</a:t>
            </a:r>
            <a:r>
              <a:rPr lang="es-419" sz="1200" dirty="0">
                <a:solidFill>
                  <a:schemeClr val="bg1"/>
                </a:solidFill>
              </a:rPr>
              <a:t> - 33rd International </a:t>
            </a:r>
            <a:r>
              <a:rPr lang="es-419" sz="1200" dirty="0" err="1">
                <a:solidFill>
                  <a:schemeClr val="bg1"/>
                </a:solidFill>
              </a:rPr>
              <a:t>Conference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on</a:t>
            </a:r>
            <a:r>
              <a:rPr lang="es-419" sz="1200" dirty="0">
                <a:solidFill>
                  <a:schemeClr val="bg1"/>
                </a:solidFill>
              </a:rPr>
              <a:t> VLSI </a:t>
            </a:r>
            <a:r>
              <a:rPr lang="es-419" sz="1200" dirty="0" err="1">
                <a:solidFill>
                  <a:schemeClr val="bg1"/>
                </a:solidFill>
              </a:rPr>
              <a:t>Design</a:t>
            </a:r>
            <a:r>
              <a:rPr lang="es-419" sz="1200" dirty="0">
                <a:solidFill>
                  <a:schemeClr val="bg1"/>
                </a:solidFill>
              </a:rPr>
              <a:t>, VLSID 2020 - </a:t>
            </a:r>
            <a:r>
              <a:rPr lang="es-419" sz="1200" dirty="0" err="1">
                <a:solidFill>
                  <a:schemeClr val="bg1"/>
                </a:solidFill>
              </a:rPr>
              <a:t>Held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concurrently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with</a:t>
            </a:r>
            <a:r>
              <a:rPr lang="es-419" sz="1200" dirty="0">
                <a:solidFill>
                  <a:schemeClr val="bg1"/>
                </a:solidFill>
              </a:rPr>
              <a:t> 19th International </a:t>
            </a:r>
            <a:r>
              <a:rPr lang="es-419" sz="1200" dirty="0" err="1">
                <a:solidFill>
                  <a:schemeClr val="bg1"/>
                </a:solidFill>
              </a:rPr>
              <a:t>Conference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Embedded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Systems</a:t>
            </a:r>
            <a:r>
              <a:rPr lang="es-419" sz="1200" dirty="0">
                <a:solidFill>
                  <a:schemeClr val="bg1"/>
                </a:solidFill>
              </a:rPr>
              <a:t>, pp. 101–106, 2020</a:t>
            </a:r>
          </a:p>
          <a:p>
            <a:pPr algn="just"/>
            <a:r>
              <a:rPr lang="es-419" sz="1200" b="1" dirty="0">
                <a:solidFill>
                  <a:schemeClr val="bg1"/>
                </a:solidFill>
              </a:rPr>
              <a:t>[3] </a:t>
            </a:r>
            <a:r>
              <a:rPr lang="en-US" sz="1200" dirty="0">
                <a:solidFill>
                  <a:schemeClr val="bg1"/>
                </a:solidFill>
              </a:rPr>
              <a:t>J. Yang and Y. Guo, “AEFETA: Encrypted traffic classification framework based on self-learning of feature,” 2021 IEEE 6th International Conference on Intelligent Computing and Signal Processing, ICSP 2021, no. </a:t>
            </a:r>
            <a:r>
              <a:rPr lang="en-US" sz="1200" dirty="0" err="1">
                <a:solidFill>
                  <a:schemeClr val="bg1"/>
                </a:solidFill>
              </a:rPr>
              <a:t>Icsp</a:t>
            </a:r>
            <a:r>
              <a:rPr lang="en-US" sz="1200" dirty="0">
                <a:solidFill>
                  <a:schemeClr val="bg1"/>
                </a:solidFill>
              </a:rPr>
              <a:t>, pp. 876–880, 2021.</a:t>
            </a:r>
            <a:endParaRPr lang="es-419" sz="1200" dirty="0">
              <a:solidFill>
                <a:schemeClr val="bg1"/>
              </a:solidFill>
            </a:endParaRPr>
          </a:p>
          <a:p>
            <a:pPr algn="just"/>
            <a:r>
              <a:rPr lang="es-419" sz="1200" b="1" dirty="0">
                <a:solidFill>
                  <a:schemeClr val="bg1"/>
                </a:solidFill>
              </a:rPr>
              <a:t>[4] </a:t>
            </a:r>
            <a:r>
              <a:rPr lang="es-419" sz="1200" dirty="0">
                <a:solidFill>
                  <a:schemeClr val="bg1"/>
                </a:solidFill>
              </a:rPr>
              <a:t>L. Yang, G. Liu, Y. </a:t>
            </a:r>
            <a:r>
              <a:rPr lang="es-419" sz="1200" dirty="0" err="1">
                <a:solidFill>
                  <a:schemeClr val="bg1"/>
                </a:solidFill>
              </a:rPr>
              <a:t>Dai</a:t>
            </a:r>
            <a:r>
              <a:rPr lang="es-419" sz="1200" dirty="0">
                <a:solidFill>
                  <a:schemeClr val="bg1"/>
                </a:solidFill>
              </a:rPr>
              <a:t>, J. Wang, and J. </a:t>
            </a:r>
            <a:r>
              <a:rPr lang="es-419" sz="1200" dirty="0" err="1">
                <a:solidFill>
                  <a:schemeClr val="bg1"/>
                </a:solidFill>
              </a:rPr>
              <a:t>Zhai</a:t>
            </a:r>
            <a:r>
              <a:rPr lang="es-419" sz="1200" dirty="0">
                <a:solidFill>
                  <a:schemeClr val="bg1"/>
                </a:solidFill>
              </a:rPr>
              <a:t>, “</a:t>
            </a:r>
            <a:r>
              <a:rPr lang="es-419" sz="1200" dirty="0" err="1">
                <a:solidFill>
                  <a:schemeClr val="bg1"/>
                </a:solidFill>
              </a:rPr>
              <a:t>Detecting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stealthy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domain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generation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algorithms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using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heterogeneous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deep</a:t>
            </a:r>
            <a:r>
              <a:rPr lang="es-419" sz="1200" dirty="0">
                <a:solidFill>
                  <a:schemeClr val="bg1"/>
                </a:solidFill>
              </a:rPr>
              <a:t> neural </a:t>
            </a:r>
            <a:r>
              <a:rPr lang="es-419" sz="1200" dirty="0" err="1">
                <a:solidFill>
                  <a:schemeClr val="bg1"/>
                </a:solidFill>
              </a:rPr>
              <a:t>network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framework</a:t>
            </a:r>
            <a:r>
              <a:rPr lang="es-419" sz="1200" dirty="0">
                <a:solidFill>
                  <a:schemeClr val="bg1"/>
                </a:solidFill>
              </a:rPr>
              <a:t>,” IEEE Access, vol. 8, pp. 82 876–82 889, 2020.</a:t>
            </a:r>
          </a:p>
          <a:p>
            <a:pPr algn="just"/>
            <a:r>
              <a:rPr lang="es-419" sz="1200" b="1" dirty="0">
                <a:solidFill>
                  <a:schemeClr val="bg1"/>
                </a:solidFill>
              </a:rPr>
              <a:t>[5] </a:t>
            </a:r>
            <a:r>
              <a:rPr lang="es-419" sz="1200" dirty="0" err="1">
                <a:solidFill>
                  <a:schemeClr val="bg1"/>
                </a:solidFill>
              </a:rPr>
              <a:t>Girinoto</a:t>
            </a:r>
            <a:r>
              <a:rPr lang="es-419" sz="1200" dirty="0">
                <a:solidFill>
                  <a:schemeClr val="bg1"/>
                </a:solidFill>
              </a:rPr>
              <a:t>, H. </a:t>
            </a:r>
            <a:r>
              <a:rPr lang="es-419" sz="1200" dirty="0" err="1">
                <a:solidFill>
                  <a:schemeClr val="bg1"/>
                </a:solidFill>
              </a:rPr>
              <a:t>Setiawan</a:t>
            </a:r>
            <a:r>
              <a:rPr lang="es-419" sz="1200" dirty="0">
                <a:solidFill>
                  <a:schemeClr val="bg1"/>
                </a:solidFill>
              </a:rPr>
              <a:t>, P. A. W. </a:t>
            </a:r>
            <a:r>
              <a:rPr lang="es-419" sz="1200" dirty="0" err="1">
                <a:solidFill>
                  <a:schemeClr val="bg1"/>
                </a:solidFill>
              </a:rPr>
              <a:t>Putro</a:t>
            </a:r>
            <a:r>
              <a:rPr lang="es-419" sz="1200" dirty="0">
                <a:solidFill>
                  <a:schemeClr val="bg1"/>
                </a:solidFill>
              </a:rPr>
              <a:t>, and Y. R. </a:t>
            </a:r>
            <a:r>
              <a:rPr lang="es-419" sz="1200" dirty="0" err="1">
                <a:solidFill>
                  <a:schemeClr val="bg1"/>
                </a:solidFill>
              </a:rPr>
              <a:t>Pramadi</a:t>
            </a:r>
            <a:r>
              <a:rPr lang="es-419" sz="1200" dirty="0">
                <a:solidFill>
                  <a:schemeClr val="bg1"/>
                </a:solidFill>
              </a:rPr>
              <a:t>, “</a:t>
            </a:r>
            <a:r>
              <a:rPr lang="es-419" sz="1200" dirty="0" err="1">
                <a:solidFill>
                  <a:schemeClr val="bg1"/>
                </a:solidFill>
              </a:rPr>
              <a:t>Comparison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of</a:t>
            </a:r>
            <a:r>
              <a:rPr lang="es-419" sz="1200" dirty="0">
                <a:solidFill>
                  <a:schemeClr val="bg1"/>
                </a:solidFill>
              </a:rPr>
              <a:t> LSTM </a:t>
            </a:r>
            <a:r>
              <a:rPr lang="es-419" sz="1200" dirty="0" err="1">
                <a:solidFill>
                  <a:schemeClr val="bg1"/>
                </a:solidFill>
              </a:rPr>
              <a:t>Architecture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for</a:t>
            </a:r>
            <a:r>
              <a:rPr lang="es-419" sz="1200" dirty="0">
                <a:solidFill>
                  <a:schemeClr val="bg1"/>
                </a:solidFill>
              </a:rPr>
              <a:t> Malware </a:t>
            </a:r>
            <a:r>
              <a:rPr lang="es-419" sz="1200" dirty="0" err="1">
                <a:solidFill>
                  <a:schemeClr val="bg1"/>
                </a:solidFill>
              </a:rPr>
              <a:t>Classification</a:t>
            </a:r>
            <a:r>
              <a:rPr lang="es-419" sz="1200" dirty="0">
                <a:solidFill>
                  <a:schemeClr val="bg1"/>
                </a:solidFill>
              </a:rPr>
              <a:t>,” </a:t>
            </a:r>
            <a:r>
              <a:rPr lang="es-419" sz="1200" dirty="0" err="1">
                <a:solidFill>
                  <a:schemeClr val="bg1"/>
                </a:solidFill>
              </a:rPr>
              <a:t>Proceedings</a:t>
            </a:r>
            <a:r>
              <a:rPr lang="es-419" sz="1200" dirty="0">
                <a:solidFill>
                  <a:schemeClr val="bg1"/>
                </a:solidFill>
              </a:rPr>
              <a:t> - 2nd International </a:t>
            </a:r>
            <a:r>
              <a:rPr lang="es-419" sz="1200" dirty="0" err="1">
                <a:solidFill>
                  <a:schemeClr val="bg1"/>
                </a:solidFill>
              </a:rPr>
              <a:t>Conference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Informatics</a:t>
            </a:r>
            <a:r>
              <a:rPr lang="es-419" sz="1200" dirty="0">
                <a:solidFill>
                  <a:schemeClr val="bg1"/>
                </a:solidFill>
              </a:rPr>
              <a:t>, Multimedia, </a:t>
            </a:r>
            <a:r>
              <a:rPr lang="es-419" sz="1200" dirty="0" err="1">
                <a:solidFill>
                  <a:schemeClr val="bg1"/>
                </a:solidFill>
              </a:rPr>
              <a:t>Cyber</a:t>
            </a:r>
            <a:r>
              <a:rPr lang="es-419" sz="1200" dirty="0">
                <a:solidFill>
                  <a:schemeClr val="bg1"/>
                </a:solidFill>
              </a:rPr>
              <a:t>, and </a:t>
            </a:r>
            <a:r>
              <a:rPr lang="es-419" sz="1200" dirty="0" err="1">
                <a:solidFill>
                  <a:schemeClr val="bg1"/>
                </a:solidFill>
              </a:rPr>
              <a:t>Information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System</a:t>
            </a:r>
            <a:r>
              <a:rPr lang="es-419" sz="1200" dirty="0">
                <a:solidFill>
                  <a:schemeClr val="bg1"/>
                </a:solidFill>
              </a:rPr>
              <a:t>, ICIMCIS 2020, pp. 93–97, 2020.</a:t>
            </a:r>
          </a:p>
          <a:p>
            <a:pPr algn="just"/>
            <a:r>
              <a:rPr lang="es-419" sz="1200" b="1" dirty="0">
                <a:solidFill>
                  <a:schemeClr val="bg1"/>
                </a:solidFill>
              </a:rPr>
              <a:t>[6] </a:t>
            </a:r>
            <a:r>
              <a:rPr lang="es-419" sz="1200" dirty="0">
                <a:solidFill>
                  <a:schemeClr val="bg1"/>
                </a:solidFill>
              </a:rPr>
              <a:t>D. </a:t>
            </a:r>
            <a:r>
              <a:rPr lang="es-419" sz="1200" dirty="0" err="1">
                <a:solidFill>
                  <a:schemeClr val="bg1"/>
                </a:solidFill>
              </a:rPr>
              <a:t>Appello</a:t>
            </a:r>
            <a:r>
              <a:rPr lang="es-419" sz="1200" dirty="0">
                <a:solidFill>
                  <a:schemeClr val="bg1"/>
                </a:solidFill>
              </a:rPr>
              <a:t>, P. </a:t>
            </a:r>
            <a:r>
              <a:rPr lang="es-419" sz="1200" dirty="0" err="1">
                <a:solidFill>
                  <a:schemeClr val="bg1"/>
                </a:solidFill>
              </a:rPr>
              <a:t>Bernardi</a:t>
            </a:r>
            <a:r>
              <a:rPr lang="es-419" sz="1200" dirty="0">
                <a:solidFill>
                  <a:schemeClr val="bg1"/>
                </a:solidFill>
              </a:rPr>
              <a:t>, A. Calabrese, S. </a:t>
            </a:r>
            <a:r>
              <a:rPr lang="es-419" sz="1200" dirty="0" err="1">
                <a:solidFill>
                  <a:schemeClr val="bg1"/>
                </a:solidFill>
              </a:rPr>
              <a:t>Littardi</a:t>
            </a:r>
            <a:r>
              <a:rPr lang="es-419" sz="1200" dirty="0">
                <a:solidFill>
                  <a:schemeClr val="bg1"/>
                </a:solidFill>
              </a:rPr>
              <a:t>, G. </a:t>
            </a:r>
            <a:r>
              <a:rPr lang="es-419" sz="1200" dirty="0" err="1">
                <a:solidFill>
                  <a:schemeClr val="bg1"/>
                </a:solidFill>
              </a:rPr>
              <a:t>Pollaccia</a:t>
            </a:r>
            <a:r>
              <a:rPr lang="es-419" sz="1200" dirty="0">
                <a:solidFill>
                  <a:schemeClr val="bg1"/>
                </a:solidFill>
              </a:rPr>
              <a:t>, S. </a:t>
            </a:r>
            <a:r>
              <a:rPr lang="es-419" sz="1200" dirty="0" err="1">
                <a:solidFill>
                  <a:schemeClr val="bg1"/>
                </a:solidFill>
              </a:rPr>
              <a:t>Quer</a:t>
            </a:r>
            <a:r>
              <a:rPr lang="es-419" sz="1200" dirty="0">
                <a:solidFill>
                  <a:schemeClr val="bg1"/>
                </a:solidFill>
              </a:rPr>
              <a:t>, V. </a:t>
            </a:r>
            <a:r>
              <a:rPr lang="es-419" sz="1200" dirty="0" err="1">
                <a:solidFill>
                  <a:schemeClr val="bg1"/>
                </a:solidFill>
              </a:rPr>
              <a:t>Tancorre</a:t>
            </a:r>
            <a:r>
              <a:rPr lang="es-419" sz="1200" dirty="0">
                <a:solidFill>
                  <a:schemeClr val="bg1"/>
                </a:solidFill>
              </a:rPr>
              <a:t>, and R. </a:t>
            </a:r>
            <a:r>
              <a:rPr lang="es-419" sz="1200" dirty="0" err="1">
                <a:solidFill>
                  <a:schemeClr val="bg1"/>
                </a:solidFill>
              </a:rPr>
              <a:t>Ugioli</a:t>
            </a:r>
            <a:r>
              <a:rPr lang="es-419" sz="1200" dirty="0">
                <a:solidFill>
                  <a:schemeClr val="bg1"/>
                </a:solidFill>
              </a:rPr>
              <a:t>, “</a:t>
            </a:r>
            <a:r>
              <a:rPr lang="es-419" sz="1200" dirty="0" err="1">
                <a:solidFill>
                  <a:schemeClr val="bg1"/>
                </a:solidFill>
              </a:rPr>
              <a:t>Accelerated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Analysis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of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Simulation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Dumps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through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Parallelization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Multicore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Architectures</a:t>
            </a:r>
            <a:r>
              <a:rPr lang="es-419" sz="1200" dirty="0">
                <a:solidFill>
                  <a:schemeClr val="bg1"/>
                </a:solidFill>
              </a:rPr>
              <a:t>,” </a:t>
            </a:r>
            <a:r>
              <a:rPr lang="es-419" sz="1200" dirty="0" err="1">
                <a:solidFill>
                  <a:schemeClr val="bg1"/>
                </a:solidFill>
              </a:rPr>
              <a:t>Proceedings</a:t>
            </a:r>
            <a:r>
              <a:rPr lang="es-419" sz="1200" dirty="0">
                <a:solidFill>
                  <a:schemeClr val="bg1"/>
                </a:solidFill>
              </a:rPr>
              <a:t> - 2021 24th International </a:t>
            </a:r>
            <a:r>
              <a:rPr lang="es-419" sz="1200" dirty="0" err="1">
                <a:solidFill>
                  <a:schemeClr val="bg1"/>
                </a:solidFill>
              </a:rPr>
              <a:t>Symposium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Design</a:t>
            </a:r>
            <a:r>
              <a:rPr lang="es-419" sz="1200" dirty="0">
                <a:solidFill>
                  <a:schemeClr val="bg1"/>
                </a:solidFill>
              </a:rPr>
              <a:t> and </a:t>
            </a:r>
            <a:r>
              <a:rPr lang="es-419" sz="1200" dirty="0" err="1">
                <a:solidFill>
                  <a:schemeClr val="bg1"/>
                </a:solidFill>
              </a:rPr>
              <a:t>Diagnostics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of</a:t>
            </a:r>
            <a:r>
              <a:rPr lang="es-419" sz="1200" dirty="0">
                <a:solidFill>
                  <a:schemeClr val="bg1"/>
                </a:solidFill>
              </a:rPr>
              <a:t> Electronic </a:t>
            </a:r>
            <a:r>
              <a:rPr lang="es-419" sz="1200" dirty="0" err="1">
                <a:solidFill>
                  <a:schemeClr val="bg1"/>
                </a:solidFill>
              </a:rPr>
              <a:t>Circuits</a:t>
            </a:r>
            <a:r>
              <a:rPr lang="es-419" sz="1200" dirty="0">
                <a:solidFill>
                  <a:schemeClr val="bg1"/>
                </a:solidFill>
              </a:rPr>
              <a:t> and </a:t>
            </a:r>
            <a:r>
              <a:rPr lang="es-419" sz="1200" dirty="0" err="1">
                <a:solidFill>
                  <a:schemeClr val="bg1"/>
                </a:solidFill>
              </a:rPr>
              <a:t>Systems</a:t>
            </a:r>
            <a:r>
              <a:rPr lang="es-419" sz="1200" dirty="0">
                <a:solidFill>
                  <a:schemeClr val="bg1"/>
                </a:solidFill>
              </a:rPr>
              <a:t>, DDECS 2021, pp. 69–74, 2021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1E2F359-9B52-42B4-80A6-245FD4F66B40}"/>
              </a:ext>
            </a:extLst>
          </p:cNvPr>
          <p:cNvSpPr/>
          <p:nvPr/>
        </p:nvSpPr>
        <p:spPr>
          <a:xfrm>
            <a:off x="97880" y="3021200"/>
            <a:ext cx="11981000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000" b="1" dirty="0" err="1">
                <a:solidFill>
                  <a:srgbClr val="00B050"/>
                </a:solidFill>
              </a:rPr>
              <a:t>Refereces</a:t>
            </a:r>
            <a:endParaRPr lang="es-419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4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Background</a:t>
            </a:r>
            <a:endParaRPr lang="es-419" sz="25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6BF675-4BAE-E61C-6293-A9F130047DC7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6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7DF502-9FD4-AC2B-619A-48ADE36E457D}"/>
              </a:ext>
            </a:extLst>
          </p:cNvPr>
          <p:cNvSpPr txBox="1"/>
          <p:nvPr/>
        </p:nvSpPr>
        <p:spPr>
          <a:xfrm>
            <a:off x="113120" y="669303"/>
            <a:ext cx="69979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Chunk-based</a:t>
            </a:r>
            <a:r>
              <a:rPr lang="es-419" dirty="0"/>
              <a:t> malware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able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transmit</a:t>
            </a:r>
            <a:r>
              <a:rPr lang="es-419" dirty="0"/>
              <a:t> </a:t>
            </a:r>
            <a:r>
              <a:rPr lang="es-419" dirty="0" err="1"/>
              <a:t>small</a:t>
            </a:r>
            <a:r>
              <a:rPr lang="es-419" dirty="0"/>
              <a:t> </a:t>
            </a:r>
            <a:r>
              <a:rPr lang="es-419" dirty="0" err="1"/>
              <a:t>pieces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information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Reconstruction</a:t>
            </a:r>
            <a:r>
              <a:rPr lang="es-419" dirty="0"/>
              <a:t> </a:t>
            </a:r>
            <a:r>
              <a:rPr lang="es-419" dirty="0" err="1"/>
              <a:t>takes</a:t>
            </a:r>
            <a:r>
              <a:rPr lang="es-419" dirty="0"/>
              <a:t> place at </a:t>
            </a:r>
            <a:r>
              <a:rPr lang="es-419" dirty="0" err="1"/>
              <a:t>the</a:t>
            </a:r>
            <a:r>
              <a:rPr lang="es-419" dirty="0"/>
              <a:t>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Once </a:t>
            </a:r>
            <a:r>
              <a:rPr lang="es-419" dirty="0" err="1"/>
              <a:t>one</a:t>
            </a:r>
            <a:r>
              <a:rPr lang="es-419" dirty="0"/>
              <a:t> </a:t>
            </a:r>
            <a:r>
              <a:rPr lang="es-419" dirty="0" err="1"/>
              <a:t>node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infected</a:t>
            </a:r>
            <a:r>
              <a:rPr lang="es-419" dirty="0"/>
              <a:t>, </a:t>
            </a:r>
            <a:r>
              <a:rPr lang="es-419" dirty="0" err="1"/>
              <a:t>it</a:t>
            </a:r>
            <a:r>
              <a:rPr lang="es-419" dirty="0"/>
              <a:t> tries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replicate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another</a:t>
            </a:r>
            <a:r>
              <a:rPr lang="es-419" dirty="0"/>
              <a:t> </a:t>
            </a:r>
            <a:r>
              <a:rPr lang="es-419" dirty="0" err="1"/>
              <a:t>node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93C9EB-4063-7EF1-D9F4-FBE50CD07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3" y="2604151"/>
            <a:ext cx="5878479" cy="409830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47BF2D-8F9E-D994-66A9-503A9A490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189" y="1806295"/>
            <a:ext cx="4964157" cy="39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2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Methodology</a:t>
            </a:r>
            <a:r>
              <a:rPr lang="es-419" sz="2500" dirty="0"/>
              <a:t>: </a:t>
            </a:r>
            <a:r>
              <a:rPr lang="es-419" sz="2500" dirty="0" err="1"/>
              <a:t>Dataset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08762BD-0E23-9D6A-7D7F-B86625C25C58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F2336B-6DC9-C412-3724-16DA348048B1}"/>
              </a:ext>
            </a:extLst>
          </p:cNvPr>
          <p:cNvSpPr txBox="1"/>
          <p:nvPr/>
        </p:nvSpPr>
        <p:spPr>
          <a:xfrm>
            <a:off x="113120" y="2474142"/>
            <a:ext cx="5916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Created by the Canadian Institute for Cybersecurity of the University of New Brunswick (CICUNB).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</a:rPr>
              <a:t>29.298 </a:t>
            </a:r>
            <a:r>
              <a:rPr lang="es-419" sz="1800" dirty="0" err="1">
                <a:solidFill>
                  <a:schemeClr val="tx1"/>
                </a:solidFill>
              </a:rPr>
              <a:t>benign</a:t>
            </a:r>
            <a:r>
              <a:rPr lang="es-419" sz="1800" dirty="0">
                <a:solidFill>
                  <a:schemeClr val="tx1"/>
                </a:solidFill>
              </a:rPr>
              <a:t> </a:t>
            </a:r>
            <a:r>
              <a:rPr lang="es-419" sz="1800" dirty="0" err="1">
                <a:solidFill>
                  <a:schemeClr val="tx1"/>
                </a:solidFill>
              </a:rPr>
              <a:t>processes</a:t>
            </a:r>
            <a:r>
              <a:rPr lang="es-419" sz="1800" dirty="0">
                <a:solidFill>
                  <a:schemeClr val="tx1"/>
                </a:solidFill>
              </a:rPr>
              <a:t> and 29.298 </a:t>
            </a:r>
            <a:r>
              <a:rPr lang="es-419" sz="1800" dirty="0" err="1">
                <a:solidFill>
                  <a:schemeClr val="tx1"/>
                </a:solidFill>
              </a:rPr>
              <a:t>malicious</a:t>
            </a:r>
            <a:r>
              <a:rPr lang="es-419" sz="1800" dirty="0">
                <a:solidFill>
                  <a:schemeClr val="tx1"/>
                </a:solidFill>
              </a:rPr>
              <a:t> </a:t>
            </a:r>
            <a:r>
              <a:rPr lang="es-419" sz="1800" dirty="0" err="1">
                <a:solidFill>
                  <a:schemeClr val="tx1"/>
                </a:solidFill>
              </a:rPr>
              <a:t>processes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55 features including (Number of </a:t>
            </a:r>
            <a:r>
              <a:rPr lang="en-US" sz="1800" i="1" dirty="0">
                <a:solidFill>
                  <a:schemeClr val="tx1"/>
                </a:solidFill>
              </a:rPr>
              <a:t>threads</a:t>
            </a:r>
            <a:r>
              <a:rPr lang="en-US" sz="1800" dirty="0">
                <a:solidFill>
                  <a:schemeClr val="tx1"/>
                </a:solidFill>
              </a:rPr>
              <a:t>, number of </a:t>
            </a:r>
            <a:r>
              <a:rPr lang="en-US" sz="1800" i="1" dirty="0">
                <a:solidFill>
                  <a:schemeClr val="tx1"/>
                </a:solidFill>
              </a:rPr>
              <a:t>handles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i="1" dirty="0">
                <a:solidFill>
                  <a:schemeClr val="tx1"/>
                </a:solidFill>
              </a:rPr>
              <a:t>callbacks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i="1" dirty="0">
                <a:solidFill>
                  <a:schemeClr val="tx1"/>
                </a:solidFill>
              </a:rPr>
              <a:t>mutex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i="1" dirty="0">
                <a:solidFill>
                  <a:schemeClr val="tx1"/>
                </a:solidFill>
              </a:rPr>
              <a:t>semaphores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es-419" sz="1800" dirty="0">
              <a:solidFill>
                <a:schemeClr val="tx1"/>
              </a:solidFill>
            </a:endParaRPr>
          </a:p>
          <a:p>
            <a:endParaRPr lang="es-419" dirty="0"/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425873E5-D586-7D7B-CA69-D475B255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83" y="709850"/>
            <a:ext cx="5270497" cy="5799360"/>
          </a:xfrm>
          <a:prstGeom prst="rect">
            <a:avLst/>
          </a:prstGeom>
        </p:spPr>
      </p:pic>
      <p:pic>
        <p:nvPicPr>
          <p:cNvPr id="10" name="Picture 2" descr="CTFtime.org / Canadian Institute for Cybersecurity_Capture the Flag">
            <a:extLst>
              <a:ext uri="{FF2B5EF4-FFF2-40B4-BE49-F238E27FC236}">
                <a16:creationId xmlns:a16="http://schemas.microsoft.com/office/drawing/2014/main" id="{01B1F194-6972-2A28-3FE4-AEA75A7C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2" y="738444"/>
            <a:ext cx="6617071" cy="12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Methodology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08762BD-0E23-9D6A-7D7F-B86625C25C58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8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85B576-8FB6-75B1-A088-059D98E723D6}"/>
              </a:ext>
            </a:extLst>
          </p:cNvPr>
          <p:cNvSpPr/>
          <p:nvPr/>
        </p:nvSpPr>
        <p:spPr>
          <a:xfrm>
            <a:off x="2511655" y="5590943"/>
            <a:ext cx="2286000" cy="865762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1. Data </a:t>
            </a:r>
            <a:r>
              <a:rPr lang="es-419" dirty="0" err="1"/>
              <a:t>acquisition</a:t>
            </a:r>
            <a:endParaRPr lang="es-419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99E8D4E-222C-9C75-9076-CE60936B4AE3}"/>
              </a:ext>
            </a:extLst>
          </p:cNvPr>
          <p:cNvSpPr/>
          <p:nvPr/>
        </p:nvSpPr>
        <p:spPr>
          <a:xfrm>
            <a:off x="3816782" y="4306224"/>
            <a:ext cx="2286000" cy="865762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2. Data </a:t>
            </a:r>
            <a:r>
              <a:rPr lang="es-419" dirty="0" err="1"/>
              <a:t>cleaning</a:t>
            </a:r>
            <a:r>
              <a:rPr lang="es-419" dirty="0"/>
              <a:t> and </a:t>
            </a:r>
            <a:r>
              <a:rPr lang="es-419" dirty="0" err="1"/>
              <a:t>preprocessing</a:t>
            </a:r>
            <a:endParaRPr lang="es-419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A658E30-9F15-FD77-2673-9F42B6707682}"/>
              </a:ext>
            </a:extLst>
          </p:cNvPr>
          <p:cNvSpPr/>
          <p:nvPr/>
        </p:nvSpPr>
        <p:spPr>
          <a:xfrm>
            <a:off x="5292143" y="3152543"/>
            <a:ext cx="2286000" cy="865762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3. </a:t>
            </a:r>
            <a:r>
              <a:rPr lang="es-419" dirty="0" err="1"/>
              <a:t>Multiclasses</a:t>
            </a:r>
            <a:r>
              <a:rPr lang="es-419" dirty="0"/>
              <a:t> </a:t>
            </a:r>
            <a:r>
              <a:rPr lang="es-419" dirty="0" err="1"/>
              <a:t>classifiers</a:t>
            </a:r>
            <a:endParaRPr lang="es-419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B22B73-5094-49F0-49E2-A10A3FEE39D9}"/>
              </a:ext>
            </a:extLst>
          </p:cNvPr>
          <p:cNvSpPr/>
          <p:nvPr/>
        </p:nvSpPr>
        <p:spPr>
          <a:xfrm>
            <a:off x="8240233" y="836695"/>
            <a:ext cx="2286000" cy="865762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5. </a:t>
            </a:r>
            <a:r>
              <a:rPr lang="es-419" dirty="0" err="1"/>
              <a:t>Conclusion</a:t>
            </a:r>
            <a:r>
              <a:rPr lang="es-419" dirty="0"/>
              <a:t> and </a:t>
            </a:r>
            <a:r>
              <a:rPr lang="es-419" dirty="0" err="1"/>
              <a:t>reporting</a:t>
            </a:r>
            <a:endParaRPr lang="es-419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A0B72F-7C64-273A-FD59-FB1144FD2A66}"/>
              </a:ext>
            </a:extLst>
          </p:cNvPr>
          <p:cNvSpPr/>
          <p:nvPr/>
        </p:nvSpPr>
        <p:spPr>
          <a:xfrm>
            <a:off x="6398057" y="1934896"/>
            <a:ext cx="2286000" cy="865762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4. </a:t>
            </a:r>
            <a:r>
              <a:rPr lang="es-419" dirty="0" err="1"/>
              <a:t>Unsupervised</a:t>
            </a:r>
            <a:r>
              <a:rPr lang="es-419" dirty="0"/>
              <a:t> </a:t>
            </a:r>
            <a:r>
              <a:rPr lang="es-419" dirty="0" err="1"/>
              <a:t>Learning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3935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Methodology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08762BD-0E23-9D6A-7D7F-B86625C25C58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4DCDAD-3CE5-1498-5740-1C1FC03F0505}"/>
              </a:ext>
            </a:extLst>
          </p:cNvPr>
          <p:cNvSpPr txBox="1"/>
          <p:nvPr/>
        </p:nvSpPr>
        <p:spPr>
          <a:xfrm>
            <a:off x="6358647" y="1614792"/>
            <a:ext cx="50270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General </a:t>
            </a:r>
            <a:r>
              <a:rPr lang="es-419" dirty="0" err="1"/>
              <a:t>techniques</a:t>
            </a:r>
            <a:r>
              <a:rPr lang="es-419" dirty="0"/>
              <a:t>: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Stratified</a:t>
            </a:r>
            <a:r>
              <a:rPr lang="es-419" dirty="0"/>
              <a:t> </a:t>
            </a:r>
            <a:r>
              <a:rPr lang="es-419" dirty="0" err="1"/>
              <a:t>splitting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Stratified</a:t>
            </a:r>
            <a:r>
              <a:rPr lang="es-419" dirty="0"/>
              <a:t> 10-Folds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Training, Cross </a:t>
            </a:r>
            <a:r>
              <a:rPr lang="es-419" dirty="0" err="1"/>
              <a:t>validation</a:t>
            </a:r>
            <a:r>
              <a:rPr lang="es-419" dirty="0"/>
              <a:t> and </a:t>
            </a:r>
            <a:r>
              <a:rPr lang="es-419" dirty="0" err="1"/>
              <a:t>Evaluation</a:t>
            </a:r>
            <a:r>
              <a:rPr lang="es-419" dirty="0"/>
              <a:t> </a:t>
            </a:r>
            <a:r>
              <a:rPr lang="es-419" dirty="0" err="1"/>
              <a:t>datasets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Machine </a:t>
            </a:r>
            <a:r>
              <a:rPr lang="es-419" dirty="0" err="1"/>
              <a:t>Learning</a:t>
            </a:r>
            <a:r>
              <a:rPr lang="es-419" dirty="0"/>
              <a:t> </a:t>
            </a:r>
            <a:r>
              <a:rPr lang="es-419" dirty="0" err="1"/>
              <a:t>Algorithms</a:t>
            </a:r>
            <a:r>
              <a:rPr lang="es-419" dirty="0"/>
              <a:t>: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Support</a:t>
            </a:r>
            <a:r>
              <a:rPr lang="es-419" dirty="0"/>
              <a:t> Vector Machine </a:t>
            </a:r>
            <a:r>
              <a:rPr lang="es-419" dirty="0" err="1"/>
              <a:t>Classifier</a:t>
            </a:r>
            <a:r>
              <a:rPr lang="es-419" dirty="0"/>
              <a:t> (SVC)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Decision</a:t>
            </a:r>
            <a:r>
              <a:rPr lang="es-419" dirty="0"/>
              <a:t> </a:t>
            </a:r>
            <a:r>
              <a:rPr lang="es-419" dirty="0" err="1"/>
              <a:t>tree</a:t>
            </a:r>
            <a:r>
              <a:rPr lang="es-419" dirty="0"/>
              <a:t> (DT)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</a:t>
            </a:r>
            <a:r>
              <a:rPr lang="es-419" dirty="0"/>
              <a:t> (RF)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Linear </a:t>
            </a:r>
            <a:r>
              <a:rPr lang="es-419" dirty="0" err="1"/>
              <a:t>Discriminant</a:t>
            </a:r>
            <a:r>
              <a:rPr lang="es-419" dirty="0"/>
              <a:t> </a:t>
            </a:r>
            <a:r>
              <a:rPr lang="es-419" dirty="0" err="1"/>
              <a:t>Analysis</a:t>
            </a:r>
            <a:r>
              <a:rPr lang="es-419" dirty="0"/>
              <a:t> (LDA)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Naive</a:t>
            </a:r>
            <a:r>
              <a:rPr lang="es-419" dirty="0"/>
              <a:t> Bayes (NB)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Deep Neuronal Network (DNN)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Adaptive Neuro </a:t>
            </a:r>
            <a:r>
              <a:rPr lang="es-419" dirty="0" err="1"/>
              <a:t>Fuzzy</a:t>
            </a:r>
            <a:r>
              <a:rPr lang="es-419" dirty="0"/>
              <a:t> </a:t>
            </a:r>
            <a:r>
              <a:rPr lang="es-419" dirty="0" err="1"/>
              <a:t>Inference</a:t>
            </a:r>
            <a:r>
              <a:rPr lang="es-419" dirty="0"/>
              <a:t> </a:t>
            </a:r>
            <a:r>
              <a:rPr lang="es-419" dirty="0" err="1"/>
              <a:t>System</a:t>
            </a:r>
            <a:r>
              <a:rPr lang="es-419" dirty="0"/>
              <a:t> (ANFIS)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SMOTED Deep Neuronal Network (S-DNN)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25A5DE-A566-A55C-D4D3-4253DB3B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82" y="669303"/>
            <a:ext cx="2497106" cy="61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que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868</TotalTime>
  <Words>1128</Words>
  <Application>Microsoft Office PowerPoint</Application>
  <PresentationFormat>Panorámica</PresentationFormat>
  <Paragraphs>365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NimbusRomNo9L-Regu</vt:lpstr>
      <vt:lpstr>Ropa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Cevallos</dc:creator>
  <cp:lastModifiedBy>David Cevallos</cp:lastModifiedBy>
  <cp:revision>98</cp:revision>
  <dcterms:created xsi:type="dcterms:W3CDTF">2023-07-20T02:02:25Z</dcterms:created>
  <dcterms:modified xsi:type="dcterms:W3CDTF">2023-09-05T13:22:44Z</dcterms:modified>
</cp:coreProperties>
</file>