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5" r:id="rId8"/>
    <p:sldId id="264" r:id="rId9"/>
    <p:sldId id="266" r:id="rId10"/>
    <p:sldId id="267" r:id="rId11"/>
    <p:sldId id="269" r:id="rId12"/>
    <p:sldId id="268" r:id="rId13"/>
    <p:sldId id="271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251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96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404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060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964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225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25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349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17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15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47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53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66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4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91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398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2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A5DD1-EAD8-49CE-BFA0-BB56FE1681E9}" type="datetimeFigureOut">
              <a:rPr lang="es-419" smtClean="0"/>
              <a:t>7/8/2023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8EC2E-A91D-499D-BC30-328B1A423A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599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BB3975-78B0-D0D1-92AF-E2383B231831}"/>
              </a:ext>
            </a:extLst>
          </p:cNvPr>
          <p:cNvSpPr txBox="1"/>
          <p:nvPr/>
        </p:nvSpPr>
        <p:spPr>
          <a:xfrm>
            <a:off x="3257319" y="636393"/>
            <a:ext cx="616874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4000" b="1" dirty="0"/>
              <a:t>Escuela Politécnica Nacional</a:t>
            </a:r>
          </a:p>
          <a:p>
            <a:pPr algn="ctr"/>
            <a:endParaRPr lang="es-419" sz="4000" b="1" dirty="0"/>
          </a:p>
          <a:p>
            <a:pPr algn="ctr"/>
            <a:r>
              <a:rPr lang="es-419" sz="4000" b="1" dirty="0"/>
              <a:t>Redes Neuronales</a:t>
            </a:r>
          </a:p>
          <a:p>
            <a:endParaRPr lang="es-419" dirty="0"/>
          </a:p>
          <a:p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2F62DE-0C11-C567-DDBB-EF7536A74C96}"/>
              </a:ext>
            </a:extLst>
          </p:cNvPr>
          <p:cNvSpPr txBox="1"/>
          <p:nvPr/>
        </p:nvSpPr>
        <p:spPr>
          <a:xfrm>
            <a:off x="4622308" y="3824489"/>
            <a:ext cx="3438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dirty="0"/>
              <a:t>Lógica Difusa - ANFIS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5B49EF-C05F-1D16-3F4C-78987C4D84A6}"/>
              </a:ext>
            </a:extLst>
          </p:cNvPr>
          <p:cNvSpPr txBox="1"/>
          <p:nvPr/>
        </p:nvSpPr>
        <p:spPr>
          <a:xfrm>
            <a:off x="4804406" y="5619569"/>
            <a:ext cx="272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David Fabián Cevallos Salas</a:t>
            </a:r>
          </a:p>
          <a:p>
            <a:pPr algn="ctr"/>
            <a:r>
              <a:rPr lang="es-419" dirty="0"/>
              <a:t>2023-08-07</a:t>
            </a:r>
          </a:p>
        </p:txBody>
      </p:sp>
    </p:spTree>
    <p:extLst>
      <p:ext uri="{BB962C8B-B14F-4D97-AF65-F5344CB8AC3E}">
        <p14:creationId xmlns:p14="http://schemas.microsoft.com/office/powerpoint/2010/main" val="273402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3568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ANFIS-Arquitectura </a:t>
            </a:r>
            <a:r>
              <a:rPr lang="es-419" sz="1500" b="1" dirty="0"/>
              <a:t>[3]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449051" y="6320899"/>
            <a:ext cx="4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B57875-EBBF-1339-B129-E12BA2AB98D2}"/>
              </a:ext>
            </a:extLst>
          </p:cNvPr>
          <p:cNvSpPr txBox="1"/>
          <p:nvPr/>
        </p:nvSpPr>
        <p:spPr>
          <a:xfrm>
            <a:off x="2433627" y="1161632"/>
            <a:ext cx="206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Capa 1</a:t>
            </a:r>
          </a:p>
          <a:p>
            <a:pPr algn="ctr"/>
            <a:r>
              <a:rPr lang="es-419" b="1" dirty="0"/>
              <a:t>(</a:t>
            </a:r>
            <a:r>
              <a:rPr lang="es-419" b="1" dirty="0" err="1"/>
              <a:t>Membership</a:t>
            </a:r>
            <a:r>
              <a:rPr lang="es-419" b="1" dirty="0"/>
              <a:t> </a:t>
            </a:r>
            <a:r>
              <a:rPr lang="es-419" b="1" dirty="0" err="1"/>
              <a:t>layer</a:t>
            </a:r>
            <a:r>
              <a:rPr lang="es-419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C83F44D-219E-47D8-7820-57C77A8DF5C1}"/>
                  </a:ext>
                </a:extLst>
              </p:cNvPr>
              <p:cNvSpPr txBox="1"/>
              <p:nvPr/>
            </p:nvSpPr>
            <p:spPr>
              <a:xfrm>
                <a:off x="2744352" y="2211131"/>
                <a:ext cx="1242200" cy="318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C83F44D-219E-47D8-7820-57C77A8D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52" y="2211131"/>
                <a:ext cx="1242200" cy="318357"/>
              </a:xfrm>
              <a:prstGeom prst="rect">
                <a:avLst/>
              </a:prstGeom>
              <a:blipFill>
                <a:blip r:embed="rId2"/>
                <a:stretch>
                  <a:fillRect l="-3922" r="-6373" b="-2307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622851-9E46-786C-0BF1-99CA89738B6A}"/>
                  </a:ext>
                </a:extLst>
              </p:cNvPr>
              <p:cNvSpPr txBox="1"/>
              <p:nvPr/>
            </p:nvSpPr>
            <p:spPr>
              <a:xfrm>
                <a:off x="2189191" y="3255821"/>
                <a:ext cx="2706318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41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419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622851-9E46-786C-0BF1-99CA8973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91" y="3255821"/>
                <a:ext cx="2706318" cy="917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9C35D59-7C07-ECCB-1F32-E32B359FFFF8}"/>
                  </a:ext>
                </a:extLst>
              </p:cNvPr>
              <p:cNvSpPr txBox="1"/>
              <p:nvPr/>
            </p:nvSpPr>
            <p:spPr>
              <a:xfrm>
                <a:off x="2104498" y="4690291"/>
                <a:ext cx="2521909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41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419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419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9C35D59-7C07-ECCB-1F32-E32B359FF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8" y="4690291"/>
                <a:ext cx="2521909" cy="725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1950E20B-EB73-0C4C-1BAD-A72E09C95221}"/>
              </a:ext>
            </a:extLst>
          </p:cNvPr>
          <p:cNvSpPr txBox="1"/>
          <p:nvPr/>
        </p:nvSpPr>
        <p:spPr>
          <a:xfrm>
            <a:off x="7325732" y="1161631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Capa 2</a:t>
            </a:r>
          </a:p>
          <a:p>
            <a:r>
              <a:rPr lang="es-419" b="1" dirty="0"/>
              <a:t>(</a:t>
            </a:r>
            <a:r>
              <a:rPr lang="es-419" b="1" dirty="0" err="1"/>
              <a:t>Fuzzification</a:t>
            </a:r>
            <a:r>
              <a:rPr lang="es-419" b="1" dirty="0"/>
              <a:t> </a:t>
            </a:r>
            <a:r>
              <a:rPr lang="es-419" b="1" dirty="0" err="1"/>
              <a:t>layer</a:t>
            </a:r>
            <a:r>
              <a:rPr lang="es-419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396ECBC-6401-E3B4-3338-9597DCF7F410}"/>
                  </a:ext>
                </a:extLst>
              </p:cNvPr>
              <p:cNvSpPr txBox="1"/>
              <p:nvPr/>
            </p:nvSpPr>
            <p:spPr>
              <a:xfrm>
                <a:off x="6374300" y="2230284"/>
                <a:ext cx="3718157" cy="304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396ECBC-6401-E3B4-3338-9597DCF7F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00" y="2230284"/>
                <a:ext cx="3718157" cy="304186"/>
              </a:xfrm>
              <a:prstGeom prst="rect">
                <a:avLst/>
              </a:prstGeom>
              <a:blipFill>
                <a:blip r:embed="rId5"/>
                <a:stretch>
                  <a:fillRect l="-1639" r="-2951" b="-2400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8D20D0D-C4B7-4F6C-D7A5-3603D83FBF4D}"/>
                  </a:ext>
                </a:extLst>
              </p:cNvPr>
              <p:cNvSpPr txBox="1"/>
              <p:nvPr/>
            </p:nvSpPr>
            <p:spPr>
              <a:xfrm>
                <a:off x="10406421" y="2252489"/>
                <a:ext cx="126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8D20D0D-C4B7-4F6C-D7A5-3603D83F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21" y="2252489"/>
                <a:ext cx="1261627" cy="276999"/>
              </a:xfrm>
              <a:prstGeom prst="rect">
                <a:avLst/>
              </a:prstGeom>
              <a:blipFill>
                <a:blip r:embed="rId6"/>
                <a:stretch>
                  <a:fillRect l="-4348" r="-1932" b="-888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629251F4-ADC5-A9E2-1D91-FCD33196C51A}"/>
              </a:ext>
            </a:extLst>
          </p:cNvPr>
          <p:cNvSpPr txBox="1"/>
          <p:nvPr/>
        </p:nvSpPr>
        <p:spPr>
          <a:xfrm>
            <a:off x="7242375" y="3527177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Capa 3</a:t>
            </a:r>
          </a:p>
          <a:p>
            <a:r>
              <a:rPr lang="es-419" b="1" dirty="0"/>
              <a:t>(</a:t>
            </a:r>
            <a:r>
              <a:rPr lang="es-419" b="1" dirty="0" err="1"/>
              <a:t>Normalization</a:t>
            </a:r>
            <a:r>
              <a:rPr lang="es-419" b="1" dirty="0"/>
              <a:t> </a:t>
            </a:r>
            <a:r>
              <a:rPr lang="es-419" b="1" dirty="0" err="1"/>
              <a:t>layer</a:t>
            </a:r>
            <a:r>
              <a:rPr lang="es-419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0D8803D-952F-D8F1-1D0D-2FE54ED15912}"/>
                  </a:ext>
                </a:extLst>
              </p:cNvPr>
              <p:cNvSpPr txBox="1"/>
              <p:nvPr/>
            </p:nvSpPr>
            <p:spPr>
              <a:xfrm>
                <a:off x="7109422" y="4708404"/>
                <a:ext cx="2471382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419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0D8803D-952F-D8F1-1D0D-2FE54ED1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22" y="4708404"/>
                <a:ext cx="2471382" cy="517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4B580D-DA63-D8FB-2890-352D3B3D0C58}"/>
                  </a:ext>
                </a:extLst>
              </p:cNvPr>
              <p:cNvSpPr txBox="1"/>
              <p:nvPr/>
            </p:nvSpPr>
            <p:spPr>
              <a:xfrm>
                <a:off x="10406421" y="4828790"/>
                <a:ext cx="126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4B580D-DA63-D8FB-2890-352D3B3D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21" y="4828790"/>
                <a:ext cx="1261627" cy="276999"/>
              </a:xfrm>
              <a:prstGeom prst="rect">
                <a:avLst/>
              </a:prstGeom>
              <a:blipFill>
                <a:blip r:embed="rId8"/>
                <a:stretch>
                  <a:fillRect l="-4348" r="-1932" b="-652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3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3568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ANFIS-Arquitectura </a:t>
            </a:r>
            <a:r>
              <a:rPr lang="es-419" sz="1500" b="1" dirty="0"/>
              <a:t>[3]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468101" y="6320899"/>
            <a:ext cx="4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11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B57875-EBBF-1339-B129-E12BA2AB98D2}"/>
              </a:ext>
            </a:extLst>
          </p:cNvPr>
          <p:cNvSpPr txBox="1"/>
          <p:nvPr/>
        </p:nvSpPr>
        <p:spPr>
          <a:xfrm>
            <a:off x="2342736" y="1501534"/>
            <a:ext cx="226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Capa 4</a:t>
            </a:r>
          </a:p>
          <a:p>
            <a:pPr algn="ctr"/>
            <a:r>
              <a:rPr lang="es-419" b="1" dirty="0"/>
              <a:t>(</a:t>
            </a:r>
            <a:r>
              <a:rPr lang="es-419" b="1" dirty="0" err="1"/>
              <a:t>Defuzzification</a:t>
            </a:r>
            <a:r>
              <a:rPr lang="es-419" b="1" dirty="0"/>
              <a:t> </a:t>
            </a:r>
            <a:r>
              <a:rPr lang="es-419" b="1" dirty="0" err="1"/>
              <a:t>layer</a:t>
            </a:r>
            <a:r>
              <a:rPr lang="es-419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C83F44D-219E-47D8-7820-57C77A8DF5C1}"/>
                  </a:ext>
                </a:extLst>
              </p:cNvPr>
              <p:cNvSpPr txBox="1"/>
              <p:nvPr/>
            </p:nvSpPr>
            <p:spPr>
              <a:xfrm>
                <a:off x="3030271" y="2780298"/>
                <a:ext cx="1024831" cy="2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C83F44D-219E-47D8-7820-57C77A8D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71" y="2780298"/>
                <a:ext cx="1024831" cy="290849"/>
              </a:xfrm>
              <a:prstGeom prst="rect">
                <a:avLst/>
              </a:prstGeom>
              <a:blipFill>
                <a:blip r:embed="rId2"/>
                <a:stretch>
                  <a:fillRect l="-4762" t="-2083" r="-4762" b="-3125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1950E20B-EB73-0C4C-1BAD-A72E09C95221}"/>
              </a:ext>
            </a:extLst>
          </p:cNvPr>
          <p:cNvSpPr txBox="1"/>
          <p:nvPr/>
        </p:nvSpPr>
        <p:spPr>
          <a:xfrm>
            <a:off x="7747284" y="1494585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Capa 5</a:t>
            </a:r>
          </a:p>
          <a:p>
            <a:r>
              <a:rPr lang="es-419" b="1" dirty="0"/>
              <a:t>(Output </a:t>
            </a:r>
            <a:r>
              <a:rPr lang="es-419" b="1" dirty="0" err="1"/>
              <a:t>layer</a:t>
            </a:r>
            <a:r>
              <a:rPr lang="es-419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ECB157-E4C9-45C2-4FB2-AA1BEFD701A9}"/>
                  </a:ext>
                </a:extLst>
              </p:cNvPr>
              <p:cNvSpPr txBox="1"/>
              <p:nvPr/>
            </p:nvSpPr>
            <p:spPr>
              <a:xfrm>
                <a:off x="1644845" y="3703580"/>
                <a:ext cx="4490845" cy="2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ECB157-E4C9-45C2-4FB2-AA1BEFD7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45" y="3703580"/>
                <a:ext cx="4490845" cy="290849"/>
              </a:xfrm>
              <a:prstGeom prst="rect">
                <a:avLst/>
              </a:prstGeom>
              <a:blipFill>
                <a:blip r:embed="rId3"/>
                <a:stretch>
                  <a:fillRect t="-2128" b="-2553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4D0FB02-E625-F140-152B-0FDBE5DFD6FF}"/>
              </a:ext>
            </a:extLst>
          </p:cNvPr>
          <p:cNvSpPr txBox="1"/>
          <p:nvPr/>
        </p:nvSpPr>
        <p:spPr>
          <a:xfrm>
            <a:off x="2567694" y="5171800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(</a:t>
            </a:r>
            <a:r>
              <a:rPr lang="es-419" i="1" dirty="0" err="1"/>
              <a:t>consequent</a:t>
            </a:r>
            <a:r>
              <a:rPr lang="es-419" i="1" dirty="0"/>
              <a:t> </a:t>
            </a:r>
            <a:r>
              <a:rPr lang="es-419" i="1" dirty="0" err="1"/>
              <a:t>parameters</a:t>
            </a:r>
            <a:r>
              <a:rPr lang="es-419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AA8E7A9-6ABD-123D-AC3C-AB28048B4E66}"/>
                  </a:ext>
                </a:extLst>
              </p:cNvPr>
              <p:cNvSpPr txBox="1"/>
              <p:nvPr/>
            </p:nvSpPr>
            <p:spPr>
              <a:xfrm>
                <a:off x="6955586" y="2554869"/>
                <a:ext cx="3179204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𝑜𝑣𝑒𝑟𝑎𝑙𝑙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AA8E7A9-6ABD-123D-AC3C-AB28048B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86" y="2554869"/>
                <a:ext cx="3179204" cy="808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5C54F5-9E1E-D8A2-F97D-1BAA5766AB79}"/>
                  </a:ext>
                </a:extLst>
              </p:cNvPr>
              <p:cNvSpPr txBox="1"/>
              <p:nvPr/>
            </p:nvSpPr>
            <p:spPr>
              <a:xfrm>
                <a:off x="7580348" y="3973154"/>
                <a:ext cx="1382366" cy="68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419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419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5C54F5-9E1E-D8A2-F97D-1BAA5766A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48" y="3973154"/>
                <a:ext cx="1382366" cy="687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A603837-9D97-9EC5-D5AC-EA44976282CC}"/>
                  </a:ext>
                </a:extLst>
              </p:cNvPr>
              <p:cNvSpPr txBox="1"/>
              <p:nvPr/>
            </p:nvSpPr>
            <p:spPr>
              <a:xfrm>
                <a:off x="3030271" y="4383203"/>
                <a:ext cx="126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A603837-9D97-9EC5-D5AC-EA449762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71" y="4383203"/>
                <a:ext cx="1261627" cy="276999"/>
              </a:xfrm>
              <a:prstGeom prst="rect">
                <a:avLst/>
              </a:prstGeom>
              <a:blipFill>
                <a:blip r:embed="rId6"/>
                <a:stretch>
                  <a:fillRect l="-4348" r="-1932" b="-888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4438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ANFIS en Matlab y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391901" y="6320899"/>
            <a:ext cx="4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4753CB-1270-CEBF-CBE5-595F9351F36D}"/>
              </a:ext>
            </a:extLst>
          </p:cNvPr>
          <p:cNvSpPr txBox="1"/>
          <p:nvPr/>
        </p:nvSpPr>
        <p:spPr>
          <a:xfrm>
            <a:off x="342900" y="1552575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Matlab: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9A4A3-7EAB-7CDD-41E4-93E13BBC1035}"/>
              </a:ext>
            </a:extLst>
          </p:cNvPr>
          <p:cNvSpPr txBox="1"/>
          <p:nvPr/>
        </p:nvSpPr>
        <p:spPr>
          <a:xfrm>
            <a:off x="352425" y="3105150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Python: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490EB1-26F4-EC10-39FB-8D7CCEAA60B3}"/>
              </a:ext>
            </a:extLst>
          </p:cNvPr>
          <p:cNvSpPr txBox="1"/>
          <p:nvPr/>
        </p:nvSpPr>
        <p:spPr>
          <a:xfrm>
            <a:off x="275207" y="3994488"/>
            <a:ext cx="606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No existe aún una librería estandarizada.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Varios proyectos en GitHub, como por ejemplo [6], [7] y [8].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864378-F443-9893-AFDF-D25AF21D4485}"/>
              </a:ext>
            </a:extLst>
          </p:cNvPr>
          <p:cNvSpPr txBox="1"/>
          <p:nvPr/>
        </p:nvSpPr>
        <p:spPr>
          <a:xfrm>
            <a:off x="275207" y="2072581"/>
            <a:ext cx="81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anfis</a:t>
            </a:r>
            <a:r>
              <a:rPr lang="es-419" dirty="0"/>
              <a:t> </a:t>
            </a:r>
            <a:r>
              <a:rPr lang="es-419" dirty="0" err="1"/>
              <a:t>function</a:t>
            </a:r>
            <a:r>
              <a:rPr lang="es-419" dirty="0"/>
              <a:t> [5] - </a:t>
            </a:r>
            <a:r>
              <a:rPr lang="en-US" dirty="0"/>
              <a:t>Tune </a:t>
            </a:r>
            <a:r>
              <a:rPr lang="en-US" dirty="0" err="1"/>
              <a:t>Sugeno</a:t>
            </a:r>
            <a:r>
              <a:rPr lang="en-US" dirty="0"/>
              <a:t>-type fuzzy inference system using training data.</a:t>
            </a:r>
            <a:r>
              <a:rPr lang="es-419" dirty="0"/>
              <a:t> </a:t>
            </a:r>
          </a:p>
        </p:txBody>
      </p:sp>
      <p:pic>
        <p:nvPicPr>
          <p:cNvPr id="2052" name="Picture 4" descr="Historia de Python - Wikipedia, la enciclopedia libre">
            <a:extLst>
              <a:ext uri="{FF2B5EF4-FFF2-40B4-BE49-F238E27FC236}">
                <a16:creationId xmlns:a16="http://schemas.microsoft.com/office/drawing/2014/main" id="{8C6C9386-15E7-7A12-5570-506CC137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08" y="3994488"/>
            <a:ext cx="2225193" cy="2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n acogida del curso de programación en Matlab del Club del  AutomóvilActualidad Nebrija">
            <a:extLst>
              <a:ext uri="{FF2B5EF4-FFF2-40B4-BE49-F238E27FC236}">
                <a16:creationId xmlns:a16="http://schemas.microsoft.com/office/drawing/2014/main" id="{BA6C2DB0-8E68-C99C-E20D-3BD23D5B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89" y="1285875"/>
            <a:ext cx="1889950" cy="146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273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391901" y="6320899"/>
            <a:ext cx="4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13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71038A-925C-FE80-4D38-9852AD179C1D}"/>
              </a:ext>
            </a:extLst>
          </p:cNvPr>
          <p:cNvSpPr txBox="1"/>
          <p:nvPr/>
        </p:nvSpPr>
        <p:spPr>
          <a:xfrm>
            <a:off x="275207" y="1376119"/>
            <a:ext cx="573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La lógica difusa es una extensión de la lógica tradicional.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1692E4-D7D4-2AF6-D376-F3B93D76C78A}"/>
              </a:ext>
            </a:extLst>
          </p:cNvPr>
          <p:cNvSpPr txBox="1"/>
          <p:nvPr/>
        </p:nvSpPr>
        <p:spPr>
          <a:xfrm>
            <a:off x="275207" y="2061543"/>
            <a:ext cx="108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La base teórica de la lógica difusa comprende el análisis de la función de membresía que establece el grado de </a:t>
            </a:r>
          </a:p>
          <a:p>
            <a:r>
              <a:rPr lang="es-419" dirty="0"/>
              <a:t>     pertenencia de un valor a un determinado atributo.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3E41A8-03CC-AC15-82C0-7FECEF013392}"/>
              </a:ext>
            </a:extLst>
          </p:cNvPr>
          <p:cNvSpPr txBox="1"/>
          <p:nvPr/>
        </p:nvSpPr>
        <p:spPr>
          <a:xfrm>
            <a:off x="275207" y="3170888"/>
            <a:ext cx="901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ANFIS es una red neuronal que utiliza lógica difusa para la obtención de mejores resultados.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CD6B0-034B-700D-65CC-5E64C775FCEB}"/>
              </a:ext>
            </a:extLst>
          </p:cNvPr>
          <p:cNvSpPr txBox="1"/>
          <p:nvPr/>
        </p:nvSpPr>
        <p:spPr>
          <a:xfrm>
            <a:off x="275207" y="3926970"/>
            <a:ext cx="461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 modelo ANFIS comprende de cinco capas.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6198B5-4B23-EA7C-A96C-A10751EC049B}"/>
              </a:ext>
            </a:extLst>
          </p:cNvPr>
          <p:cNvSpPr txBox="1"/>
          <p:nvPr/>
        </p:nvSpPr>
        <p:spPr>
          <a:xfrm>
            <a:off x="275207" y="4683052"/>
            <a:ext cx="99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Matlab es la mejor herramienta para el análisis de ANFIS por las prestaciones que actualmente brinda.</a:t>
            </a:r>
          </a:p>
        </p:txBody>
      </p:sp>
    </p:spTree>
    <p:extLst>
      <p:ext uri="{BB962C8B-B14F-4D97-AF65-F5344CB8AC3E}">
        <p14:creationId xmlns:p14="http://schemas.microsoft.com/office/powerpoint/2010/main" val="22748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026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Referencias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E59884-DC2D-0540-B4F1-5845CB922E1C}"/>
              </a:ext>
            </a:extLst>
          </p:cNvPr>
          <p:cNvSpPr txBox="1"/>
          <p:nvPr/>
        </p:nvSpPr>
        <p:spPr>
          <a:xfrm>
            <a:off x="11439525" y="6320899"/>
            <a:ext cx="4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14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89F805-C27C-4E3B-75EA-5896F7B09CA6}"/>
              </a:ext>
            </a:extLst>
          </p:cNvPr>
          <p:cNvSpPr txBox="1"/>
          <p:nvPr/>
        </p:nvSpPr>
        <p:spPr>
          <a:xfrm>
            <a:off x="169068" y="1295400"/>
            <a:ext cx="12022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effectLst/>
              </a:rPr>
              <a:t>[1]	Tomás Arredondo Vidal, “Introducción a la lógica difusa,” 2014,</a:t>
            </a:r>
            <a:r>
              <a:rPr lang="es-419" dirty="0"/>
              <a:t> 	</a:t>
            </a:r>
            <a:r>
              <a:rPr lang="es-419" b="0" i="0" dirty="0">
                <a:effectLst/>
              </a:rPr>
              <a:t>http://profesores.elo.utfsm.cl/∼</a:t>
            </a:r>
            <a:r>
              <a:rPr lang="es-419" b="0" i="0" dirty="0" err="1">
                <a:effectLst/>
              </a:rPr>
              <a:t>tarredondo</a:t>
            </a:r>
            <a:r>
              <a:rPr lang="es-419" b="0" i="0" dirty="0">
                <a:effectLst/>
              </a:rPr>
              <a:t>/</a:t>
            </a:r>
            <a:r>
              <a:rPr lang="es-419" b="0" i="0" dirty="0" err="1">
                <a:effectLst/>
              </a:rPr>
              <a:t>info</a:t>
            </a:r>
            <a:r>
              <a:rPr lang="es-419" b="0" i="0" dirty="0">
                <a:effectLst/>
              </a:rPr>
              <a:t>/</a:t>
            </a:r>
            <a:r>
              <a:rPr lang="es-419" b="0" i="0" dirty="0" err="1">
                <a:effectLst/>
              </a:rPr>
              <a:t>soft</a:t>
            </a:r>
            <a:r>
              <a:rPr lang="es-419" b="0" i="0" dirty="0">
                <a:effectLst/>
              </a:rPr>
              <a:t>-	</a:t>
            </a:r>
            <a:r>
              <a:rPr lang="es-419" b="0" i="0" dirty="0" err="1">
                <a:effectLst/>
              </a:rPr>
              <a:t>comp</a:t>
            </a:r>
            <a:r>
              <a:rPr lang="es-419" b="0" i="0" dirty="0">
                <a:effectLst/>
              </a:rPr>
              <a:t>/Introduccion%20a%20la%20Logica%20Difusa.pdf, 	Último acceso: 2023-08-05.</a:t>
            </a:r>
          </a:p>
          <a:p>
            <a:endParaRPr lang="es-419" dirty="0"/>
          </a:p>
          <a:p>
            <a:r>
              <a:rPr lang="es-419" dirty="0"/>
              <a:t>[2]	</a:t>
            </a:r>
            <a:r>
              <a:rPr lang="en-US" dirty="0"/>
              <a:t>Pranav </a:t>
            </a:r>
            <a:r>
              <a:rPr lang="en-US" dirty="0" err="1"/>
              <a:t>Gajjewar</a:t>
            </a:r>
            <a:r>
              <a:rPr lang="en-US" dirty="0"/>
              <a:t>, “Understanding fuzzy neural network using code and animation,” 2018, 	https://medium.com/@apbetahouse45/ understanding-fuzzy-neural-network-with-code-and-graphs-263d1091d773, 	Último </a:t>
            </a:r>
            <a:r>
              <a:rPr lang="en-US" dirty="0" err="1"/>
              <a:t>acceso</a:t>
            </a:r>
            <a:r>
              <a:rPr lang="en-US" dirty="0"/>
              <a:t> : 2023-08-05</a:t>
            </a:r>
          </a:p>
          <a:p>
            <a:endParaRPr lang="en-US" dirty="0"/>
          </a:p>
          <a:p>
            <a:r>
              <a:rPr lang="en-US" dirty="0">
                <a:cs typeface="Arial" panose="020B0604020202020204" pitchFamily="34" charset="0"/>
              </a:rPr>
              <a:t>[3]	</a:t>
            </a:r>
            <a:r>
              <a:rPr lang="es-419" b="0" i="0" dirty="0">
                <a:effectLst/>
                <a:cs typeface="Arial" panose="020B0604020202020204" pitchFamily="34" charset="0"/>
              </a:rPr>
              <a:t>J</a:t>
            </a:r>
            <a:r>
              <a:rPr lang="es-419" dirty="0">
                <a:cs typeface="Arial" panose="020B0604020202020204" pitchFamily="34" charset="0"/>
              </a:rPr>
              <a:t>. . -S. R. </a:t>
            </a:r>
            <a:r>
              <a:rPr lang="es-419" dirty="0" err="1">
                <a:cs typeface="Arial" panose="020B0604020202020204" pitchFamily="34" charset="0"/>
              </a:rPr>
              <a:t>Jang</a:t>
            </a:r>
            <a:r>
              <a:rPr lang="es-419" dirty="0">
                <a:cs typeface="Arial" panose="020B0604020202020204" pitchFamily="34" charset="0"/>
              </a:rPr>
              <a:t>, "ANFIS: adaptive-</a:t>
            </a:r>
            <a:r>
              <a:rPr lang="es-419" dirty="0" err="1">
                <a:cs typeface="Arial" panose="020B0604020202020204" pitchFamily="34" charset="0"/>
              </a:rPr>
              <a:t>network</a:t>
            </a:r>
            <a:r>
              <a:rPr lang="es-419" dirty="0">
                <a:cs typeface="Arial" panose="020B0604020202020204" pitchFamily="34" charset="0"/>
              </a:rPr>
              <a:t>-</a:t>
            </a:r>
            <a:r>
              <a:rPr lang="es-419" dirty="0" err="1">
                <a:cs typeface="Arial" panose="020B0604020202020204" pitchFamily="34" charset="0"/>
              </a:rPr>
              <a:t>based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fuzzy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inference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system</a:t>
            </a:r>
            <a:r>
              <a:rPr lang="es-419" dirty="0">
                <a:cs typeface="Arial" panose="020B0604020202020204" pitchFamily="34" charset="0"/>
              </a:rPr>
              <a:t>," in IEEE </a:t>
            </a:r>
            <a:r>
              <a:rPr lang="es-419" dirty="0" err="1">
                <a:cs typeface="Arial" panose="020B0604020202020204" pitchFamily="34" charset="0"/>
              </a:rPr>
              <a:t>Transactions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on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Systems</a:t>
            </a:r>
            <a:r>
              <a:rPr lang="es-419" dirty="0">
                <a:cs typeface="Arial" panose="020B0604020202020204" pitchFamily="34" charset="0"/>
              </a:rPr>
              <a:t>, Man, and 	</a:t>
            </a:r>
            <a:r>
              <a:rPr lang="es-419" dirty="0" err="1">
                <a:cs typeface="Arial" panose="020B0604020202020204" pitchFamily="34" charset="0"/>
              </a:rPr>
              <a:t>Cybernetics</a:t>
            </a:r>
            <a:r>
              <a:rPr lang="es-419" dirty="0">
                <a:cs typeface="Arial" panose="020B0604020202020204" pitchFamily="34" charset="0"/>
              </a:rPr>
              <a:t>, vol. 23, no. 3, pp. 665-685, May-June 1993, </a:t>
            </a:r>
            <a:r>
              <a:rPr lang="es-419" dirty="0" err="1">
                <a:cs typeface="Arial" panose="020B0604020202020204" pitchFamily="34" charset="0"/>
              </a:rPr>
              <a:t>doi</a:t>
            </a:r>
            <a:r>
              <a:rPr lang="es-419" dirty="0">
                <a:cs typeface="Arial" panose="020B0604020202020204" pitchFamily="34" charset="0"/>
              </a:rPr>
              <a:t>: 10.1109/21.256541.</a:t>
            </a:r>
          </a:p>
          <a:p>
            <a:endParaRPr lang="es-419" dirty="0">
              <a:cs typeface="Arial" panose="020B0604020202020204" pitchFamily="34" charset="0"/>
            </a:endParaRPr>
          </a:p>
          <a:p>
            <a:r>
              <a:rPr lang="es-419" dirty="0">
                <a:cs typeface="Arial" panose="020B0604020202020204" pitchFamily="34" charset="0"/>
              </a:rPr>
              <a:t>[4] 	S. </a:t>
            </a:r>
            <a:r>
              <a:rPr lang="es-419" dirty="0" err="1">
                <a:cs typeface="Arial" panose="020B0604020202020204" pitchFamily="34" charset="0"/>
              </a:rPr>
              <a:t>Frizzo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Stefenon</a:t>
            </a:r>
            <a:r>
              <a:rPr lang="es-419" dirty="0">
                <a:cs typeface="Arial" panose="020B0604020202020204" pitchFamily="34" charset="0"/>
              </a:rPr>
              <a:t> et al., “</a:t>
            </a:r>
            <a:r>
              <a:rPr lang="es-419" dirty="0" err="1">
                <a:cs typeface="Arial" panose="020B0604020202020204" pitchFamily="34" charset="0"/>
              </a:rPr>
              <a:t>Electrical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Insulator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Fault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Forecasting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Based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on</a:t>
            </a:r>
            <a:r>
              <a:rPr lang="es-419" dirty="0">
                <a:cs typeface="Arial" panose="020B0604020202020204" pitchFamily="34" charset="0"/>
              </a:rPr>
              <a:t> a Wavelet Neuro-</a:t>
            </a:r>
            <a:r>
              <a:rPr lang="es-419" dirty="0" err="1">
                <a:cs typeface="Arial" panose="020B0604020202020204" pitchFamily="34" charset="0"/>
              </a:rPr>
              <a:t>Fuzzy</a:t>
            </a:r>
            <a:r>
              <a:rPr lang="es-419" dirty="0">
                <a:cs typeface="Arial" panose="020B0604020202020204" pitchFamily="34" charset="0"/>
              </a:rPr>
              <a:t> </a:t>
            </a:r>
            <a:r>
              <a:rPr lang="es-419" dirty="0" err="1">
                <a:cs typeface="Arial" panose="020B0604020202020204" pitchFamily="34" charset="0"/>
              </a:rPr>
              <a:t>System</a:t>
            </a:r>
            <a:r>
              <a:rPr lang="es-419" dirty="0">
                <a:cs typeface="Arial" panose="020B0604020202020204" pitchFamily="34" charset="0"/>
              </a:rPr>
              <a:t>,” </a:t>
            </a:r>
            <a:r>
              <a:rPr lang="es-419" dirty="0" err="1">
                <a:cs typeface="Arial" panose="020B0604020202020204" pitchFamily="34" charset="0"/>
              </a:rPr>
              <a:t>Energies</a:t>
            </a:r>
            <a:r>
              <a:rPr lang="es-419" dirty="0">
                <a:cs typeface="Arial" panose="020B0604020202020204" pitchFamily="34" charset="0"/>
              </a:rPr>
              <a:t>, vol. 	13, 	no. 2, p. 484, Jan. 2020, </a:t>
            </a:r>
            <a:r>
              <a:rPr lang="es-419" dirty="0" err="1">
                <a:cs typeface="Arial" panose="020B0604020202020204" pitchFamily="34" charset="0"/>
              </a:rPr>
              <a:t>doi</a:t>
            </a:r>
            <a:r>
              <a:rPr lang="es-419" dirty="0">
                <a:cs typeface="Arial" panose="020B0604020202020204" pitchFamily="34" charset="0"/>
              </a:rPr>
              <a:t>: 10.3390/en13020484.</a:t>
            </a:r>
          </a:p>
          <a:p>
            <a:endParaRPr lang="es-419" dirty="0">
              <a:cs typeface="Arial" panose="020B0604020202020204" pitchFamily="34" charset="0"/>
            </a:endParaRPr>
          </a:p>
          <a:p>
            <a:r>
              <a:rPr lang="es-419" dirty="0">
                <a:cs typeface="Arial" panose="020B0604020202020204" pitchFamily="34" charset="0"/>
              </a:rPr>
              <a:t>[5]	</a:t>
            </a:r>
            <a:r>
              <a:rPr lang="en-US" dirty="0"/>
              <a:t>MathWorks, “</a:t>
            </a:r>
            <a:r>
              <a:rPr lang="en-US" dirty="0" err="1"/>
              <a:t>Anfis</a:t>
            </a:r>
            <a:r>
              <a:rPr lang="en-US" dirty="0"/>
              <a:t> tune </a:t>
            </a:r>
            <a:r>
              <a:rPr lang="en-US" dirty="0" err="1"/>
              <a:t>sugeno</a:t>
            </a:r>
            <a:r>
              <a:rPr lang="en-US" dirty="0"/>
              <a:t>-type fuzzy inference system using training data,” 2023, 	https://la.mathworks.com/help/fuzzy/anfis.html, Último </a:t>
            </a:r>
            <a:r>
              <a:rPr lang="en-US" dirty="0" err="1"/>
              <a:t>acceso</a:t>
            </a:r>
            <a:r>
              <a:rPr lang="en-US" dirty="0"/>
              <a:t>: 2023-08-05.</a:t>
            </a:r>
          </a:p>
        </p:txBody>
      </p:sp>
    </p:spTree>
    <p:extLst>
      <p:ext uri="{BB962C8B-B14F-4D97-AF65-F5344CB8AC3E}">
        <p14:creationId xmlns:p14="http://schemas.microsoft.com/office/powerpoint/2010/main" val="40764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026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Referencias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E59884-DC2D-0540-B4F1-5845CB922E1C}"/>
              </a:ext>
            </a:extLst>
          </p:cNvPr>
          <p:cNvSpPr txBox="1"/>
          <p:nvPr/>
        </p:nvSpPr>
        <p:spPr>
          <a:xfrm>
            <a:off x="11430001" y="6320899"/>
            <a:ext cx="45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15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89F805-C27C-4E3B-75EA-5896F7B09CA6}"/>
              </a:ext>
            </a:extLst>
          </p:cNvPr>
          <p:cNvSpPr txBox="1"/>
          <p:nvPr/>
        </p:nvSpPr>
        <p:spPr>
          <a:xfrm>
            <a:off x="169068" y="1076325"/>
            <a:ext cx="12022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[6] 	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Twmeggs</a:t>
            </a:r>
            <a:r>
              <a:rPr lang="en-US" b="0" i="0" dirty="0">
                <a:effectLst/>
              </a:rPr>
              <a:t>, “</a:t>
            </a:r>
            <a:r>
              <a:rPr lang="en-US" b="0" i="0" dirty="0" err="1">
                <a:effectLst/>
              </a:rPr>
              <a:t>Anfis</a:t>
            </a:r>
            <a:r>
              <a:rPr lang="en-US" b="0" i="0" dirty="0">
                <a:effectLst/>
              </a:rPr>
              <a:t> in python,” 2023, https://github.com/twmeggs/anfis, </a:t>
            </a:r>
            <a:r>
              <a:rPr lang="en-US" dirty="0"/>
              <a:t>Último </a:t>
            </a:r>
            <a:r>
              <a:rPr lang="en-US" dirty="0" err="1"/>
              <a:t>acceso</a:t>
            </a:r>
            <a:r>
              <a:rPr lang="en-US" dirty="0"/>
              <a:t>: </a:t>
            </a:r>
            <a:r>
              <a:rPr lang="en-US" b="0" i="0" dirty="0">
                <a:effectLst/>
              </a:rPr>
              <a:t>2023-08-05</a:t>
            </a:r>
            <a:endParaRPr lang="es-419" b="0" i="0" dirty="0">
              <a:effectLst/>
            </a:endParaRPr>
          </a:p>
          <a:p>
            <a:endParaRPr lang="es-419" dirty="0"/>
          </a:p>
          <a:p>
            <a:r>
              <a:rPr lang="es-419" b="0" i="0" dirty="0">
                <a:effectLst/>
              </a:rPr>
              <a:t>[7]	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PyPi</a:t>
            </a:r>
            <a:r>
              <a:rPr lang="en-US" b="0" i="0" dirty="0">
                <a:effectLst/>
              </a:rPr>
              <a:t> Python </a:t>
            </a:r>
            <a:r>
              <a:rPr lang="en-US" b="0" i="0" dirty="0" err="1">
                <a:effectLst/>
              </a:rPr>
              <a:t>Anfis</a:t>
            </a:r>
            <a:r>
              <a:rPr lang="en-US" b="0" i="0" dirty="0">
                <a:effectLst/>
              </a:rPr>
              <a:t>, “</a:t>
            </a:r>
            <a:r>
              <a:rPr lang="en-US" b="0" i="0" dirty="0" err="1">
                <a:effectLst/>
              </a:rPr>
              <a:t>Anfis</a:t>
            </a:r>
            <a:r>
              <a:rPr lang="en-US" b="0" i="0" dirty="0">
                <a:effectLst/>
              </a:rPr>
              <a:t> 0.3.1,” 2023, https://pypi.org/project/anfis/, </a:t>
            </a:r>
            <a:r>
              <a:rPr lang="en-US" dirty="0"/>
              <a:t>Último </a:t>
            </a:r>
            <a:r>
              <a:rPr lang="en-US" dirty="0" err="1"/>
              <a:t>acceso</a:t>
            </a:r>
            <a:r>
              <a:rPr lang="en-US" dirty="0"/>
              <a:t>:</a:t>
            </a:r>
            <a:r>
              <a:rPr lang="en-US" b="0" i="0" dirty="0">
                <a:effectLst/>
              </a:rPr>
              <a:t> 2023-08-05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[8]	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JfPower</a:t>
            </a:r>
            <a:r>
              <a:rPr lang="en-US" b="0" i="0" dirty="0">
                <a:effectLst/>
              </a:rPr>
              <a:t>, “</a:t>
            </a:r>
            <a:r>
              <a:rPr lang="en-US" b="0" i="0" dirty="0" err="1">
                <a:effectLst/>
              </a:rPr>
              <a:t>Anfis</a:t>
            </a:r>
            <a:r>
              <a:rPr lang="en-US" b="0" i="0" dirty="0">
                <a:effectLst/>
              </a:rPr>
              <a:t> in </a:t>
            </a:r>
            <a:r>
              <a:rPr lang="en-US" b="0" i="0" dirty="0" err="1">
                <a:effectLst/>
              </a:rPr>
              <a:t>pytorch</a:t>
            </a:r>
            <a:r>
              <a:rPr lang="en-US" b="0" i="0" dirty="0">
                <a:effectLst/>
              </a:rPr>
              <a:t>,” 2023, https://github.com/jfpower/ </a:t>
            </a:r>
            <a:r>
              <a:rPr lang="en-US" b="0" i="0" dirty="0" err="1">
                <a:effectLst/>
              </a:rPr>
              <a:t>anfis-pytorch</a:t>
            </a:r>
            <a:r>
              <a:rPr lang="en-US" b="0" i="0" dirty="0">
                <a:effectLst/>
              </a:rPr>
              <a:t>/blob/master/README.md, </a:t>
            </a:r>
          </a:p>
          <a:p>
            <a:r>
              <a:rPr lang="en-US" dirty="0"/>
              <a:t>	</a:t>
            </a:r>
            <a:r>
              <a:rPr lang="en-US" b="0" i="0" dirty="0">
                <a:effectLst/>
              </a:rPr>
              <a:t>Último </a:t>
            </a:r>
            <a:r>
              <a:rPr lang="en-US" b="0" i="0" dirty="0" err="1">
                <a:effectLst/>
              </a:rPr>
              <a:t>acceso</a:t>
            </a:r>
            <a:r>
              <a:rPr lang="en-US" b="0" i="0" dirty="0">
                <a:effectLst/>
              </a:rPr>
              <a:t>: 2023-08-05</a:t>
            </a:r>
            <a:endParaRPr lang="es-419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582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Lógica Difusa </a:t>
            </a:r>
            <a:r>
              <a:rPr lang="es-419" sz="1500" b="1" dirty="0"/>
              <a:t>[1]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1A070A-C310-E079-DF0F-FFD25D13AD24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1600BD-1FD5-8FA3-7641-7AF35BFBBBA4}"/>
              </a:ext>
            </a:extLst>
          </p:cNvPr>
          <p:cNvSpPr txBox="1"/>
          <p:nvPr/>
        </p:nvSpPr>
        <p:spPr>
          <a:xfrm>
            <a:off x="209905" y="1248195"/>
            <a:ext cx="1089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 una extensión de  la lógica tradicional (lógica </a:t>
            </a:r>
            <a:r>
              <a:rPr lang="es-419" i="1" dirty="0"/>
              <a:t>booleana</a:t>
            </a:r>
            <a:r>
              <a:rPr lang="es-419" dirty="0"/>
              <a:t>) en donde la pertenencia (</a:t>
            </a:r>
            <a:r>
              <a:rPr lang="es-419" i="1" dirty="0"/>
              <a:t>membresía</a:t>
            </a:r>
            <a:r>
              <a:rPr lang="es-419" dirty="0"/>
              <a:t>) a un conjunto </a:t>
            </a:r>
          </a:p>
          <a:p>
            <a:r>
              <a:rPr lang="es-419" dirty="0"/>
              <a:t>     determinado de valores no es rígida (pertenencia </a:t>
            </a:r>
            <a:r>
              <a:rPr lang="es-419" i="1" dirty="0" err="1"/>
              <a:t>soft</a:t>
            </a:r>
            <a:r>
              <a:rPr lang="es-419" dirty="0"/>
              <a:t> en lugar de </a:t>
            </a:r>
            <a:r>
              <a:rPr lang="es-419" i="1" dirty="0" err="1"/>
              <a:t>hard</a:t>
            </a:r>
            <a:r>
              <a:rPr lang="es-419" dirty="0"/>
              <a:t>).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4ED132-466C-2D9C-45F1-4521F288D7B8}"/>
              </a:ext>
            </a:extLst>
          </p:cNvPr>
          <p:cNvSpPr txBox="1"/>
          <p:nvPr/>
        </p:nvSpPr>
        <p:spPr>
          <a:xfrm>
            <a:off x="209904" y="2314309"/>
            <a:ext cx="10896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Está concebida para definir pertenencias (</a:t>
            </a:r>
            <a:r>
              <a:rPr lang="es-419" i="1" dirty="0" err="1"/>
              <a:t>membresias</a:t>
            </a:r>
            <a:r>
              <a:rPr lang="es-419" dirty="0"/>
              <a:t>) a conjuntos de valores de forma </a:t>
            </a:r>
            <a:r>
              <a:rPr lang="es-419" dirty="0" err="1"/>
              <a:t>similiar</a:t>
            </a:r>
            <a:r>
              <a:rPr lang="es-419" dirty="0"/>
              <a:t> al pensamiento</a:t>
            </a:r>
          </a:p>
          <a:p>
            <a:r>
              <a:rPr lang="es-419" dirty="0"/>
              <a:t>      humano.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789E8-5BF9-689F-8C6B-F6C03011F4D7}"/>
              </a:ext>
            </a:extLst>
          </p:cNvPr>
          <p:cNvSpPr txBox="1"/>
          <p:nvPr/>
        </p:nvSpPr>
        <p:spPr>
          <a:xfrm>
            <a:off x="209904" y="3338103"/>
            <a:ext cx="1075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No usa únicamente valores exactos como en lógica </a:t>
            </a:r>
            <a:r>
              <a:rPr lang="es-419" i="1" dirty="0"/>
              <a:t>booleana</a:t>
            </a:r>
            <a:r>
              <a:rPr lang="es-419" dirty="0"/>
              <a:t> (</a:t>
            </a:r>
            <a:r>
              <a:rPr lang="es-419" dirty="0" err="1"/>
              <a:t>Ej</a:t>
            </a:r>
            <a:r>
              <a:rPr lang="es-419" dirty="0"/>
              <a:t>: 0 y 1) pero sí valores intermedios </a:t>
            </a:r>
          </a:p>
          <a:p>
            <a:r>
              <a:rPr lang="es-419" dirty="0"/>
              <a:t>     (</a:t>
            </a:r>
            <a:r>
              <a:rPr lang="es-419" dirty="0" err="1"/>
              <a:t>Ej</a:t>
            </a:r>
            <a:r>
              <a:rPr lang="es-419" dirty="0"/>
              <a:t>: 0, 0.1, 0.2 … 0.95, 1) por lo que es una generalización de la lógica exacta.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BBD934-9736-3DA1-758A-12E7694C4615}"/>
              </a:ext>
            </a:extLst>
          </p:cNvPr>
          <p:cNvSpPr txBox="1"/>
          <p:nvPr/>
        </p:nvSpPr>
        <p:spPr>
          <a:xfrm>
            <a:off x="209904" y="4505726"/>
            <a:ext cx="1133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 concepto fue introducido en 1965 por </a:t>
            </a:r>
            <a:r>
              <a:rPr lang="es-419" dirty="0" err="1"/>
              <a:t>Lotfi</a:t>
            </a:r>
            <a:r>
              <a:rPr lang="es-419" dirty="0"/>
              <a:t> </a:t>
            </a:r>
            <a:r>
              <a:rPr lang="es-419" dirty="0" err="1"/>
              <a:t>Asker</a:t>
            </a:r>
            <a:r>
              <a:rPr lang="es-419" dirty="0"/>
              <a:t> </a:t>
            </a:r>
            <a:r>
              <a:rPr lang="es-419" dirty="0" err="1"/>
              <a:t>Zadeh</a:t>
            </a:r>
            <a:r>
              <a:rPr lang="es-419" dirty="0"/>
              <a:t>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256A3C6-A12D-C92B-A3B5-48649C9D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00" y="4383131"/>
            <a:ext cx="151140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B793249-A1A9-6A2D-2C20-2E8D360B6DED}"/>
              </a:ext>
            </a:extLst>
          </p:cNvPr>
          <p:cNvSpPr txBox="1"/>
          <p:nvPr/>
        </p:nvSpPr>
        <p:spPr>
          <a:xfrm>
            <a:off x="209904" y="5332806"/>
            <a:ext cx="1133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Términos relacionados: </a:t>
            </a:r>
            <a:r>
              <a:rPr lang="es-419" i="1" dirty="0" err="1"/>
              <a:t>Fuzzy</a:t>
            </a:r>
            <a:r>
              <a:rPr lang="es-419" dirty="0"/>
              <a:t>, borroso.</a:t>
            </a:r>
          </a:p>
        </p:txBody>
      </p:sp>
    </p:spTree>
    <p:extLst>
      <p:ext uri="{BB962C8B-B14F-4D97-AF65-F5344CB8AC3E}">
        <p14:creationId xmlns:p14="http://schemas.microsoft.com/office/powerpoint/2010/main" val="30471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4115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Función de membresía </a:t>
            </a:r>
            <a:r>
              <a:rPr lang="es-419" sz="1500" b="1" dirty="0"/>
              <a:t>[1]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1A070A-C310-E079-DF0F-FFD25D13AD24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068A43-BFE4-F5A9-7598-DD2578D3A48B}"/>
                  </a:ext>
                </a:extLst>
              </p:cNvPr>
              <p:cNvSpPr txBox="1"/>
              <p:nvPr/>
            </p:nvSpPr>
            <p:spPr>
              <a:xfrm>
                <a:off x="4935522" y="5370279"/>
                <a:ext cx="2320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419"/>
                            <m:t>|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068A43-BFE4-F5A9-7598-DD2578D3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22" y="5370279"/>
                <a:ext cx="2320956" cy="276999"/>
              </a:xfrm>
              <a:prstGeom prst="rect">
                <a:avLst/>
              </a:prstGeom>
              <a:blipFill>
                <a:blip r:embed="rId2"/>
                <a:stretch>
                  <a:fillRect l="-2105" t="-2222" b="-3555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7F53EA-DE9C-3766-6298-AEC6DDDCAE19}"/>
                  </a:ext>
                </a:extLst>
              </p:cNvPr>
              <p:cNvSpPr txBox="1"/>
              <p:nvPr/>
            </p:nvSpPr>
            <p:spPr>
              <a:xfrm>
                <a:off x="0" y="1810409"/>
                <a:ext cx="119493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Si tenemos un conjunto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 donde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, la función de membresía al conjunto difuso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determina un valor dentro de un rango definido de valores en la forma: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419" dirty="0"/>
              </a:p>
              <a:p>
                <a:endParaRPr lang="es-419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419" dirty="0"/>
                  <a:t>): X </a:t>
                </a:r>
                <a14:m>
                  <m:oMath xmlns:m="http://schemas.openxmlformats.org/officeDocument/2006/math">
                    <m:r>
                      <a:rPr lang="es-419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[0,∝]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7F53EA-DE9C-3766-6298-AEC6DDDC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409"/>
                <a:ext cx="11949344" cy="1477328"/>
              </a:xfrm>
              <a:prstGeom prst="rect">
                <a:avLst/>
              </a:prstGeom>
              <a:blipFill>
                <a:blip r:embed="rId3"/>
                <a:stretch>
                  <a:fillRect l="-306" t="-2479" b="-578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08E581-C635-6E11-7338-9D6088C16543}"/>
                  </a:ext>
                </a:extLst>
              </p:cNvPr>
              <p:cNvSpPr txBox="1"/>
              <p:nvPr/>
            </p:nvSpPr>
            <p:spPr>
              <a:xfrm>
                <a:off x="-40967" y="4444729"/>
                <a:ext cx="10311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Entonces el conjunto difuso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 queda definido como los pares ordenados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41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s-419" dirty="0"/>
                  <a:t> de la siguiente forma: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08E581-C635-6E11-7338-9D6088C1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67" y="4444729"/>
                <a:ext cx="10311797" cy="369332"/>
              </a:xfrm>
              <a:prstGeom prst="rect">
                <a:avLst/>
              </a:prstGeom>
              <a:blipFill>
                <a:blip r:embed="rId4"/>
                <a:stretch>
                  <a:fillRect l="-355" t="-8197" r="-177" b="-2459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9F6D85-51F3-EB88-F849-9EEFB34D5DB7}"/>
                  </a:ext>
                </a:extLst>
              </p:cNvPr>
              <p:cNvSpPr txBox="1"/>
              <p:nvPr/>
            </p:nvSpPr>
            <p:spPr>
              <a:xfrm>
                <a:off x="-40967" y="3641701"/>
                <a:ext cx="8308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La función de membresía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define  el </a:t>
                </a:r>
                <a:r>
                  <a:rPr lang="es-419" i="1" dirty="0"/>
                  <a:t>grado de pertenencia </a:t>
                </a:r>
                <a:r>
                  <a:rPr lang="es-419" dirty="0"/>
                  <a:t>de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 al atributo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: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9F6D85-51F3-EB88-F849-9EEFB34D5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67" y="3641701"/>
                <a:ext cx="8308813" cy="369332"/>
              </a:xfrm>
              <a:prstGeom prst="rect">
                <a:avLst/>
              </a:prstGeom>
              <a:blipFill>
                <a:blip r:embed="rId5"/>
                <a:stretch>
                  <a:fillRect l="-440" t="-8197" b="-2459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BD6E48B5-9259-E47C-EA68-98086019CBC7}"/>
              </a:ext>
            </a:extLst>
          </p:cNvPr>
          <p:cNvSpPr txBox="1"/>
          <p:nvPr/>
        </p:nvSpPr>
        <p:spPr>
          <a:xfrm>
            <a:off x="0" y="1127542"/>
            <a:ext cx="480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También denominada función de pertenencia.</a:t>
            </a:r>
          </a:p>
        </p:txBody>
      </p:sp>
    </p:spTree>
    <p:extLst>
      <p:ext uri="{BB962C8B-B14F-4D97-AF65-F5344CB8AC3E}">
        <p14:creationId xmlns:p14="http://schemas.microsoft.com/office/powerpoint/2010/main" val="30115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4115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Función de membresía </a:t>
            </a:r>
            <a:r>
              <a:rPr lang="es-419" sz="1500" b="1" dirty="0"/>
              <a:t>[1]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1A070A-C310-E079-DF0F-FFD25D13AD24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4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E6A64A5-15FB-01C3-7C70-671A4B7F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" y="1844447"/>
            <a:ext cx="7015978" cy="3588687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384A766-C5AD-EE0C-F090-F2126282CA68}"/>
              </a:ext>
            </a:extLst>
          </p:cNvPr>
          <p:cNvSpPr txBox="1"/>
          <p:nvPr/>
        </p:nvSpPr>
        <p:spPr>
          <a:xfrm>
            <a:off x="8240487" y="1320710"/>
            <a:ext cx="264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Definiciones importantes: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31CC07F-E06A-ACD6-D960-9C833C7012F2}"/>
                  </a:ext>
                </a:extLst>
              </p:cNvPr>
              <p:cNvSpPr txBox="1"/>
              <p:nvPr/>
            </p:nvSpPr>
            <p:spPr>
              <a:xfrm>
                <a:off x="7027752" y="2024093"/>
                <a:ext cx="5071517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419" b="1" dirty="0"/>
                  <a:t>Conjunto normal : </a:t>
                </a:r>
                <a:r>
                  <a:rPr lang="es-419" dirty="0"/>
                  <a:t>Si se tiene al menos un elemento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419" dirty="0"/>
                  <a:t> para el cual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419" dirty="0"/>
                  <a:t>.</a:t>
                </a:r>
              </a:p>
              <a:p>
                <a:endParaRPr lang="es-419" dirty="0"/>
              </a:p>
              <a:p>
                <a:r>
                  <a:rPr lang="es-419" b="1" dirty="0"/>
                  <a:t>Altura de A: </a:t>
                </a:r>
                <a:r>
                  <a:rPr lang="es-419" dirty="0"/>
                  <a:t>Definida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s-419" b="0" dirty="0"/>
              </a:p>
              <a:p>
                <a:endParaRPr lang="es-419" dirty="0"/>
              </a:p>
              <a:p>
                <a:r>
                  <a:rPr lang="es-419" b="1" dirty="0"/>
                  <a:t>Soporte de A: </a:t>
                </a:r>
                <a:r>
                  <a:rPr lang="es-419" dirty="0"/>
                  <a:t>Subconjunto de todos los valores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419" dirty="0"/>
                  <a:t> para los cuales: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419"/>
                        <m:t>|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b="1" dirty="0"/>
                  <a:t>Médula (</a:t>
                </a:r>
                <a:r>
                  <a:rPr lang="es-419" b="1" i="1" dirty="0" err="1"/>
                  <a:t>core</a:t>
                </a:r>
                <a:r>
                  <a:rPr lang="es-419" b="1" dirty="0"/>
                  <a:t>) de A: </a:t>
                </a:r>
                <a:r>
                  <a:rPr lang="es-419" dirty="0"/>
                  <a:t>Subconjunto de todos los</a:t>
                </a:r>
              </a:p>
              <a:p>
                <a:r>
                  <a:rPr lang="es-419" dirty="0"/>
                  <a:t>valores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419" dirty="0"/>
                  <a:t> para los cuales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419"/>
                        <m:t>|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31CC07F-E06A-ACD6-D960-9C833C70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52" y="2024093"/>
                <a:ext cx="5071517" cy="3693319"/>
              </a:xfrm>
              <a:prstGeom prst="rect">
                <a:avLst/>
              </a:prstGeom>
              <a:blipFill>
                <a:blip r:embed="rId3"/>
                <a:stretch>
                  <a:fillRect l="-1082" t="-825" r="-3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487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Operaciones </a:t>
            </a:r>
            <a:r>
              <a:rPr lang="es-419" sz="1500" b="1" dirty="0"/>
              <a:t>[2]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1A070A-C310-E079-DF0F-FFD25D13AD24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FCED7C-1220-7CAC-F6CF-FE1937D7A14A}"/>
                  </a:ext>
                </a:extLst>
              </p:cNvPr>
              <p:cNvSpPr txBox="1"/>
              <p:nvPr/>
            </p:nvSpPr>
            <p:spPr>
              <a:xfrm>
                <a:off x="390617" y="1198485"/>
                <a:ext cx="8792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Sean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419" dirty="0"/>
                  <a:t> dos conjuntos difusos, entonces se pueden definir las siguientes operaciones: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FCED7C-1220-7CAC-F6CF-FE1937D7A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7" y="1198485"/>
                <a:ext cx="8792022" cy="369332"/>
              </a:xfrm>
              <a:prstGeom prst="rect">
                <a:avLst/>
              </a:prstGeom>
              <a:blipFill>
                <a:blip r:embed="rId2"/>
                <a:stretch>
                  <a:fillRect l="-416" t="-10000" r="-416" b="-2666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1EFD3E-25B8-0C81-C3F7-EC7644FF32C5}"/>
                  </a:ext>
                </a:extLst>
              </p:cNvPr>
              <p:cNvSpPr txBox="1"/>
              <p:nvPr/>
            </p:nvSpPr>
            <p:spPr>
              <a:xfrm>
                <a:off x="2235044" y="2275868"/>
                <a:ext cx="3142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Unión</a:t>
                </a:r>
              </a:p>
              <a:p>
                <a:endParaRPr lang="es-419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1EFD3E-25B8-0C81-C3F7-EC7644FF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44" y="2275868"/>
                <a:ext cx="3142695" cy="1200329"/>
              </a:xfrm>
              <a:prstGeom prst="rect">
                <a:avLst/>
              </a:prstGeom>
              <a:blipFill>
                <a:blip r:embed="rId3"/>
                <a:stretch>
                  <a:fillRect t="-2538" b="-40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3C7A01-BC5B-A57C-9451-5B83A902FC25}"/>
                  </a:ext>
                </a:extLst>
              </p:cNvPr>
              <p:cNvSpPr txBox="1"/>
              <p:nvPr/>
            </p:nvSpPr>
            <p:spPr>
              <a:xfrm>
                <a:off x="2235045" y="4467573"/>
                <a:ext cx="3142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Intersección</a:t>
                </a:r>
              </a:p>
              <a:p>
                <a:endParaRPr lang="es-419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3C7A01-BC5B-A57C-9451-5B83A902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45" y="4467573"/>
                <a:ext cx="3142695" cy="1200329"/>
              </a:xfrm>
              <a:prstGeom prst="rect">
                <a:avLst/>
              </a:prstGeom>
              <a:blipFill>
                <a:blip r:embed="rId4"/>
                <a:stretch>
                  <a:fillRect t="-3046" b="-40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3433D16-54E5-F263-4FCC-378B46591F8A}"/>
                  </a:ext>
                </a:extLst>
              </p:cNvPr>
              <p:cNvSpPr txBox="1"/>
              <p:nvPr/>
            </p:nvSpPr>
            <p:spPr>
              <a:xfrm>
                <a:off x="6475343" y="2259045"/>
                <a:ext cx="4289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Complemento relativo de B respecto de A</a:t>
                </a:r>
              </a:p>
              <a:p>
                <a:endParaRPr lang="es-419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⁡{0,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3433D16-54E5-F263-4FCC-378B4659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43" y="2259045"/>
                <a:ext cx="4289563" cy="1200329"/>
              </a:xfrm>
              <a:prstGeom prst="rect">
                <a:avLst/>
              </a:prstGeom>
              <a:blipFill>
                <a:blip r:embed="rId5"/>
                <a:stretch>
                  <a:fillRect t="-3061" b="-459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9C9C6DB-B2A7-211D-AC3D-54DB9E07FB7D}"/>
                  </a:ext>
                </a:extLst>
              </p:cNvPr>
              <p:cNvSpPr txBox="1"/>
              <p:nvPr/>
            </p:nvSpPr>
            <p:spPr>
              <a:xfrm>
                <a:off x="6332467" y="4472943"/>
                <a:ext cx="4289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Suma limitada</a:t>
                </a:r>
              </a:p>
              <a:p>
                <a:endParaRPr lang="es-419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⁡{1,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9C9C6DB-B2A7-211D-AC3D-54DB9E07F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67" y="4472943"/>
                <a:ext cx="4289563" cy="1200329"/>
              </a:xfrm>
              <a:prstGeom prst="rect">
                <a:avLst/>
              </a:prstGeom>
              <a:blipFill>
                <a:blip r:embed="rId6"/>
                <a:stretch>
                  <a:fillRect t="-3046" b="-40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3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2487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Operaciones </a:t>
            </a:r>
            <a:r>
              <a:rPr lang="es-419" sz="1500" b="1" dirty="0"/>
              <a:t>[2]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BB8C4B6-28FB-2D96-CD60-A72672D075A7}"/>
                  </a:ext>
                </a:extLst>
              </p:cNvPr>
              <p:cNvSpPr txBox="1"/>
              <p:nvPr/>
            </p:nvSpPr>
            <p:spPr>
              <a:xfrm>
                <a:off x="749162" y="1809143"/>
                <a:ext cx="4289563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Complemento o negación</a:t>
                </a:r>
              </a:p>
              <a:p>
                <a:endParaRPr lang="es-419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419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BB8C4B6-28FB-2D96-CD60-A72672D0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2" y="1809143"/>
                <a:ext cx="4289563" cy="1224759"/>
              </a:xfrm>
              <a:prstGeom prst="rect">
                <a:avLst/>
              </a:prstGeom>
              <a:blipFill>
                <a:blip r:embed="rId2"/>
                <a:stretch>
                  <a:fillRect t="-298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7171F7-CBC9-8CEF-E9F8-B89E5B2F87C1}"/>
                  </a:ext>
                </a:extLst>
              </p:cNvPr>
              <p:cNvSpPr txBox="1"/>
              <p:nvPr/>
            </p:nvSpPr>
            <p:spPr>
              <a:xfrm>
                <a:off x="749162" y="4100250"/>
                <a:ext cx="42895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Doble negación</a:t>
                </a:r>
              </a:p>
              <a:p>
                <a:pPr algn="ctr"/>
                <a:endParaRPr lang="es-419" dirty="0"/>
              </a:p>
              <a:p>
                <a:pPr algn="ctr"/>
                <a:r>
                  <a:rPr lang="es-419" dirty="0"/>
                  <a:t>La doble negación de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 es igual a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7171F7-CBC9-8CEF-E9F8-B89E5B2F8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2" y="4100250"/>
                <a:ext cx="4289563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68C767D-ACD4-2AF7-1DEA-53AEBFDAFAB4}"/>
                  </a:ext>
                </a:extLst>
              </p:cNvPr>
              <p:cNvSpPr txBox="1"/>
              <p:nvPr/>
            </p:nvSpPr>
            <p:spPr>
              <a:xfrm>
                <a:off x="6187937" y="1809142"/>
                <a:ext cx="42895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Comparación (¿Es </a:t>
                </a:r>
                <a14:m>
                  <m:oMath xmlns:m="http://schemas.openxmlformats.org/officeDocument/2006/math">
                    <m:r>
                      <a:rPr lang="es-419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s-419" b="1" dirty="0"/>
                  <a:t> igual a </a:t>
                </a:r>
                <a14:m>
                  <m:oMath xmlns:m="http://schemas.openxmlformats.org/officeDocument/2006/math">
                    <m:r>
                      <a:rPr lang="es-419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419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s-419" b="1" dirty="0"/>
                  <a:t>)</a:t>
                </a:r>
              </a:p>
              <a:p>
                <a:endParaRPr lang="es-41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𝑠𝑠𝑖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68C767D-ACD4-2AF7-1DEA-53AEBFDA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937" y="1809142"/>
                <a:ext cx="4289563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524922B-B996-E50C-934A-F34014AB3C5A}"/>
                  </a:ext>
                </a:extLst>
              </p:cNvPr>
              <p:cNvSpPr txBox="1"/>
              <p:nvPr/>
            </p:nvSpPr>
            <p:spPr>
              <a:xfrm>
                <a:off x="6187936" y="4100250"/>
                <a:ext cx="42895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b="1" dirty="0"/>
                  <a:t>Subconjunto (¿Es </a:t>
                </a:r>
                <a14:m>
                  <m:oMath xmlns:m="http://schemas.openxmlformats.org/officeDocument/2006/math">
                    <m:r>
                      <a:rPr lang="es-419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419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419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s-419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s-419" b="1" dirty="0"/>
                  <a:t>)</a:t>
                </a:r>
              </a:p>
              <a:p>
                <a:endParaRPr lang="es-41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𝑠𝑠𝑖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524922B-B996-E50C-934A-F34014AB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936" y="4100250"/>
                <a:ext cx="4289563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4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3994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Reglas Difusas </a:t>
            </a:r>
            <a:r>
              <a:rPr lang="es-419" sz="3000" b="1" dirty="0" err="1"/>
              <a:t>If-Then</a:t>
            </a:r>
            <a:r>
              <a:rPr lang="es-419" sz="3000" b="1" dirty="0"/>
              <a:t> </a:t>
            </a:r>
            <a:r>
              <a:rPr lang="es-419" sz="1500" b="1" dirty="0"/>
              <a:t>[3]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78C460-0BB4-614F-D145-22336AC528DE}"/>
              </a:ext>
            </a:extLst>
          </p:cNvPr>
          <p:cNvSpPr txBox="1"/>
          <p:nvPr/>
        </p:nvSpPr>
        <p:spPr>
          <a:xfrm>
            <a:off x="3816880" y="2722496"/>
            <a:ext cx="436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dirty="0" err="1"/>
              <a:t>If</a:t>
            </a:r>
            <a:r>
              <a:rPr lang="es-419" dirty="0"/>
              <a:t> </a:t>
            </a:r>
            <a:r>
              <a:rPr lang="es-419" i="1" dirty="0"/>
              <a:t>presión</a:t>
            </a:r>
            <a:r>
              <a:rPr lang="es-419" dirty="0"/>
              <a:t> es </a:t>
            </a:r>
            <a:r>
              <a:rPr lang="es-419" i="1" dirty="0"/>
              <a:t>alta</a:t>
            </a:r>
            <a:r>
              <a:rPr lang="es-419" dirty="0"/>
              <a:t> </a:t>
            </a:r>
            <a:r>
              <a:rPr lang="es-419" dirty="0" err="1"/>
              <a:t>Then</a:t>
            </a:r>
            <a:r>
              <a:rPr lang="es-419" dirty="0"/>
              <a:t> </a:t>
            </a:r>
            <a:r>
              <a:rPr lang="es-419" i="1" dirty="0"/>
              <a:t>volumen</a:t>
            </a:r>
            <a:r>
              <a:rPr lang="es-419" dirty="0"/>
              <a:t> es pequeño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B57875-EBBF-1339-B129-E12BA2AB98D2}"/>
              </a:ext>
            </a:extLst>
          </p:cNvPr>
          <p:cNvSpPr txBox="1"/>
          <p:nvPr/>
        </p:nvSpPr>
        <p:spPr>
          <a:xfrm>
            <a:off x="275207" y="132703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Comprenden sentencias condicionales de la forma: 	</a:t>
            </a:r>
            <a:endParaRPr lang="es-419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A9F6B5-14AF-BDC5-67BE-FD5E27AA0A77}"/>
                  </a:ext>
                </a:extLst>
              </p:cNvPr>
              <p:cNvSpPr txBox="1"/>
              <p:nvPr/>
            </p:nvSpPr>
            <p:spPr>
              <a:xfrm>
                <a:off x="3497210" y="3295988"/>
                <a:ext cx="5200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419" dirty="0"/>
                  <a:t>If </a:t>
                </a:r>
                <a:r>
                  <a:rPr lang="es-419" i="1" dirty="0"/>
                  <a:t>velocidad</a:t>
                </a:r>
                <a:r>
                  <a:rPr lang="es-419" dirty="0"/>
                  <a:t> es </a:t>
                </a:r>
                <a:r>
                  <a:rPr lang="es-419" i="1" dirty="0"/>
                  <a:t>alta</a:t>
                </a:r>
                <a:r>
                  <a:rPr lang="es-419" dirty="0"/>
                  <a:t> </a:t>
                </a:r>
                <a:r>
                  <a:rPr lang="es-419" dirty="0" err="1"/>
                  <a:t>Then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𝑓𝑢𝑒𝑟𝑧𝑎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𝑣𝑒𝑙𝑜𝑐𝑖𝑑𝑎𝑑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A9F6B5-14AF-BDC5-67BE-FD5E27AA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10" y="3295988"/>
                <a:ext cx="5200911" cy="369332"/>
              </a:xfrm>
              <a:prstGeom prst="rect">
                <a:avLst/>
              </a:prstGeom>
              <a:blipFill>
                <a:blip r:embed="rId2"/>
                <a:stretch>
                  <a:fillRect l="-117" t="-10000" b="-2666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DF35DE68-1612-142D-73E3-7338FFF5B2EC}"/>
              </a:ext>
            </a:extLst>
          </p:cNvPr>
          <p:cNvSpPr txBox="1"/>
          <p:nvPr/>
        </p:nvSpPr>
        <p:spPr>
          <a:xfrm>
            <a:off x="275207" y="4180900"/>
            <a:ext cx="784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 sistema difuso inferencial comprende entonces una o varias reglas </a:t>
            </a:r>
            <a:r>
              <a:rPr lang="es-419" dirty="0" err="1"/>
              <a:t>If-Then</a:t>
            </a:r>
            <a:r>
              <a:rPr lang="es-419" dirty="0"/>
              <a:t>.</a:t>
            </a:r>
            <a:endParaRPr lang="es-419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6011DC-7D2F-7BC1-A9A0-263559B1AF35}"/>
              </a:ext>
            </a:extLst>
          </p:cNvPr>
          <p:cNvSpPr txBox="1"/>
          <p:nvPr/>
        </p:nvSpPr>
        <p:spPr>
          <a:xfrm>
            <a:off x="275207" y="5065812"/>
            <a:ext cx="113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Varias aplicaciones: Sistemas de control, detección de fallas, aire acondicionado , sistemas IDS e IPS (</a:t>
            </a:r>
            <a:r>
              <a:rPr lang="es-419" i="1" dirty="0"/>
              <a:t>Seguridad de la</a:t>
            </a:r>
          </a:p>
          <a:p>
            <a:r>
              <a:rPr lang="es-419" i="1" dirty="0"/>
              <a:t>     Información</a:t>
            </a:r>
            <a:r>
              <a:rPr lang="es-419" dirty="0"/>
              <a:t>), entre otras </a:t>
            </a:r>
            <a:r>
              <a:rPr lang="es-419" sz="1500" dirty="0"/>
              <a:t>[2] [4]</a:t>
            </a:r>
            <a:r>
              <a:rPr lang="es-419" dirty="0"/>
              <a:t>. </a:t>
            </a:r>
            <a:endParaRPr lang="es-419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E1F59E-3E63-4BD2-2314-963608ACC2B3}"/>
              </a:ext>
            </a:extLst>
          </p:cNvPr>
          <p:cNvSpPr txBox="1"/>
          <p:nvPr/>
        </p:nvSpPr>
        <p:spPr>
          <a:xfrm>
            <a:off x="5399365" y="205333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If</a:t>
            </a:r>
            <a:r>
              <a:rPr lang="es-419" dirty="0"/>
              <a:t> A </a:t>
            </a:r>
            <a:r>
              <a:rPr lang="es-419" dirty="0" err="1"/>
              <a:t>Then</a:t>
            </a:r>
            <a:r>
              <a:rPr lang="es-419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984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3259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ANFIS-Arquitectura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611991" y="6320899"/>
            <a:ext cx="2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78C460-0BB4-614F-D145-22336AC528DE}"/>
              </a:ext>
            </a:extLst>
          </p:cNvPr>
          <p:cNvSpPr txBox="1"/>
          <p:nvPr/>
        </p:nvSpPr>
        <p:spPr>
          <a:xfrm>
            <a:off x="275207" y="2092265"/>
            <a:ext cx="97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Sistema inferencial que combina las ventajas de una red neuronal profunda adaptiva y lógica difusa.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B57875-EBBF-1339-B129-E12BA2AB98D2}"/>
              </a:ext>
            </a:extLst>
          </p:cNvPr>
          <p:cNvSpPr txBox="1"/>
          <p:nvPr/>
        </p:nvSpPr>
        <p:spPr>
          <a:xfrm>
            <a:off x="275207" y="1327030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ANFIS =</a:t>
            </a:r>
            <a:r>
              <a:rPr lang="es-419" dirty="0"/>
              <a:t> Adaptive Network-</a:t>
            </a:r>
            <a:r>
              <a:rPr lang="es-419" dirty="0" err="1"/>
              <a:t>Based</a:t>
            </a:r>
            <a:r>
              <a:rPr lang="es-419" dirty="0"/>
              <a:t> </a:t>
            </a:r>
            <a:r>
              <a:rPr lang="es-419" dirty="0" err="1"/>
              <a:t>Fuzzy</a:t>
            </a:r>
            <a:r>
              <a:rPr lang="es-419" dirty="0"/>
              <a:t> </a:t>
            </a:r>
            <a:r>
              <a:rPr lang="es-419" dirty="0" err="1"/>
              <a:t>Inference</a:t>
            </a:r>
            <a:r>
              <a:rPr lang="es-419" dirty="0"/>
              <a:t> </a:t>
            </a:r>
            <a:r>
              <a:rPr lang="es-419" dirty="0" err="1"/>
              <a:t>System</a:t>
            </a:r>
            <a:r>
              <a:rPr lang="es-419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79EED3-C323-C6A9-FD9C-E784CF268191}"/>
              </a:ext>
            </a:extLst>
          </p:cNvPr>
          <p:cNvSpPr txBox="1"/>
          <p:nvPr/>
        </p:nvSpPr>
        <p:spPr>
          <a:xfrm>
            <a:off x="217402" y="2857500"/>
            <a:ext cx="1017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 err="1"/>
              <a:t>Paper</a:t>
            </a:r>
            <a:r>
              <a:rPr lang="es-419" dirty="0"/>
              <a:t> original: “</a:t>
            </a:r>
            <a:r>
              <a:rPr lang="en-US" b="1" i="0" dirty="0">
                <a:effectLst/>
              </a:rPr>
              <a:t>ANFIS: Adaptive-Network-Based </a:t>
            </a:r>
            <a:r>
              <a:rPr lang="en-US" b="1" dirty="0"/>
              <a:t>F</a:t>
            </a:r>
            <a:r>
              <a:rPr lang="en-US" b="1" i="0" dirty="0">
                <a:effectLst/>
              </a:rPr>
              <a:t>uzzy </a:t>
            </a:r>
            <a:r>
              <a:rPr lang="en-US" b="1" dirty="0"/>
              <a:t>I</a:t>
            </a:r>
            <a:r>
              <a:rPr lang="en-US" b="1" i="0" dirty="0">
                <a:effectLst/>
              </a:rPr>
              <a:t>nference </a:t>
            </a:r>
            <a:r>
              <a:rPr lang="en-US" b="1" dirty="0"/>
              <a:t>S</a:t>
            </a:r>
            <a:r>
              <a:rPr lang="en-US" b="1" i="0" dirty="0">
                <a:effectLst/>
              </a:rPr>
              <a:t>ystem” , IEEE 1993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      </a:t>
            </a:r>
            <a:r>
              <a:rPr lang="es-419" dirty="0" err="1"/>
              <a:t>Jyh-Shing</a:t>
            </a:r>
            <a:r>
              <a:rPr lang="es-419" dirty="0"/>
              <a:t> Roger </a:t>
            </a:r>
            <a:r>
              <a:rPr lang="es-419" dirty="0" err="1"/>
              <a:t>Jang</a:t>
            </a:r>
            <a:r>
              <a:rPr lang="es-419" dirty="0"/>
              <a:t> [3].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72ABBE-A395-B140-A5C6-215B6729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43" y="3795138"/>
            <a:ext cx="5441014" cy="27662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E3EEF0E-9FE8-FF96-50D4-A50C1B6162B9}"/>
              </a:ext>
            </a:extLst>
          </p:cNvPr>
          <p:cNvSpPr txBox="1"/>
          <p:nvPr/>
        </p:nvSpPr>
        <p:spPr>
          <a:xfrm>
            <a:off x="254015" y="4027072"/>
            <a:ext cx="39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Sistema inferencial difuso de 5 capas.</a:t>
            </a:r>
          </a:p>
        </p:txBody>
      </p:sp>
    </p:spTree>
    <p:extLst>
      <p:ext uri="{BB962C8B-B14F-4D97-AF65-F5344CB8AC3E}">
        <p14:creationId xmlns:p14="http://schemas.microsoft.com/office/powerpoint/2010/main" val="285628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31AA893-C8C3-B4F0-5EAB-4BFAD7842B1B}"/>
              </a:ext>
            </a:extLst>
          </p:cNvPr>
          <p:cNvSpPr txBox="1"/>
          <p:nvPr/>
        </p:nvSpPr>
        <p:spPr>
          <a:xfrm>
            <a:off x="275207" y="257452"/>
            <a:ext cx="3568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000" b="1" dirty="0"/>
              <a:t>ANFIS-Arquitectura </a:t>
            </a:r>
            <a:r>
              <a:rPr lang="es-419" sz="1500" b="1" dirty="0"/>
              <a:t>[4]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85C88A-2689-63A7-A2B0-3D694C3833E1}"/>
              </a:ext>
            </a:extLst>
          </p:cNvPr>
          <p:cNvSpPr txBox="1"/>
          <p:nvPr/>
        </p:nvSpPr>
        <p:spPr>
          <a:xfrm>
            <a:off x="11458575" y="6320899"/>
            <a:ext cx="4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dirty="0"/>
              <a:t>9</a:t>
            </a:r>
          </a:p>
        </p:txBody>
      </p:sp>
      <p:pic>
        <p:nvPicPr>
          <p:cNvPr id="3074" name="Picture 2" descr="Adaptive Neuro-Fuzzy Inference System (ANFIS) structure for time series...  | Download Scientific Diagram">
            <a:extLst>
              <a:ext uri="{FF2B5EF4-FFF2-40B4-BE49-F238E27FC236}">
                <a16:creationId xmlns:a16="http://schemas.microsoft.com/office/drawing/2014/main" id="{6DB522C9-94A8-1D67-4309-63A675ED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366838"/>
            <a:ext cx="80962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309</TotalTime>
  <Words>1212</Words>
  <Application>Microsoft Office PowerPoint</Application>
  <PresentationFormat>Panorámica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Cevallos</dc:creator>
  <cp:lastModifiedBy>David Cevallos</cp:lastModifiedBy>
  <cp:revision>67</cp:revision>
  <dcterms:created xsi:type="dcterms:W3CDTF">2023-08-05T14:18:52Z</dcterms:created>
  <dcterms:modified xsi:type="dcterms:W3CDTF">2023-08-07T20:25:24Z</dcterms:modified>
</cp:coreProperties>
</file>