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61" r:id="rId5"/>
    <p:sldId id="259" r:id="rId6"/>
    <p:sldId id="262" r:id="rId7"/>
    <p:sldId id="263" r:id="rId8"/>
    <p:sldId id="264" r:id="rId9"/>
    <p:sldId id="265" r:id="rId10"/>
    <p:sldId id="260"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0228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9158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11616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7314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92009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0802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538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0624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7415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7715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44494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75834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1367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85529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3100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5643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974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22891145"/>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0.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4C5D72-8660-5087-7A4B-A3603FCCA7A4}"/>
              </a:ext>
            </a:extLst>
          </p:cNvPr>
          <p:cNvSpPr>
            <a:spLocks noGrp="1"/>
          </p:cNvSpPr>
          <p:nvPr>
            <p:ph type="ctrTitle"/>
          </p:nvPr>
        </p:nvSpPr>
        <p:spPr>
          <a:xfrm>
            <a:off x="825621" y="954349"/>
            <a:ext cx="10324729" cy="1041646"/>
          </a:xfrm>
        </p:spPr>
        <p:txBody>
          <a:bodyPr>
            <a:noAutofit/>
          </a:bodyPr>
          <a:lstStyle/>
          <a:p>
            <a:r>
              <a:rPr lang="es-419" sz="5000" b="1" dirty="0"/>
              <a:t>ESCUELA POLITÉCNICA NACIONAL</a:t>
            </a:r>
          </a:p>
        </p:txBody>
      </p:sp>
      <p:sp>
        <p:nvSpPr>
          <p:cNvPr id="3" name="Subtítulo 2">
            <a:extLst>
              <a:ext uri="{FF2B5EF4-FFF2-40B4-BE49-F238E27FC236}">
                <a16:creationId xmlns:a16="http://schemas.microsoft.com/office/drawing/2014/main" id="{F4B12F49-58DF-6838-EF55-CC25F31FF6AB}"/>
              </a:ext>
            </a:extLst>
          </p:cNvPr>
          <p:cNvSpPr>
            <a:spLocks noGrp="1"/>
          </p:cNvSpPr>
          <p:nvPr>
            <p:ph type="subTitle" idx="1"/>
          </p:nvPr>
        </p:nvSpPr>
        <p:spPr>
          <a:xfrm>
            <a:off x="1177345" y="2849731"/>
            <a:ext cx="9621283" cy="3657601"/>
          </a:xfrm>
        </p:spPr>
        <p:txBody>
          <a:bodyPr>
            <a:normAutofit fontScale="92500" lnSpcReduction="20000"/>
          </a:bodyPr>
          <a:lstStyle/>
          <a:p>
            <a:r>
              <a:rPr lang="es-419" sz="2900" b="1" dirty="0"/>
              <a:t>REDES NEURONALES</a:t>
            </a:r>
          </a:p>
          <a:p>
            <a:endParaRPr lang="es-419" sz="2900" dirty="0"/>
          </a:p>
          <a:p>
            <a:r>
              <a:rPr lang="es-419" sz="2900" b="1" dirty="0"/>
              <a:t>MATRIZ DE CONFUSIÓN</a:t>
            </a:r>
          </a:p>
          <a:p>
            <a:endParaRPr lang="es-419" dirty="0"/>
          </a:p>
          <a:p>
            <a:endParaRPr lang="es-419" dirty="0"/>
          </a:p>
          <a:p>
            <a:endParaRPr lang="es-419" dirty="0"/>
          </a:p>
          <a:p>
            <a:r>
              <a:rPr lang="es-419" dirty="0"/>
              <a:t>David Fabián Cevallos Salas</a:t>
            </a:r>
          </a:p>
          <a:p>
            <a:endParaRPr lang="es-419" dirty="0"/>
          </a:p>
          <a:p>
            <a:r>
              <a:rPr lang="es-419" dirty="0"/>
              <a:t>Julio, 2023</a:t>
            </a:r>
          </a:p>
        </p:txBody>
      </p:sp>
      <p:pic>
        <p:nvPicPr>
          <p:cNvPr id="1026" name="Picture 2">
            <a:extLst>
              <a:ext uri="{FF2B5EF4-FFF2-40B4-BE49-F238E27FC236}">
                <a16:creationId xmlns:a16="http://schemas.microsoft.com/office/drawing/2014/main" id="{783B21F8-F50C-30B9-787E-921937CAB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7297" y="377300"/>
            <a:ext cx="1154098" cy="115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4646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95037-C66C-B0D6-A154-F2742BAA890F}"/>
              </a:ext>
            </a:extLst>
          </p:cNvPr>
          <p:cNvSpPr>
            <a:spLocks noGrp="1"/>
          </p:cNvSpPr>
          <p:nvPr>
            <p:ph type="title"/>
          </p:nvPr>
        </p:nvSpPr>
        <p:spPr>
          <a:xfrm>
            <a:off x="0" y="0"/>
            <a:ext cx="12192000" cy="763480"/>
          </a:xfrm>
          <a:solidFill>
            <a:schemeClr val="accent2">
              <a:lumMod val="50000"/>
            </a:schemeClr>
          </a:solidFill>
        </p:spPr>
        <p:txBody>
          <a:bodyPr>
            <a:normAutofit/>
          </a:bodyPr>
          <a:lstStyle/>
          <a:p>
            <a:pPr algn="l"/>
            <a:r>
              <a:rPr lang="es-419" sz="2500" b="1" dirty="0"/>
              <a:t>Bibliografía</a:t>
            </a:r>
          </a:p>
        </p:txBody>
      </p:sp>
      <p:sp>
        <p:nvSpPr>
          <p:cNvPr id="3" name="CuadroTexto 2">
            <a:extLst>
              <a:ext uri="{FF2B5EF4-FFF2-40B4-BE49-F238E27FC236}">
                <a16:creationId xmlns:a16="http://schemas.microsoft.com/office/drawing/2014/main" id="{C1BDBB8B-DCC6-2E6C-78D3-5D0EF6FC3E9B}"/>
              </a:ext>
            </a:extLst>
          </p:cNvPr>
          <p:cNvSpPr txBox="1"/>
          <p:nvPr/>
        </p:nvSpPr>
        <p:spPr>
          <a:xfrm>
            <a:off x="133151" y="1349406"/>
            <a:ext cx="11997964" cy="5078313"/>
          </a:xfrm>
          <a:prstGeom prst="rect">
            <a:avLst/>
          </a:prstGeom>
          <a:noFill/>
        </p:spPr>
        <p:txBody>
          <a:bodyPr wrap="none" rtlCol="0">
            <a:spAutoFit/>
          </a:bodyPr>
          <a:lstStyle/>
          <a:p>
            <a:pPr algn="just"/>
            <a:r>
              <a:rPr lang="en-US" b="0" i="0" dirty="0">
                <a:effectLst/>
                <a:latin typeface="Open Sans" panose="020B0606030504020204" pitchFamily="34" charset="0"/>
              </a:rPr>
              <a:t>[1]	 "What is a Confusion Matrix in Machine Learning - MachineLearningMastery.com".  </a:t>
            </a:r>
          </a:p>
          <a:p>
            <a:pPr algn="just"/>
            <a:r>
              <a:rPr lang="en-US" b="0" i="0" dirty="0">
                <a:effectLst/>
                <a:latin typeface="Open Sans" panose="020B0606030504020204" pitchFamily="34" charset="0"/>
              </a:rPr>
              <a:t>	MachineLearningMastery.com. </a:t>
            </a:r>
            <a:r>
              <a:rPr lang="en-US" b="0" i="0" strike="noStrike" dirty="0">
                <a:effectLst/>
                <a:latin typeface="Open Sans" panose="020B0606030504020204" pitchFamily="34" charset="0"/>
              </a:rPr>
              <a:t>https://machinelearningmastery.com/confusion-matrix-machine-learning</a:t>
            </a:r>
            <a:r>
              <a:rPr lang="en-US" dirty="0">
                <a:latin typeface="Open Sans" panose="020B0606030504020204" pitchFamily="34" charset="0"/>
              </a:rPr>
              <a:t>/</a:t>
            </a:r>
            <a:r>
              <a:rPr lang="en-US" b="0" i="0" dirty="0">
                <a:effectLst/>
                <a:latin typeface="Open Sans" panose="020B0606030504020204" pitchFamily="34" charset="0"/>
              </a:rPr>
              <a:t> </a:t>
            </a:r>
          </a:p>
          <a:p>
            <a:pPr algn="just"/>
            <a:r>
              <a:rPr lang="en-US" b="0" i="0" dirty="0">
                <a:effectLst/>
                <a:latin typeface="Open Sans" panose="020B0606030504020204" pitchFamily="34" charset="0"/>
              </a:rPr>
              <a:t>	(</a:t>
            </a:r>
            <a:r>
              <a:rPr lang="en-US" b="0" i="0" dirty="0" err="1">
                <a:effectLst/>
                <a:latin typeface="Open Sans" panose="020B0606030504020204" pitchFamily="34" charset="0"/>
              </a:rPr>
              <a:t>accedido</a:t>
            </a:r>
            <a:r>
              <a:rPr lang="en-US" b="0" i="0" dirty="0">
                <a:effectLst/>
                <a:latin typeface="Open Sans" panose="020B0606030504020204" pitchFamily="34" charset="0"/>
              </a:rPr>
              <a:t> </a:t>
            </a:r>
            <a:r>
              <a:rPr lang="en-US" b="0" i="0" dirty="0" err="1">
                <a:effectLst/>
                <a:latin typeface="Open Sans" panose="020B0606030504020204" pitchFamily="34" charset="0"/>
              </a:rPr>
              <a:t>el</a:t>
            </a:r>
            <a:r>
              <a:rPr lang="en-US" b="0" i="0" dirty="0">
                <a:effectLst/>
                <a:latin typeface="Open Sans" panose="020B0606030504020204" pitchFamily="34" charset="0"/>
              </a:rPr>
              <a:t> 11 de </a:t>
            </a:r>
            <a:r>
              <a:rPr lang="en-US" b="0" i="0" dirty="0" err="1">
                <a:effectLst/>
                <a:latin typeface="Open Sans" panose="020B0606030504020204" pitchFamily="34" charset="0"/>
              </a:rPr>
              <a:t>julio</a:t>
            </a:r>
            <a:r>
              <a:rPr lang="en-US" b="0" i="0" dirty="0">
                <a:effectLst/>
                <a:latin typeface="Open Sans" panose="020B0606030504020204" pitchFamily="34" charset="0"/>
              </a:rPr>
              <a:t> de 2023).</a:t>
            </a:r>
          </a:p>
          <a:p>
            <a:pPr algn="just"/>
            <a:endParaRPr lang="en-US" dirty="0">
              <a:latin typeface="Open Sans" panose="020B0606030504020204" pitchFamily="34" charset="0"/>
            </a:endParaRPr>
          </a:p>
          <a:p>
            <a:pPr algn="just"/>
            <a:r>
              <a:rPr lang="en-US" b="0" i="0" dirty="0">
                <a:effectLst/>
                <a:latin typeface="Open Sans" panose="020B0606030504020204" pitchFamily="34" charset="0"/>
              </a:rPr>
              <a:t>[2]</a:t>
            </a:r>
            <a:r>
              <a:rPr lang="es-419" b="0" i="0" dirty="0">
                <a:solidFill>
                  <a:srgbClr val="000000"/>
                </a:solidFill>
                <a:effectLst/>
                <a:latin typeface="Open Sans" panose="020B0606030504020204" pitchFamily="34" charset="0"/>
              </a:rPr>
              <a:t> 	</a:t>
            </a:r>
            <a:r>
              <a:rPr lang="es-419" b="0" i="0" dirty="0">
                <a:effectLst/>
                <a:latin typeface="Open Sans" panose="020B0606030504020204" pitchFamily="34" charset="0"/>
              </a:rPr>
              <a:t>F. </a:t>
            </a:r>
            <a:r>
              <a:rPr lang="es-419" b="0" i="0" dirty="0" err="1">
                <a:effectLst/>
                <a:latin typeface="Open Sans" panose="020B0606030504020204" pitchFamily="34" charset="0"/>
              </a:rPr>
              <a:t>Schoonjans</a:t>
            </a:r>
            <a:r>
              <a:rPr lang="es-419" b="0" i="0" dirty="0">
                <a:effectLst/>
                <a:latin typeface="Open Sans" panose="020B0606030504020204" pitchFamily="34" charset="0"/>
              </a:rPr>
              <a:t>. "ROC curve </a:t>
            </a:r>
            <a:r>
              <a:rPr lang="es-419" b="0" i="0" dirty="0" err="1">
                <a:effectLst/>
                <a:latin typeface="Open Sans" panose="020B0606030504020204" pitchFamily="34" charset="0"/>
              </a:rPr>
              <a:t>analysis</a:t>
            </a:r>
            <a:r>
              <a:rPr lang="es-419" b="0" i="0" dirty="0">
                <a:effectLst/>
                <a:latin typeface="Open Sans" panose="020B0606030504020204" pitchFamily="34" charset="0"/>
              </a:rPr>
              <a:t>". </a:t>
            </a:r>
            <a:r>
              <a:rPr lang="es-419" b="0" i="0" dirty="0" err="1">
                <a:effectLst/>
                <a:latin typeface="Open Sans" panose="020B0606030504020204" pitchFamily="34" charset="0"/>
              </a:rPr>
              <a:t>MedCalc</a:t>
            </a:r>
            <a:r>
              <a:rPr lang="es-419" b="0" i="0" dirty="0">
                <a:effectLst/>
                <a:latin typeface="Open Sans" panose="020B0606030504020204" pitchFamily="34" charset="0"/>
              </a:rPr>
              <a:t>. </a:t>
            </a:r>
            <a:r>
              <a:rPr lang="es-419" b="0" i="0" u="none" strike="noStrike" dirty="0">
                <a:effectLst/>
                <a:latin typeface="Open Sans" panose="020B0606030504020204" pitchFamily="34" charset="0"/>
              </a:rPr>
              <a:t>https://www.medcalc.org/manual/roc-curves.php</a:t>
            </a:r>
            <a:r>
              <a:rPr lang="es-419" b="0" i="0" dirty="0">
                <a:effectLst/>
                <a:latin typeface="Open Sans" panose="020B0606030504020204" pitchFamily="34" charset="0"/>
              </a:rPr>
              <a:t> </a:t>
            </a:r>
          </a:p>
          <a:p>
            <a:pPr algn="just"/>
            <a:r>
              <a:rPr lang="es-419" dirty="0">
                <a:latin typeface="Open Sans" panose="020B0606030504020204" pitchFamily="34" charset="0"/>
              </a:rPr>
              <a:t>        </a:t>
            </a:r>
            <a:r>
              <a:rPr lang="es-419" b="0" i="0" dirty="0">
                <a:effectLst/>
                <a:latin typeface="Open Sans" panose="020B0606030504020204" pitchFamily="34" charset="0"/>
              </a:rPr>
              <a:t>(accedido el 12 de julio de 2023).</a:t>
            </a:r>
            <a:endParaRPr lang="en-US" b="0" i="0" dirty="0">
              <a:effectLst/>
              <a:latin typeface="Open Sans" panose="020B0606030504020204" pitchFamily="34" charset="0"/>
            </a:endParaRPr>
          </a:p>
          <a:p>
            <a:pPr algn="just"/>
            <a:r>
              <a:rPr lang="en-US" dirty="0">
                <a:latin typeface="Open Sans" panose="020B0606030504020204" pitchFamily="34" charset="0"/>
              </a:rPr>
              <a:t>	</a:t>
            </a:r>
            <a:endParaRPr lang="es-419" b="0" i="0" dirty="0">
              <a:effectLst/>
              <a:latin typeface="Open Sans" panose="020B0606030504020204" pitchFamily="34" charset="0"/>
            </a:endParaRPr>
          </a:p>
          <a:p>
            <a:pPr algn="just"/>
            <a:r>
              <a:rPr lang="es-419" b="0" i="0" dirty="0">
                <a:effectLst/>
                <a:latin typeface="Open Sans" panose="020B0606030504020204" pitchFamily="34" charset="0"/>
              </a:rPr>
              <a:t>[3] 	"PRECISION-RECALL CURVE · </a:t>
            </a:r>
            <a:r>
              <a:rPr lang="es-419" b="0" i="0" dirty="0" err="1">
                <a:effectLst/>
                <a:latin typeface="Open Sans" panose="020B0606030504020204" pitchFamily="34" charset="0"/>
              </a:rPr>
              <a:t>Issue</a:t>
            </a:r>
            <a:r>
              <a:rPr lang="es-419" b="0" i="0" dirty="0">
                <a:effectLst/>
                <a:latin typeface="Open Sans" panose="020B0606030504020204" pitchFamily="34" charset="0"/>
              </a:rPr>
              <a:t> #898 · </a:t>
            </a:r>
            <a:r>
              <a:rPr lang="es-419" b="0" i="0" dirty="0" err="1">
                <a:effectLst/>
                <a:latin typeface="Open Sans" panose="020B0606030504020204" pitchFamily="34" charset="0"/>
              </a:rPr>
              <a:t>ultralytics</a:t>
            </a:r>
            <a:r>
              <a:rPr lang="es-419" b="0" i="0" dirty="0">
                <a:effectLst/>
                <a:latin typeface="Open Sans" panose="020B0606030504020204" pitchFamily="34" charset="0"/>
              </a:rPr>
              <a:t>/yolov3". </a:t>
            </a:r>
          </a:p>
          <a:p>
            <a:pPr algn="just"/>
            <a:r>
              <a:rPr lang="es-419" dirty="0">
                <a:latin typeface="Open Sans" panose="020B0606030504020204" pitchFamily="34" charset="0"/>
              </a:rPr>
              <a:t>     	</a:t>
            </a:r>
            <a:r>
              <a:rPr lang="es-419" b="0" i="0" dirty="0">
                <a:effectLst/>
                <a:latin typeface="Open Sans" panose="020B0606030504020204" pitchFamily="34" charset="0"/>
              </a:rPr>
              <a:t>GitHub. </a:t>
            </a:r>
            <a:r>
              <a:rPr lang="es-419" b="0" i="0" strike="noStrike" dirty="0">
                <a:effectLst/>
                <a:latin typeface="Open Sans" panose="020B0606030504020204" pitchFamily="34" charset="0"/>
              </a:rPr>
              <a:t>https://github.com/ultralytics/yolov3/issues/898</a:t>
            </a:r>
            <a:r>
              <a:rPr lang="es-419" b="0" i="0" dirty="0">
                <a:effectLst/>
                <a:latin typeface="Open Sans" panose="020B0606030504020204" pitchFamily="34" charset="0"/>
              </a:rPr>
              <a:t> (accedido el 11 de julio de 2023).</a:t>
            </a:r>
          </a:p>
          <a:p>
            <a:pPr algn="just"/>
            <a:endParaRPr lang="es-419" dirty="0">
              <a:latin typeface="Open Sans" panose="020B0606030504020204" pitchFamily="34" charset="0"/>
            </a:endParaRPr>
          </a:p>
          <a:p>
            <a:pPr algn="just"/>
            <a:r>
              <a:rPr lang="es-419" b="0" i="0" dirty="0">
                <a:effectLst/>
                <a:latin typeface="HelveticaNeue Regular"/>
              </a:rPr>
              <a:t>[4]	M. </a:t>
            </a:r>
            <a:r>
              <a:rPr lang="es-419" b="0" i="0" dirty="0" err="1">
                <a:effectLst/>
                <a:latin typeface="HelveticaNeue Regular"/>
              </a:rPr>
              <a:t>Jaiswal</a:t>
            </a:r>
            <a:r>
              <a:rPr lang="es-419" b="0" i="0" dirty="0">
                <a:effectLst/>
                <a:latin typeface="HelveticaNeue Regular"/>
              </a:rPr>
              <a:t> </a:t>
            </a:r>
            <a:r>
              <a:rPr lang="es-419" b="0" i="1" dirty="0">
                <a:effectLst/>
                <a:latin typeface="HelveticaNeue Regular"/>
              </a:rPr>
              <a:t>et al</a:t>
            </a:r>
            <a:r>
              <a:rPr lang="es-419" b="0" i="0" dirty="0">
                <a:effectLst/>
                <a:latin typeface="HelveticaNeue Regular"/>
              </a:rPr>
              <a:t>., "Deep </a:t>
            </a:r>
            <a:r>
              <a:rPr lang="es-419" b="0" i="0" dirty="0" err="1">
                <a:effectLst/>
                <a:latin typeface="HelveticaNeue Regular"/>
              </a:rPr>
              <a:t>Learning</a:t>
            </a:r>
            <a:r>
              <a:rPr lang="es-419" b="0" i="0" dirty="0">
                <a:effectLst/>
                <a:latin typeface="HelveticaNeue Regular"/>
              </a:rPr>
              <a:t> </a:t>
            </a:r>
            <a:r>
              <a:rPr lang="es-419" b="0" i="0" dirty="0" err="1">
                <a:effectLst/>
                <a:latin typeface="HelveticaNeue Regular"/>
              </a:rPr>
              <a:t>of</a:t>
            </a:r>
            <a:r>
              <a:rPr lang="es-419" b="0" i="0" dirty="0">
                <a:effectLst/>
                <a:latin typeface="HelveticaNeue Regular"/>
              </a:rPr>
              <a:t> </a:t>
            </a:r>
            <a:r>
              <a:rPr lang="es-419" b="0" i="0" dirty="0" err="1">
                <a:effectLst/>
                <a:latin typeface="HelveticaNeue Regular"/>
              </a:rPr>
              <a:t>Protein</a:t>
            </a:r>
            <a:r>
              <a:rPr lang="es-419" b="0" i="0" dirty="0">
                <a:effectLst/>
                <a:latin typeface="HelveticaNeue Regular"/>
              </a:rPr>
              <a:t> </a:t>
            </a:r>
            <a:r>
              <a:rPr lang="es-419" b="0" i="0" dirty="0" err="1">
                <a:effectLst/>
                <a:latin typeface="HelveticaNeue Regular"/>
              </a:rPr>
              <a:t>Structural</a:t>
            </a:r>
            <a:r>
              <a:rPr lang="es-419" b="0" i="0" dirty="0">
                <a:effectLst/>
                <a:latin typeface="HelveticaNeue Regular"/>
              </a:rPr>
              <a:t> </a:t>
            </a:r>
            <a:r>
              <a:rPr lang="es-419" b="0" i="0" dirty="0" err="1">
                <a:effectLst/>
                <a:latin typeface="HelveticaNeue Regular"/>
              </a:rPr>
              <a:t>Classes</a:t>
            </a:r>
            <a:r>
              <a:rPr lang="es-419" b="0" i="0" dirty="0">
                <a:effectLst/>
                <a:latin typeface="HelveticaNeue Regular"/>
              </a:rPr>
              <a:t>: </a:t>
            </a:r>
            <a:r>
              <a:rPr lang="es-419" b="0" i="0" dirty="0" err="1">
                <a:effectLst/>
                <a:latin typeface="HelveticaNeue Regular"/>
              </a:rPr>
              <a:t>Any</a:t>
            </a:r>
            <a:r>
              <a:rPr lang="es-419" b="0" i="0" dirty="0">
                <a:effectLst/>
                <a:latin typeface="HelveticaNeue Regular"/>
              </a:rPr>
              <a:t> </a:t>
            </a:r>
            <a:r>
              <a:rPr lang="es-419" b="0" i="0" dirty="0" err="1">
                <a:effectLst/>
                <a:latin typeface="HelveticaNeue Regular"/>
              </a:rPr>
              <a:t>Evidence</a:t>
            </a:r>
            <a:r>
              <a:rPr lang="es-419" b="0" i="0" dirty="0">
                <a:effectLst/>
                <a:latin typeface="HelveticaNeue Regular"/>
              </a:rPr>
              <a:t> </a:t>
            </a:r>
            <a:r>
              <a:rPr lang="es-419" b="0" i="0" dirty="0" err="1">
                <a:effectLst/>
                <a:latin typeface="HelveticaNeue Regular"/>
              </a:rPr>
              <a:t>for</a:t>
            </a:r>
            <a:r>
              <a:rPr lang="es-419" b="0" i="0" dirty="0">
                <a:effectLst/>
                <a:latin typeface="HelveticaNeue Regular"/>
              </a:rPr>
              <a:t> </a:t>
            </a:r>
            <a:r>
              <a:rPr lang="es-419" b="0" i="0" dirty="0" err="1">
                <a:effectLst/>
                <a:latin typeface="HelveticaNeue Regular"/>
              </a:rPr>
              <a:t>an</a:t>
            </a:r>
            <a:r>
              <a:rPr lang="es-419" b="0" i="0" dirty="0">
                <a:effectLst/>
                <a:latin typeface="HelveticaNeue Regular"/>
              </a:rPr>
              <a:t> ‘</a:t>
            </a:r>
            <a:r>
              <a:rPr lang="es-419" b="0" i="0" dirty="0" err="1">
                <a:effectLst/>
                <a:latin typeface="HelveticaNeue Regular"/>
              </a:rPr>
              <a:t>Urfold</a:t>
            </a:r>
            <a:r>
              <a:rPr lang="es-419" b="0" i="0" dirty="0">
                <a:effectLst/>
                <a:latin typeface="HelveticaNeue Regular"/>
              </a:rPr>
              <a:t>’?," </a:t>
            </a:r>
            <a:r>
              <a:rPr lang="es-419" b="0" i="1" dirty="0">
                <a:effectLst/>
                <a:latin typeface="HelveticaNeue Regular"/>
              </a:rPr>
              <a:t>2020 </a:t>
            </a:r>
          </a:p>
          <a:p>
            <a:pPr algn="just"/>
            <a:r>
              <a:rPr lang="es-419" b="0" i="1" dirty="0">
                <a:effectLst/>
                <a:latin typeface="HelveticaNeue Regular"/>
              </a:rPr>
              <a:t>	</a:t>
            </a:r>
            <a:r>
              <a:rPr lang="es-419" b="0" i="1" dirty="0" err="1">
                <a:effectLst/>
                <a:latin typeface="HelveticaNeue Regular"/>
              </a:rPr>
              <a:t>Systems</a:t>
            </a:r>
            <a:r>
              <a:rPr lang="es-419" b="0" i="1" dirty="0">
                <a:effectLst/>
                <a:latin typeface="HelveticaNeue Regular"/>
              </a:rPr>
              <a:t> and </a:t>
            </a:r>
            <a:r>
              <a:rPr lang="es-419" b="0" i="1" dirty="0" err="1">
                <a:effectLst/>
                <a:latin typeface="HelveticaNeue Regular"/>
              </a:rPr>
              <a:t>Information</a:t>
            </a:r>
            <a:r>
              <a:rPr lang="es-419" b="0" i="1" dirty="0">
                <a:effectLst/>
                <a:latin typeface="HelveticaNeue Regular"/>
              </a:rPr>
              <a:t> </a:t>
            </a:r>
            <a:r>
              <a:rPr lang="es-419" b="0" i="1" dirty="0" err="1">
                <a:effectLst/>
                <a:latin typeface="HelveticaNeue Regular"/>
              </a:rPr>
              <a:t>Engineering</a:t>
            </a:r>
            <a:r>
              <a:rPr lang="es-419" b="0" i="1" dirty="0">
                <a:effectLst/>
                <a:latin typeface="HelveticaNeue Regular"/>
              </a:rPr>
              <a:t> </a:t>
            </a:r>
            <a:r>
              <a:rPr lang="es-419" b="0" i="1" dirty="0" err="1">
                <a:effectLst/>
                <a:latin typeface="HelveticaNeue Regular"/>
              </a:rPr>
              <a:t>Design</a:t>
            </a:r>
            <a:r>
              <a:rPr lang="es-419" b="0" i="1" dirty="0">
                <a:effectLst/>
                <a:latin typeface="HelveticaNeue Regular"/>
              </a:rPr>
              <a:t> </a:t>
            </a:r>
            <a:r>
              <a:rPr lang="es-419" b="0" i="1" dirty="0" err="1">
                <a:effectLst/>
                <a:latin typeface="HelveticaNeue Regular"/>
              </a:rPr>
              <a:t>Symposium</a:t>
            </a:r>
            <a:r>
              <a:rPr lang="es-419" b="0" i="1" dirty="0">
                <a:effectLst/>
                <a:latin typeface="HelveticaNeue Regular"/>
              </a:rPr>
              <a:t> (SIEDS)</a:t>
            </a:r>
            <a:r>
              <a:rPr lang="es-419" b="0" i="0" dirty="0">
                <a:effectLst/>
                <a:latin typeface="HelveticaNeue Regular"/>
              </a:rPr>
              <a:t>, Charlottesville, VA, USA, 2020, pp. 1-6, </a:t>
            </a:r>
          </a:p>
          <a:p>
            <a:pPr algn="just"/>
            <a:r>
              <a:rPr lang="es-419" b="0" i="0" dirty="0">
                <a:effectLst/>
                <a:latin typeface="HelveticaNeue Regular"/>
              </a:rPr>
              <a:t>	</a:t>
            </a:r>
            <a:r>
              <a:rPr lang="es-419" b="0" i="0" dirty="0" err="1">
                <a:effectLst/>
                <a:latin typeface="HelveticaNeue Regular"/>
              </a:rPr>
              <a:t>doi</a:t>
            </a:r>
            <a:r>
              <a:rPr lang="es-419" b="0" i="0" dirty="0">
                <a:effectLst/>
                <a:latin typeface="HelveticaNeue Regular"/>
              </a:rPr>
              <a:t>: 10.1109/SIEDS49339.2020.9106642.</a:t>
            </a:r>
            <a:endParaRPr lang="es-419" dirty="0">
              <a:latin typeface="Open Sans" panose="020B0606030504020204" pitchFamily="34" charset="0"/>
            </a:endParaRPr>
          </a:p>
          <a:p>
            <a:pPr algn="just"/>
            <a:endParaRPr lang="es-419" dirty="0">
              <a:latin typeface="Open Sans" panose="020B0606030504020204" pitchFamily="34" charset="0"/>
            </a:endParaRPr>
          </a:p>
          <a:p>
            <a:pPr algn="just"/>
            <a:r>
              <a:rPr lang="es-419" dirty="0">
                <a:latin typeface="Open Sans" panose="020B0606030504020204" pitchFamily="34" charset="0"/>
              </a:rPr>
              <a:t>[5] 	</a:t>
            </a:r>
            <a:r>
              <a:rPr lang="es-419" b="0" i="0" dirty="0">
                <a:effectLst/>
                <a:latin typeface="Open Sans" panose="020B0606030504020204" pitchFamily="34" charset="0"/>
              </a:rPr>
              <a:t>"</a:t>
            </a:r>
            <a:r>
              <a:rPr lang="es-419" b="0" i="0" dirty="0" err="1">
                <a:effectLst/>
                <a:latin typeface="Open Sans" panose="020B0606030504020204" pitchFamily="34" charset="0"/>
              </a:rPr>
              <a:t>Understanding</a:t>
            </a:r>
            <a:r>
              <a:rPr lang="es-419" b="0" i="0" dirty="0">
                <a:effectLst/>
                <a:latin typeface="Open Sans" panose="020B0606030504020204" pitchFamily="34" charset="0"/>
              </a:rPr>
              <a:t> Micro, Macro, and </a:t>
            </a:r>
            <a:r>
              <a:rPr lang="es-419" b="0" i="0" dirty="0" err="1">
                <a:effectLst/>
                <a:latin typeface="Open Sans" panose="020B0606030504020204" pitchFamily="34" charset="0"/>
              </a:rPr>
              <a:t>Weighted</a:t>
            </a:r>
            <a:r>
              <a:rPr lang="es-419" b="0" i="0" dirty="0">
                <a:effectLst/>
                <a:latin typeface="Open Sans" panose="020B0606030504020204" pitchFamily="34" charset="0"/>
              </a:rPr>
              <a:t> </a:t>
            </a:r>
            <a:r>
              <a:rPr lang="es-419" b="0" i="0" dirty="0" err="1">
                <a:effectLst/>
                <a:latin typeface="Open Sans" panose="020B0606030504020204" pitchFamily="34" charset="0"/>
              </a:rPr>
              <a:t>Averages</a:t>
            </a:r>
            <a:r>
              <a:rPr lang="es-419" b="0" i="0" dirty="0">
                <a:effectLst/>
                <a:latin typeface="Open Sans" panose="020B0606030504020204" pitchFamily="34" charset="0"/>
              </a:rPr>
              <a:t> </a:t>
            </a:r>
            <a:r>
              <a:rPr lang="es-419" b="0" i="0" dirty="0" err="1">
                <a:effectLst/>
                <a:latin typeface="Open Sans" panose="020B0606030504020204" pitchFamily="34" charset="0"/>
              </a:rPr>
              <a:t>for</a:t>
            </a:r>
            <a:r>
              <a:rPr lang="es-419" b="0" i="0" dirty="0">
                <a:effectLst/>
                <a:latin typeface="Open Sans" panose="020B0606030504020204" pitchFamily="34" charset="0"/>
              </a:rPr>
              <a:t> </a:t>
            </a:r>
            <a:r>
              <a:rPr lang="es-419" b="0" i="0" dirty="0" err="1">
                <a:effectLst/>
                <a:latin typeface="Open Sans" panose="020B0606030504020204" pitchFamily="34" charset="0"/>
              </a:rPr>
              <a:t>Scikit-Learn</a:t>
            </a:r>
            <a:r>
              <a:rPr lang="es-419" b="0" i="0" dirty="0">
                <a:effectLst/>
                <a:latin typeface="Open Sans" panose="020B0606030504020204" pitchFamily="34" charset="0"/>
              </a:rPr>
              <a:t> </a:t>
            </a:r>
            <a:r>
              <a:rPr lang="es-419" b="0" i="0" dirty="0" err="1">
                <a:effectLst/>
                <a:latin typeface="Open Sans" panose="020B0606030504020204" pitchFamily="34" charset="0"/>
              </a:rPr>
              <a:t>metrics</a:t>
            </a:r>
            <a:r>
              <a:rPr lang="es-419" b="0" i="0" dirty="0">
                <a:effectLst/>
                <a:latin typeface="Open Sans" panose="020B0606030504020204" pitchFamily="34" charset="0"/>
              </a:rPr>
              <a:t> in </a:t>
            </a:r>
            <a:r>
              <a:rPr lang="es-419" b="0" i="0" dirty="0" err="1">
                <a:effectLst/>
                <a:latin typeface="Open Sans" panose="020B0606030504020204" pitchFamily="34" charset="0"/>
              </a:rPr>
              <a:t>multi-class</a:t>
            </a:r>
            <a:r>
              <a:rPr lang="es-419" b="0" i="0" dirty="0">
                <a:effectLst/>
                <a:latin typeface="Open Sans" panose="020B0606030504020204" pitchFamily="34" charset="0"/>
              </a:rPr>
              <a:t> </a:t>
            </a:r>
            <a:r>
              <a:rPr lang="es-419" b="0" i="0" dirty="0" err="1">
                <a:effectLst/>
                <a:latin typeface="Open Sans" panose="020B0606030504020204" pitchFamily="34" charset="0"/>
              </a:rPr>
              <a:t>classification</a:t>
            </a:r>
            <a:r>
              <a:rPr lang="es-419" b="0" i="0" dirty="0">
                <a:effectLst/>
                <a:latin typeface="Open Sans" panose="020B0606030504020204" pitchFamily="34" charset="0"/>
              </a:rPr>
              <a:t> </a:t>
            </a:r>
          </a:p>
          <a:p>
            <a:pPr algn="just"/>
            <a:r>
              <a:rPr lang="es-419" dirty="0">
                <a:latin typeface="Open Sans" panose="020B0606030504020204" pitchFamily="34" charset="0"/>
              </a:rPr>
              <a:t>	</a:t>
            </a:r>
            <a:r>
              <a:rPr lang="es-419" b="0" i="0" dirty="0" err="1">
                <a:effectLst/>
                <a:latin typeface="Open Sans" panose="020B0606030504020204" pitchFamily="34" charset="0"/>
              </a:rPr>
              <a:t>with</a:t>
            </a:r>
            <a:r>
              <a:rPr lang="es-419" b="0" i="0" dirty="0">
                <a:effectLst/>
                <a:latin typeface="Open Sans" panose="020B0606030504020204" pitchFamily="34" charset="0"/>
              </a:rPr>
              <a:t> </a:t>
            </a:r>
            <a:r>
              <a:rPr lang="es-419" b="0" i="0" dirty="0" err="1">
                <a:effectLst/>
                <a:latin typeface="Open Sans" panose="020B0606030504020204" pitchFamily="34" charset="0"/>
              </a:rPr>
              <a:t>example</a:t>
            </a:r>
            <a:r>
              <a:rPr lang="es-419" b="0" i="0" dirty="0">
                <a:effectLst/>
                <a:latin typeface="Open Sans" panose="020B0606030504020204" pitchFamily="34" charset="0"/>
              </a:rPr>
              <a:t>". Amir Masoud </a:t>
            </a:r>
            <a:r>
              <a:rPr lang="es-419" b="0" i="0" dirty="0" err="1">
                <a:effectLst/>
                <a:latin typeface="Open Sans" panose="020B0606030504020204" pitchFamily="34" charset="0"/>
              </a:rPr>
              <a:t>Sefidian</a:t>
            </a:r>
            <a:r>
              <a:rPr lang="es-419" b="0" i="0" dirty="0">
                <a:effectLst/>
                <a:latin typeface="Open Sans" panose="020B0606030504020204" pitchFamily="34" charset="0"/>
              </a:rPr>
              <a:t> - </a:t>
            </a:r>
            <a:r>
              <a:rPr lang="es-419" b="0" i="0" dirty="0" err="1">
                <a:effectLst/>
                <a:latin typeface="Open Sans" panose="020B0606030504020204" pitchFamily="34" charset="0"/>
              </a:rPr>
              <a:t>Sefidian</a:t>
            </a:r>
            <a:r>
              <a:rPr lang="es-419" b="0" i="0" dirty="0">
                <a:effectLst/>
                <a:latin typeface="Open Sans" panose="020B0606030504020204" pitchFamily="34" charset="0"/>
              </a:rPr>
              <a:t> </a:t>
            </a:r>
            <a:r>
              <a:rPr lang="es-419" b="0" i="0" dirty="0" err="1">
                <a:effectLst/>
                <a:latin typeface="Open Sans" panose="020B0606030504020204" pitchFamily="34" charset="0"/>
              </a:rPr>
              <a:t>Academy</a:t>
            </a:r>
            <a:r>
              <a:rPr lang="es-419" b="0" i="0" dirty="0">
                <a:effectLst/>
                <a:latin typeface="Open Sans" panose="020B0606030504020204" pitchFamily="34" charset="0"/>
              </a:rPr>
              <a:t>. </a:t>
            </a:r>
          </a:p>
          <a:p>
            <a:pPr algn="just"/>
            <a:r>
              <a:rPr lang="es-419" strike="noStrike" dirty="0">
                <a:latin typeface="Open Sans" panose="020B0606030504020204" pitchFamily="34" charset="0"/>
              </a:rPr>
              <a:t>	</a:t>
            </a:r>
            <a:r>
              <a:rPr lang="es-419" b="0" i="0" strike="noStrike" dirty="0">
                <a:effectLst/>
                <a:latin typeface="Open Sans" panose="020B0606030504020204" pitchFamily="34" charset="0"/>
              </a:rPr>
              <a:t>http://iamirmasoud.com/2022/06/19/understanding-micro-macro-and-weighted-averages-for-scikit-learn-</a:t>
            </a:r>
          </a:p>
          <a:p>
            <a:pPr algn="just"/>
            <a:r>
              <a:rPr lang="es-419" dirty="0">
                <a:latin typeface="Open Sans" panose="020B0606030504020204" pitchFamily="34" charset="0"/>
              </a:rPr>
              <a:t>	</a:t>
            </a:r>
            <a:r>
              <a:rPr lang="es-419" b="0" i="0" strike="noStrike" dirty="0" err="1">
                <a:effectLst/>
                <a:latin typeface="Open Sans" panose="020B0606030504020204" pitchFamily="34" charset="0"/>
              </a:rPr>
              <a:t>metrics</a:t>
            </a:r>
            <a:r>
              <a:rPr lang="es-419" b="0" i="0" strike="noStrike" dirty="0">
                <a:effectLst/>
                <a:latin typeface="Open Sans" panose="020B0606030504020204" pitchFamily="34" charset="0"/>
              </a:rPr>
              <a:t>-</a:t>
            </a:r>
            <a:r>
              <a:rPr lang="es-419" b="0" i="0" strike="noStrike" dirty="0" err="1">
                <a:effectLst/>
                <a:latin typeface="Open Sans" panose="020B0606030504020204" pitchFamily="34" charset="0"/>
              </a:rPr>
              <a:t>in-multi-class-classification-with-example</a:t>
            </a:r>
            <a:r>
              <a:rPr lang="es-419" b="0" i="0" strike="noStrike" dirty="0">
                <a:effectLst/>
                <a:latin typeface="Open Sans" panose="020B0606030504020204" pitchFamily="34" charset="0"/>
              </a:rPr>
              <a:t>/</a:t>
            </a:r>
            <a:r>
              <a:rPr lang="es-419" b="0" i="0" dirty="0">
                <a:effectLst/>
                <a:latin typeface="Open Sans" panose="020B0606030504020204" pitchFamily="34" charset="0"/>
              </a:rPr>
              <a:t> (accedido el 12 de julio de 2023).</a:t>
            </a:r>
            <a:endParaRPr lang="es-419" dirty="0"/>
          </a:p>
        </p:txBody>
      </p:sp>
      <p:sp>
        <p:nvSpPr>
          <p:cNvPr id="4" name="Elipse 3">
            <a:extLst>
              <a:ext uri="{FF2B5EF4-FFF2-40B4-BE49-F238E27FC236}">
                <a16:creationId xmlns:a16="http://schemas.microsoft.com/office/drawing/2014/main" id="{BB12643D-DE30-CB85-9C7F-4EA51530BFED}"/>
              </a:ext>
            </a:extLst>
          </p:cNvPr>
          <p:cNvSpPr/>
          <p:nvPr/>
        </p:nvSpPr>
        <p:spPr>
          <a:xfrm>
            <a:off x="11305713" y="6285389"/>
            <a:ext cx="554854" cy="461640"/>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500" dirty="0"/>
              <a:t>10</a:t>
            </a:r>
          </a:p>
        </p:txBody>
      </p:sp>
    </p:spTree>
    <p:extLst>
      <p:ext uri="{BB962C8B-B14F-4D97-AF65-F5344CB8AC3E}">
        <p14:creationId xmlns:p14="http://schemas.microsoft.com/office/powerpoint/2010/main" val="40081763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95037-C66C-B0D6-A154-F2742BAA890F}"/>
              </a:ext>
            </a:extLst>
          </p:cNvPr>
          <p:cNvSpPr>
            <a:spLocks noGrp="1"/>
          </p:cNvSpPr>
          <p:nvPr>
            <p:ph type="title"/>
          </p:nvPr>
        </p:nvSpPr>
        <p:spPr>
          <a:xfrm>
            <a:off x="0" y="0"/>
            <a:ext cx="12192000" cy="763480"/>
          </a:xfrm>
          <a:solidFill>
            <a:schemeClr val="accent2">
              <a:lumMod val="50000"/>
            </a:schemeClr>
          </a:solidFill>
        </p:spPr>
        <p:txBody>
          <a:bodyPr>
            <a:normAutofit/>
          </a:bodyPr>
          <a:lstStyle/>
          <a:p>
            <a:pPr algn="l"/>
            <a:r>
              <a:rPr lang="es-419" sz="2500" b="1" dirty="0"/>
              <a:t>Gracias…</a:t>
            </a:r>
          </a:p>
        </p:txBody>
      </p:sp>
      <p:sp>
        <p:nvSpPr>
          <p:cNvPr id="3" name="CuadroTexto 2">
            <a:extLst>
              <a:ext uri="{FF2B5EF4-FFF2-40B4-BE49-F238E27FC236}">
                <a16:creationId xmlns:a16="http://schemas.microsoft.com/office/drawing/2014/main" id="{C1BDBB8B-DCC6-2E6C-78D3-5D0EF6FC3E9B}"/>
              </a:ext>
            </a:extLst>
          </p:cNvPr>
          <p:cNvSpPr txBox="1"/>
          <p:nvPr/>
        </p:nvSpPr>
        <p:spPr>
          <a:xfrm>
            <a:off x="4609203" y="2967361"/>
            <a:ext cx="3329951" cy="646331"/>
          </a:xfrm>
          <a:prstGeom prst="rect">
            <a:avLst/>
          </a:prstGeom>
          <a:noFill/>
        </p:spPr>
        <p:txBody>
          <a:bodyPr wrap="none" rtlCol="0">
            <a:spAutoFit/>
          </a:bodyPr>
          <a:lstStyle/>
          <a:p>
            <a:pPr algn="ctr"/>
            <a:r>
              <a:rPr lang="en-US" dirty="0">
                <a:latin typeface="Open Sans" panose="020B0606030504020204" pitchFamily="34" charset="0"/>
              </a:rPr>
              <a:t>David Fabián Cevallos Salas</a:t>
            </a:r>
          </a:p>
          <a:p>
            <a:pPr algn="ctr"/>
            <a:r>
              <a:rPr lang="en-US" dirty="0">
                <a:latin typeface="Open Sans" panose="020B0606030504020204" pitchFamily="34" charset="0"/>
              </a:rPr>
              <a:t>david.cevallos03@epn.edu.ec</a:t>
            </a:r>
            <a:endParaRPr lang="es-419" dirty="0"/>
          </a:p>
        </p:txBody>
      </p:sp>
      <p:sp>
        <p:nvSpPr>
          <p:cNvPr id="4" name="Elipse 3">
            <a:extLst>
              <a:ext uri="{FF2B5EF4-FFF2-40B4-BE49-F238E27FC236}">
                <a16:creationId xmlns:a16="http://schemas.microsoft.com/office/drawing/2014/main" id="{BB12643D-DE30-CB85-9C7F-4EA51530BFED}"/>
              </a:ext>
            </a:extLst>
          </p:cNvPr>
          <p:cNvSpPr/>
          <p:nvPr/>
        </p:nvSpPr>
        <p:spPr>
          <a:xfrm>
            <a:off x="11305713" y="6285389"/>
            <a:ext cx="554854" cy="461640"/>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500" dirty="0"/>
              <a:t>11</a:t>
            </a:r>
          </a:p>
        </p:txBody>
      </p:sp>
      <p:pic>
        <p:nvPicPr>
          <p:cNvPr id="5" name="Picture 2">
            <a:extLst>
              <a:ext uri="{FF2B5EF4-FFF2-40B4-BE49-F238E27FC236}">
                <a16:creationId xmlns:a16="http://schemas.microsoft.com/office/drawing/2014/main" id="{91C73E71-2D3E-4ABD-B616-E1485335D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7129" y="3875102"/>
            <a:ext cx="1154098" cy="115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2299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95037-C66C-B0D6-A154-F2742BAA890F}"/>
              </a:ext>
            </a:extLst>
          </p:cNvPr>
          <p:cNvSpPr>
            <a:spLocks noGrp="1"/>
          </p:cNvSpPr>
          <p:nvPr>
            <p:ph type="title"/>
          </p:nvPr>
        </p:nvSpPr>
        <p:spPr>
          <a:xfrm>
            <a:off x="0" y="0"/>
            <a:ext cx="12192000" cy="763480"/>
          </a:xfrm>
          <a:solidFill>
            <a:schemeClr val="accent2">
              <a:lumMod val="50000"/>
            </a:schemeClr>
          </a:solidFill>
        </p:spPr>
        <p:txBody>
          <a:bodyPr>
            <a:normAutofit/>
          </a:bodyPr>
          <a:lstStyle/>
          <a:p>
            <a:pPr algn="l"/>
            <a:r>
              <a:rPr lang="es-419" sz="2500" b="1" dirty="0"/>
              <a:t>Introducción</a:t>
            </a:r>
          </a:p>
        </p:txBody>
      </p:sp>
      <p:sp>
        <p:nvSpPr>
          <p:cNvPr id="4" name="CuadroTexto 3">
            <a:extLst>
              <a:ext uri="{FF2B5EF4-FFF2-40B4-BE49-F238E27FC236}">
                <a16:creationId xmlns:a16="http://schemas.microsoft.com/office/drawing/2014/main" id="{53B7D3C8-302F-B478-A062-DAA8163670D5}"/>
              </a:ext>
            </a:extLst>
          </p:cNvPr>
          <p:cNvSpPr txBox="1"/>
          <p:nvPr/>
        </p:nvSpPr>
        <p:spPr>
          <a:xfrm>
            <a:off x="207112" y="1233996"/>
            <a:ext cx="11777776" cy="4247317"/>
          </a:xfrm>
          <a:prstGeom prst="rect">
            <a:avLst/>
          </a:prstGeom>
          <a:noFill/>
        </p:spPr>
        <p:txBody>
          <a:bodyPr wrap="none" rtlCol="0">
            <a:spAutoFit/>
          </a:bodyPr>
          <a:lstStyle/>
          <a:p>
            <a:pPr marL="285750" indent="-285750" algn="just">
              <a:buFont typeface="Arial" panose="020B0604020202020204" pitchFamily="34" charset="0"/>
              <a:buChar char="•"/>
            </a:pPr>
            <a:r>
              <a:rPr lang="es-419" dirty="0"/>
              <a:t>Técnica empleada para resumir el rendimiento de un algoritmo de clasificación [1].</a:t>
            </a:r>
          </a:p>
          <a:p>
            <a:pPr marL="285750" indent="-285750" algn="just">
              <a:buFont typeface="Arial" panose="020B0604020202020204" pitchFamily="34" charset="0"/>
              <a:buChar char="•"/>
            </a:pPr>
            <a:endParaRPr lang="es-419" dirty="0"/>
          </a:p>
          <a:p>
            <a:pPr marL="285750" indent="-285750" algn="just">
              <a:buFont typeface="Arial" panose="020B0604020202020204" pitchFamily="34" charset="0"/>
              <a:buChar char="•"/>
            </a:pPr>
            <a:r>
              <a:rPr lang="es-419" dirty="0"/>
              <a:t>Se presenta como una estructura de filas y columnas (matriz): Las filas usualmente denotan las clases verdaderas </a:t>
            </a:r>
          </a:p>
          <a:p>
            <a:pPr algn="just"/>
            <a:r>
              <a:rPr lang="es-419" dirty="0"/>
              <a:t>     mientras que las columnas las clases </a:t>
            </a:r>
            <a:r>
              <a:rPr lang="es-419" dirty="0" err="1"/>
              <a:t>predecidas</a:t>
            </a:r>
            <a:r>
              <a:rPr lang="es-419" dirty="0"/>
              <a:t> resultantes de la ejecución del algoritmo de clasificación.</a:t>
            </a:r>
          </a:p>
          <a:p>
            <a:pPr algn="just"/>
            <a:endParaRPr lang="es-419" dirty="0"/>
          </a:p>
          <a:p>
            <a:pPr marL="285750" indent="-285750" algn="just">
              <a:buFont typeface="Arial" panose="020B0604020202020204" pitchFamily="34" charset="0"/>
              <a:buChar char="•"/>
            </a:pPr>
            <a:r>
              <a:rPr lang="es-419" dirty="0"/>
              <a:t>La intercepción entre filas y columnas corresponde a la cantidad total o proporción de observaciones resultantes de</a:t>
            </a:r>
          </a:p>
          <a:p>
            <a:pPr algn="just"/>
            <a:r>
              <a:rPr lang="es-419" dirty="0"/>
              <a:t>     cada predicción con respecto a una determinada clase verdadera [1].</a:t>
            </a:r>
          </a:p>
          <a:p>
            <a:pPr algn="just"/>
            <a:endParaRPr lang="es-419" dirty="0"/>
          </a:p>
          <a:p>
            <a:pPr marL="285750" indent="-285750" algn="just">
              <a:buFont typeface="Arial" panose="020B0604020202020204" pitchFamily="34" charset="0"/>
              <a:buChar char="•"/>
            </a:pPr>
            <a:r>
              <a:rPr lang="es-419" dirty="0"/>
              <a:t>De esta manera la matriz permite visualizar todos los casos posibles: aciertos y errores del algoritmo de clasificación.</a:t>
            </a:r>
          </a:p>
          <a:p>
            <a:pPr marL="285750" indent="-285750" algn="just">
              <a:buFont typeface="Arial" panose="020B0604020202020204" pitchFamily="34" charset="0"/>
              <a:buChar char="•"/>
            </a:pPr>
            <a:endParaRPr lang="es-419" dirty="0"/>
          </a:p>
          <a:p>
            <a:pPr marL="285750" indent="-285750" algn="just">
              <a:buFont typeface="Arial" panose="020B0604020202020204" pitchFamily="34" charset="0"/>
              <a:buChar char="•"/>
            </a:pPr>
            <a:r>
              <a:rPr lang="es-419" dirty="0"/>
              <a:t>Además facilita visualizar y discernir entre qué clases específicas el algoritmo de clasificación falla al realizar las </a:t>
            </a:r>
          </a:p>
          <a:p>
            <a:pPr algn="just"/>
            <a:r>
              <a:rPr lang="es-419" dirty="0"/>
              <a:t>     predicciones [2].</a:t>
            </a:r>
          </a:p>
          <a:p>
            <a:pPr algn="just"/>
            <a:endParaRPr lang="es-419" dirty="0"/>
          </a:p>
          <a:p>
            <a:pPr marL="285750" indent="-285750" algn="just">
              <a:buFont typeface="Arial" panose="020B0604020202020204" pitchFamily="34" charset="0"/>
              <a:buChar char="•"/>
            </a:pPr>
            <a:r>
              <a:rPr lang="es-419" dirty="0"/>
              <a:t>Proporciona métricas más fidedignas que la exactitud (</a:t>
            </a:r>
            <a:r>
              <a:rPr lang="es-419" i="1" dirty="0" err="1"/>
              <a:t>accuracy</a:t>
            </a:r>
            <a:r>
              <a:rPr lang="es-419" dirty="0"/>
              <a:t>) en </a:t>
            </a:r>
            <a:r>
              <a:rPr lang="es-419" dirty="0" err="1"/>
              <a:t>datasets</a:t>
            </a:r>
            <a:r>
              <a:rPr lang="es-419" dirty="0"/>
              <a:t> desbalanceados.</a:t>
            </a:r>
          </a:p>
          <a:p>
            <a:pPr marL="285750" indent="-285750">
              <a:buFont typeface="Arial" panose="020B0604020202020204" pitchFamily="34" charset="0"/>
              <a:buChar char="•"/>
            </a:pPr>
            <a:endParaRPr lang="es-419" dirty="0"/>
          </a:p>
        </p:txBody>
      </p:sp>
      <p:sp>
        <p:nvSpPr>
          <p:cNvPr id="5" name="Elipse 4">
            <a:extLst>
              <a:ext uri="{FF2B5EF4-FFF2-40B4-BE49-F238E27FC236}">
                <a16:creationId xmlns:a16="http://schemas.microsoft.com/office/drawing/2014/main" id="{76C52B9E-F2B1-B1A6-60FE-4A7A2310584A}"/>
              </a:ext>
            </a:extLst>
          </p:cNvPr>
          <p:cNvSpPr/>
          <p:nvPr/>
        </p:nvSpPr>
        <p:spPr>
          <a:xfrm>
            <a:off x="11305713" y="6285389"/>
            <a:ext cx="554854" cy="461640"/>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500" dirty="0"/>
              <a:t>2</a:t>
            </a:r>
          </a:p>
        </p:txBody>
      </p:sp>
    </p:spTree>
    <p:extLst>
      <p:ext uri="{BB962C8B-B14F-4D97-AF65-F5344CB8AC3E}">
        <p14:creationId xmlns:p14="http://schemas.microsoft.com/office/powerpoint/2010/main" val="27737406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FF23C2D4-9226-E1EC-568E-D2617A20AB7E}"/>
              </a:ext>
            </a:extLst>
          </p:cNvPr>
          <p:cNvSpPr/>
          <p:nvPr/>
        </p:nvSpPr>
        <p:spPr>
          <a:xfrm>
            <a:off x="8364662" y="5118785"/>
            <a:ext cx="3344205" cy="78567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AD0DF107-20F9-6E8C-38F2-A250BD57171B}"/>
              </a:ext>
            </a:extLst>
          </p:cNvPr>
          <p:cNvSpPr/>
          <p:nvPr/>
        </p:nvSpPr>
        <p:spPr>
          <a:xfrm>
            <a:off x="8364662" y="3868521"/>
            <a:ext cx="3344204" cy="78567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p:sp>
        <p:nvSpPr>
          <p:cNvPr id="2" name="Título 1">
            <a:extLst>
              <a:ext uri="{FF2B5EF4-FFF2-40B4-BE49-F238E27FC236}">
                <a16:creationId xmlns:a16="http://schemas.microsoft.com/office/drawing/2014/main" id="{7E295037-C66C-B0D6-A154-F2742BAA890F}"/>
              </a:ext>
            </a:extLst>
          </p:cNvPr>
          <p:cNvSpPr>
            <a:spLocks noGrp="1"/>
          </p:cNvSpPr>
          <p:nvPr>
            <p:ph type="title"/>
          </p:nvPr>
        </p:nvSpPr>
        <p:spPr>
          <a:xfrm>
            <a:off x="0" y="0"/>
            <a:ext cx="12192000" cy="763480"/>
          </a:xfrm>
          <a:solidFill>
            <a:schemeClr val="accent2">
              <a:lumMod val="50000"/>
            </a:schemeClr>
          </a:solidFill>
        </p:spPr>
        <p:txBody>
          <a:bodyPr>
            <a:normAutofit/>
          </a:bodyPr>
          <a:lstStyle/>
          <a:p>
            <a:pPr algn="l"/>
            <a:r>
              <a:rPr lang="es-419" sz="2500" b="1" dirty="0"/>
              <a:t>Matriz de Confusión (Caso Binario)</a:t>
            </a:r>
          </a:p>
        </p:txBody>
      </p:sp>
      <p:sp>
        <p:nvSpPr>
          <p:cNvPr id="3" name="CuadroTexto 2">
            <a:extLst>
              <a:ext uri="{FF2B5EF4-FFF2-40B4-BE49-F238E27FC236}">
                <a16:creationId xmlns:a16="http://schemas.microsoft.com/office/drawing/2014/main" id="{F6C46865-BE00-E39F-D015-3D60C2B89E62}"/>
              </a:ext>
            </a:extLst>
          </p:cNvPr>
          <p:cNvSpPr txBox="1"/>
          <p:nvPr/>
        </p:nvSpPr>
        <p:spPr>
          <a:xfrm>
            <a:off x="223553" y="1127464"/>
            <a:ext cx="11706090" cy="2308324"/>
          </a:xfrm>
          <a:prstGeom prst="rect">
            <a:avLst/>
          </a:prstGeom>
          <a:noFill/>
        </p:spPr>
        <p:txBody>
          <a:bodyPr wrap="none" rtlCol="0">
            <a:spAutoFit/>
          </a:bodyPr>
          <a:lstStyle/>
          <a:p>
            <a:pPr marL="285750" indent="-285750">
              <a:buFont typeface="Arial" panose="020B0604020202020204" pitchFamily="34" charset="0"/>
              <a:buChar char="•"/>
            </a:pPr>
            <a:r>
              <a:rPr lang="es-419" dirty="0"/>
              <a:t>Caso binario: Se tienen tan sólo 2 clases y por lo tanto una matriz de 2 x 2 dimensiones.</a:t>
            </a:r>
          </a:p>
          <a:p>
            <a:pPr marL="285750" indent="-285750">
              <a:buFont typeface="Arial" panose="020B0604020202020204" pitchFamily="34" charset="0"/>
              <a:buChar char="•"/>
            </a:pPr>
            <a:r>
              <a:rPr lang="es-419" dirty="0"/>
              <a:t>La matriz usualmente inicia cada fila y columna con la clase positiva y culmina con la clase negativa [1].</a:t>
            </a:r>
          </a:p>
          <a:p>
            <a:pPr marL="285750" indent="-285750">
              <a:buFont typeface="Arial" panose="020B0604020202020204" pitchFamily="34" charset="0"/>
              <a:buChar char="•"/>
            </a:pPr>
            <a:r>
              <a:rPr lang="es-419" dirty="0"/>
              <a:t>La asignación de clase positiva o negativa depende del problema e interpretación del analista.</a:t>
            </a:r>
          </a:p>
          <a:p>
            <a:pPr marL="285750" indent="-285750">
              <a:buFont typeface="Arial" panose="020B0604020202020204" pitchFamily="34" charset="0"/>
              <a:buChar char="•"/>
            </a:pPr>
            <a:r>
              <a:rPr lang="es-419" dirty="0"/>
              <a:t>La cantidad total de aciertos puede calcularse como: TP+TN.</a:t>
            </a:r>
          </a:p>
          <a:p>
            <a:pPr marL="285750" indent="-285750">
              <a:buFont typeface="Arial" panose="020B0604020202020204" pitchFamily="34" charset="0"/>
              <a:buChar char="•"/>
            </a:pPr>
            <a:r>
              <a:rPr lang="es-419" dirty="0"/>
              <a:t>La cantidad total de fallas corresponde a: FP+FN.</a:t>
            </a:r>
          </a:p>
          <a:p>
            <a:pPr marL="285750" indent="-285750">
              <a:buFont typeface="Arial" panose="020B0604020202020204" pitchFamily="34" charset="0"/>
              <a:buChar char="•"/>
            </a:pPr>
            <a:r>
              <a:rPr lang="es-419" dirty="0"/>
              <a:t>Por lo tanto, ambas cantidades al ser dividas por la suma total de la matriz denota la métrica de exactitud (</a:t>
            </a:r>
            <a:r>
              <a:rPr lang="es-419" i="1" dirty="0" err="1"/>
              <a:t>accuracy</a:t>
            </a:r>
            <a:r>
              <a:rPr lang="es-419" dirty="0"/>
              <a:t>)</a:t>
            </a:r>
          </a:p>
          <a:p>
            <a:r>
              <a:rPr lang="es-419" dirty="0"/>
              <a:t>     y error </a:t>
            </a:r>
            <a:r>
              <a:rPr lang="es-419" dirty="0" err="1"/>
              <a:t>espectivamente</a:t>
            </a:r>
            <a:r>
              <a:rPr lang="es-419" dirty="0"/>
              <a:t> [1].</a:t>
            </a:r>
          </a:p>
          <a:p>
            <a:endParaRPr lang="es-419" dirty="0"/>
          </a:p>
        </p:txBody>
      </p:sp>
      <p:sp>
        <p:nvSpPr>
          <p:cNvPr id="6" name="CuadroTexto 5">
            <a:extLst>
              <a:ext uri="{FF2B5EF4-FFF2-40B4-BE49-F238E27FC236}">
                <a16:creationId xmlns:a16="http://schemas.microsoft.com/office/drawing/2014/main" id="{3D28A7FE-0599-F952-E5F3-FBFB6C1A1310}"/>
              </a:ext>
            </a:extLst>
          </p:cNvPr>
          <p:cNvSpPr txBox="1"/>
          <p:nvPr/>
        </p:nvSpPr>
        <p:spPr>
          <a:xfrm>
            <a:off x="5706020" y="3797526"/>
            <a:ext cx="2160400" cy="2031325"/>
          </a:xfrm>
          <a:prstGeom prst="rect">
            <a:avLst/>
          </a:prstGeom>
          <a:noFill/>
        </p:spPr>
        <p:txBody>
          <a:bodyPr wrap="none" rtlCol="0">
            <a:spAutoFit/>
          </a:bodyPr>
          <a:lstStyle/>
          <a:p>
            <a:r>
              <a:rPr lang="es-419" dirty="0"/>
              <a:t>TP = True positive</a:t>
            </a:r>
          </a:p>
          <a:p>
            <a:r>
              <a:rPr lang="es-419" dirty="0"/>
              <a:t>TN = True negative</a:t>
            </a:r>
          </a:p>
          <a:p>
            <a:endParaRPr lang="es-419" dirty="0"/>
          </a:p>
          <a:p>
            <a:endParaRPr lang="es-419" dirty="0"/>
          </a:p>
          <a:p>
            <a:endParaRPr lang="es-419" dirty="0"/>
          </a:p>
          <a:p>
            <a:r>
              <a:rPr lang="es-419" dirty="0"/>
              <a:t>FP = False positive</a:t>
            </a:r>
          </a:p>
          <a:p>
            <a:r>
              <a:rPr lang="es-419" dirty="0"/>
              <a:t>FN = False negative</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0DB7CAE-958A-0EE0-BC2F-8A2D0C662FD8}"/>
                  </a:ext>
                </a:extLst>
              </p:cNvPr>
              <p:cNvSpPr txBox="1"/>
              <p:nvPr/>
            </p:nvSpPr>
            <p:spPr>
              <a:xfrm>
                <a:off x="8463562" y="3955006"/>
                <a:ext cx="2754985"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𝐴𝑐𝑐</m:t>
                      </m:r>
                      <m:r>
                        <a:rPr lang="es-419" b="0" i="1" smtClean="0">
                          <a:latin typeface="Cambria Math" panose="02040503050406030204" pitchFamily="18" charset="0"/>
                        </a:rPr>
                        <m:t>=</m:t>
                      </m:r>
                      <m:f>
                        <m:fPr>
                          <m:ctrlPr>
                            <a:rPr lang="es-419" b="0" i="1" smtClean="0">
                              <a:latin typeface="Cambria Math" panose="02040503050406030204" pitchFamily="18" charset="0"/>
                            </a:rPr>
                          </m:ctrlPr>
                        </m:fPr>
                        <m:num>
                          <m:r>
                            <a:rPr lang="es-419" b="0" i="1" smtClean="0">
                              <a:latin typeface="Cambria Math" panose="02040503050406030204" pitchFamily="18" charset="0"/>
                            </a:rPr>
                            <m:t>𝑇𝑃</m:t>
                          </m:r>
                          <m:r>
                            <a:rPr lang="es-419" b="0" i="1" smtClean="0">
                              <a:latin typeface="Cambria Math" panose="02040503050406030204" pitchFamily="18" charset="0"/>
                            </a:rPr>
                            <m:t>+</m:t>
                          </m:r>
                          <m:r>
                            <a:rPr lang="es-419" b="0" i="1" smtClean="0">
                              <a:latin typeface="Cambria Math" panose="02040503050406030204" pitchFamily="18" charset="0"/>
                            </a:rPr>
                            <m:t>𝑇𝑁</m:t>
                          </m:r>
                        </m:num>
                        <m:den>
                          <m:r>
                            <a:rPr lang="es-419" b="0" i="1" smtClean="0">
                              <a:latin typeface="Cambria Math" panose="02040503050406030204" pitchFamily="18" charset="0"/>
                            </a:rPr>
                            <m:t>𝑇𝑃</m:t>
                          </m:r>
                          <m:r>
                            <a:rPr lang="es-419" b="0" i="1" smtClean="0">
                              <a:latin typeface="Cambria Math" panose="02040503050406030204" pitchFamily="18" charset="0"/>
                            </a:rPr>
                            <m:t>+</m:t>
                          </m:r>
                          <m:r>
                            <a:rPr lang="es-419" b="0" i="1" smtClean="0">
                              <a:latin typeface="Cambria Math" panose="02040503050406030204" pitchFamily="18" charset="0"/>
                            </a:rPr>
                            <m:t>𝑇𝑁</m:t>
                          </m:r>
                          <m:r>
                            <a:rPr lang="es-419" b="0" i="1" smtClean="0">
                              <a:latin typeface="Cambria Math" panose="02040503050406030204" pitchFamily="18" charset="0"/>
                            </a:rPr>
                            <m:t>+</m:t>
                          </m:r>
                          <m:r>
                            <a:rPr lang="es-419" b="0" i="1" smtClean="0">
                              <a:latin typeface="Cambria Math" panose="02040503050406030204" pitchFamily="18" charset="0"/>
                            </a:rPr>
                            <m:t>𝐹𝑃</m:t>
                          </m:r>
                          <m:r>
                            <a:rPr lang="es-419" b="0" i="1" smtClean="0">
                              <a:latin typeface="Cambria Math" panose="02040503050406030204" pitchFamily="18" charset="0"/>
                            </a:rPr>
                            <m:t>+</m:t>
                          </m:r>
                          <m:r>
                            <a:rPr lang="es-419" b="0" i="1" smtClean="0">
                              <a:latin typeface="Cambria Math" panose="02040503050406030204" pitchFamily="18" charset="0"/>
                            </a:rPr>
                            <m:t>𝐹𝑁</m:t>
                          </m:r>
                        </m:den>
                      </m:f>
                    </m:oMath>
                  </m:oMathPara>
                </a14:m>
                <a:endParaRPr lang="es-419" dirty="0"/>
              </a:p>
            </p:txBody>
          </p:sp>
        </mc:Choice>
        <mc:Fallback xmlns="">
          <p:sp>
            <p:nvSpPr>
              <p:cNvPr id="7" name="CuadroTexto 6">
                <a:extLst>
                  <a:ext uri="{FF2B5EF4-FFF2-40B4-BE49-F238E27FC236}">
                    <a16:creationId xmlns:a16="http://schemas.microsoft.com/office/drawing/2014/main" id="{80DB7CAE-958A-0EE0-BC2F-8A2D0C662FD8}"/>
                  </a:ext>
                </a:extLst>
              </p:cNvPr>
              <p:cNvSpPr txBox="1">
                <a:spLocks noRot="1" noChangeAspect="1" noMove="1" noResize="1" noEditPoints="1" noAdjustHandles="1" noChangeArrowheads="1" noChangeShapeType="1" noTextEdit="1"/>
              </p:cNvSpPr>
              <p:nvPr/>
            </p:nvSpPr>
            <p:spPr>
              <a:xfrm>
                <a:off x="8463562" y="3955006"/>
                <a:ext cx="2754985" cy="523157"/>
              </a:xfrm>
              <a:prstGeom prst="rect">
                <a:avLst/>
              </a:prstGeom>
              <a:blipFill>
                <a:blip r:embed="rId2"/>
                <a:stretch>
                  <a:fillRect/>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373C0F93-C781-A812-3BEA-8BBD1A332441}"/>
                  </a:ext>
                </a:extLst>
              </p:cNvPr>
              <p:cNvSpPr txBox="1"/>
              <p:nvPr/>
            </p:nvSpPr>
            <p:spPr>
              <a:xfrm>
                <a:off x="8495930" y="5247383"/>
                <a:ext cx="2951705" cy="393249"/>
              </a:xfrm>
              <a:prstGeom prst="rect">
                <a:avLst/>
              </a:prstGeom>
              <a:noFill/>
            </p:spPr>
            <p:txBody>
              <a:bodyPr wrap="none" lIns="0" tIns="0" rIns="0" bIns="0" rtlCol="0">
                <a:spAutoFit/>
              </a:bodyPr>
              <a:lstStyle/>
              <a:p>
                <a:r>
                  <a:rPr lang="es-419" b="0" dirty="0"/>
                  <a:t>Err</a:t>
                </a:r>
                <a14:m>
                  <m:oMath xmlns:m="http://schemas.openxmlformats.org/officeDocument/2006/math">
                    <m:r>
                      <a:rPr lang="es-419" b="0" i="0" smtClean="0">
                        <a:latin typeface="Cambria Math" panose="02040503050406030204" pitchFamily="18" charset="0"/>
                      </a:rPr>
                      <m:t> </m:t>
                    </m:r>
                    <m:r>
                      <a:rPr lang="es-419" b="0" i="1" smtClean="0">
                        <a:latin typeface="Cambria Math" panose="02040503050406030204" pitchFamily="18" charset="0"/>
                      </a:rPr>
                      <m:t>=</m:t>
                    </m:r>
                    <m:f>
                      <m:fPr>
                        <m:ctrlPr>
                          <a:rPr lang="es-419" b="0" i="1" smtClean="0">
                            <a:latin typeface="Cambria Math" panose="02040503050406030204" pitchFamily="18" charset="0"/>
                          </a:rPr>
                        </m:ctrlPr>
                      </m:fPr>
                      <m:num>
                        <m:r>
                          <a:rPr lang="es-419" b="0" i="1" smtClean="0">
                            <a:latin typeface="Cambria Math" panose="02040503050406030204" pitchFamily="18" charset="0"/>
                          </a:rPr>
                          <m:t>𝐹𝑃</m:t>
                        </m:r>
                        <m:r>
                          <a:rPr lang="es-419" b="0" i="1" smtClean="0">
                            <a:latin typeface="Cambria Math" panose="02040503050406030204" pitchFamily="18" charset="0"/>
                          </a:rPr>
                          <m:t>+</m:t>
                        </m:r>
                        <m:r>
                          <a:rPr lang="es-419" b="0" i="1" smtClean="0">
                            <a:latin typeface="Cambria Math" panose="02040503050406030204" pitchFamily="18" charset="0"/>
                          </a:rPr>
                          <m:t>𝐹𝑁</m:t>
                        </m:r>
                      </m:num>
                      <m:den>
                        <m:r>
                          <a:rPr lang="es-419" b="0" i="1" smtClean="0">
                            <a:latin typeface="Cambria Math" panose="02040503050406030204" pitchFamily="18" charset="0"/>
                          </a:rPr>
                          <m:t>𝑇𝑃</m:t>
                        </m:r>
                        <m:r>
                          <a:rPr lang="es-419" b="0" i="1" smtClean="0">
                            <a:latin typeface="Cambria Math" panose="02040503050406030204" pitchFamily="18" charset="0"/>
                          </a:rPr>
                          <m:t>+</m:t>
                        </m:r>
                        <m:r>
                          <a:rPr lang="es-419" b="0" i="1" smtClean="0">
                            <a:latin typeface="Cambria Math" panose="02040503050406030204" pitchFamily="18" charset="0"/>
                          </a:rPr>
                          <m:t>𝑇𝑁</m:t>
                        </m:r>
                        <m:r>
                          <a:rPr lang="es-419" b="0" i="1" smtClean="0">
                            <a:latin typeface="Cambria Math" panose="02040503050406030204" pitchFamily="18" charset="0"/>
                          </a:rPr>
                          <m:t>+</m:t>
                        </m:r>
                        <m:r>
                          <a:rPr lang="es-419" b="0" i="1" smtClean="0">
                            <a:latin typeface="Cambria Math" panose="02040503050406030204" pitchFamily="18" charset="0"/>
                          </a:rPr>
                          <m:t>𝐹𝑃</m:t>
                        </m:r>
                        <m:r>
                          <a:rPr lang="es-419" b="0" i="1" smtClean="0">
                            <a:latin typeface="Cambria Math" panose="02040503050406030204" pitchFamily="18" charset="0"/>
                          </a:rPr>
                          <m:t>+</m:t>
                        </m:r>
                        <m:r>
                          <a:rPr lang="es-419" b="0" i="1" smtClean="0">
                            <a:latin typeface="Cambria Math" panose="02040503050406030204" pitchFamily="18" charset="0"/>
                          </a:rPr>
                          <m:t>𝐹𝑁</m:t>
                        </m:r>
                      </m:den>
                    </m:f>
                    <m:r>
                      <a:rPr lang="es-419" b="0" i="1" smtClean="0">
                        <a:latin typeface="Cambria Math" panose="02040503050406030204" pitchFamily="18" charset="0"/>
                      </a:rPr>
                      <m:t>=1−</m:t>
                    </m:r>
                    <m:r>
                      <a:rPr lang="es-419" b="0" i="1" smtClean="0">
                        <a:latin typeface="Cambria Math" panose="02040503050406030204" pitchFamily="18" charset="0"/>
                      </a:rPr>
                      <m:t>𝐴𝑐𝑐</m:t>
                    </m:r>
                  </m:oMath>
                </a14:m>
                <a:endParaRPr lang="es-419" dirty="0"/>
              </a:p>
            </p:txBody>
          </p:sp>
        </mc:Choice>
        <mc:Fallback xmlns="">
          <p:sp>
            <p:nvSpPr>
              <p:cNvPr id="8" name="CuadroTexto 7">
                <a:extLst>
                  <a:ext uri="{FF2B5EF4-FFF2-40B4-BE49-F238E27FC236}">
                    <a16:creationId xmlns:a16="http://schemas.microsoft.com/office/drawing/2014/main" id="{373C0F93-C781-A812-3BEA-8BBD1A332441}"/>
                  </a:ext>
                </a:extLst>
              </p:cNvPr>
              <p:cNvSpPr txBox="1">
                <a:spLocks noRot="1" noChangeAspect="1" noMove="1" noResize="1" noEditPoints="1" noAdjustHandles="1" noChangeArrowheads="1" noChangeShapeType="1" noTextEdit="1"/>
              </p:cNvSpPr>
              <p:nvPr/>
            </p:nvSpPr>
            <p:spPr>
              <a:xfrm>
                <a:off x="8495930" y="5247383"/>
                <a:ext cx="2951705" cy="393249"/>
              </a:xfrm>
              <a:prstGeom prst="rect">
                <a:avLst/>
              </a:prstGeom>
              <a:blipFill>
                <a:blip r:embed="rId3"/>
                <a:stretch>
                  <a:fillRect l="-4959" t="-6250" r="-1446" b="-20313"/>
                </a:stretch>
              </a:blipFill>
            </p:spPr>
            <p:txBody>
              <a:bodyPr/>
              <a:lstStyle/>
              <a:p>
                <a:r>
                  <a:rPr lang="es-419">
                    <a:noFill/>
                  </a:rPr>
                  <a:t> </a:t>
                </a:r>
              </a:p>
            </p:txBody>
          </p:sp>
        </mc:Fallback>
      </mc:AlternateContent>
      <p:sp>
        <p:nvSpPr>
          <p:cNvPr id="9" name="CuadroTexto 8">
            <a:extLst>
              <a:ext uri="{FF2B5EF4-FFF2-40B4-BE49-F238E27FC236}">
                <a16:creationId xmlns:a16="http://schemas.microsoft.com/office/drawing/2014/main" id="{96F02ED9-9736-4641-330A-A0EA2A4BE9D4}"/>
              </a:ext>
            </a:extLst>
          </p:cNvPr>
          <p:cNvSpPr txBox="1"/>
          <p:nvPr/>
        </p:nvSpPr>
        <p:spPr>
          <a:xfrm rot="16200000">
            <a:off x="4736521" y="3943138"/>
            <a:ext cx="1005468" cy="369332"/>
          </a:xfrm>
          <a:prstGeom prst="rect">
            <a:avLst/>
          </a:prstGeom>
          <a:noFill/>
        </p:spPr>
        <p:txBody>
          <a:bodyPr wrap="none" rtlCol="0">
            <a:spAutoFit/>
          </a:bodyPr>
          <a:lstStyle/>
          <a:p>
            <a:r>
              <a:rPr lang="es-419" dirty="0"/>
              <a:t>Aciertos</a:t>
            </a:r>
          </a:p>
        </p:txBody>
      </p:sp>
      <p:sp>
        <p:nvSpPr>
          <p:cNvPr id="10" name="CuadroTexto 9">
            <a:extLst>
              <a:ext uri="{FF2B5EF4-FFF2-40B4-BE49-F238E27FC236}">
                <a16:creationId xmlns:a16="http://schemas.microsoft.com/office/drawing/2014/main" id="{E17A7DA2-18C5-9CF1-56DE-615F25959983}"/>
              </a:ext>
            </a:extLst>
          </p:cNvPr>
          <p:cNvSpPr txBox="1"/>
          <p:nvPr/>
        </p:nvSpPr>
        <p:spPr>
          <a:xfrm rot="16200000">
            <a:off x="4786214" y="5303727"/>
            <a:ext cx="906082" cy="369332"/>
          </a:xfrm>
          <a:prstGeom prst="rect">
            <a:avLst/>
          </a:prstGeom>
          <a:noFill/>
        </p:spPr>
        <p:txBody>
          <a:bodyPr wrap="none" rtlCol="0">
            <a:spAutoFit/>
          </a:bodyPr>
          <a:lstStyle/>
          <a:p>
            <a:r>
              <a:rPr lang="es-419" dirty="0"/>
              <a:t>Errores</a:t>
            </a:r>
          </a:p>
        </p:txBody>
      </p:sp>
      <p:sp>
        <p:nvSpPr>
          <p:cNvPr id="11" name="Abrir llave 10">
            <a:extLst>
              <a:ext uri="{FF2B5EF4-FFF2-40B4-BE49-F238E27FC236}">
                <a16:creationId xmlns:a16="http://schemas.microsoft.com/office/drawing/2014/main" id="{195217B4-B4A1-52E4-1A46-690BAAF4FD92}"/>
              </a:ext>
            </a:extLst>
          </p:cNvPr>
          <p:cNvSpPr/>
          <p:nvPr/>
        </p:nvSpPr>
        <p:spPr>
          <a:xfrm>
            <a:off x="5462107" y="3648726"/>
            <a:ext cx="243913" cy="10054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12" name="Abrir llave 11">
            <a:extLst>
              <a:ext uri="{FF2B5EF4-FFF2-40B4-BE49-F238E27FC236}">
                <a16:creationId xmlns:a16="http://schemas.microsoft.com/office/drawing/2014/main" id="{B9E948A0-5075-31D0-970A-D910EC37B662}"/>
              </a:ext>
            </a:extLst>
          </p:cNvPr>
          <p:cNvSpPr/>
          <p:nvPr/>
        </p:nvSpPr>
        <p:spPr>
          <a:xfrm>
            <a:off x="5462107" y="5171374"/>
            <a:ext cx="243913" cy="7633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pic>
        <p:nvPicPr>
          <p:cNvPr id="14" name="Imagen 13">
            <a:extLst>
              <a:ext uri="{FF2B5EF4-FFF2-40B4-BE49-F238E27FC236}">
                <a16:creationId xmlns:a16="http://schemas.microsoft.com/office/drawing/2014/main" id="{ED318187-637F-95EB-CB34-6FC275958275}"/>
              </a:ext>
            </a:extLst>
          </p:cNvPr>
          <p:cNvPicPr>
            <a:picLocks noChangeAspect="1"/>
          </p:cNvPicPr>
          <p:nvPr/>
        </p:nvPicPr>
        <p:blipFill>
          <a:blip r:embed="rId4"/>
          <a:stretch>
            <a:fillRect/>
          </a:stretch>
        </p:blipFill>
        <p:spPr>
          <a:xfrm>
            <a:off x="483132" y="3580679"/>
            <a:ext cx="3483995" cy="2971300"/>
          </a:xfrm>
          <a:prstGeom prst="rect">
            <a:avLst/>
          </a:prstGeom>
        </p:spPr>
      </p:pic>
      <p:sp>
        <p:nvSpPr>
          <p:cNvPr id="15" name="Elipse 14">
            <a:extLst>
              <a:ext uri="{FF2B5EF4-FFF2-40B4-BE49-F238E27FC236}">
                <a16:creationId xmlns:a16="http://schemas.microsoft.com/office/drawing/2014/main" id="{769D36B6-6F8D-78A1-C65D-3A1DA3BF068E}"/>
              </a:ext>
            </a:extLst>
          </p:cNvPr>
          <p:cNvSpPr/>
          <p:nvPr/>
        </p:nvSpPr>
        <p:spPr>
          <a:xfrm>
            <a:off x="11305713" y="6285389"/>
            <a:ext cx="554854" cy="461640"/>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500" dirty="0"/>
              <a:t>3</a:t>
            </a:r>
          </a:p>
        </p:txBody>
      </p:sp>
    </p:spTree>
    <p:extLst>
      <p:ext uri="{BB962C8B-B14F-4D97-AF65-F5344CB8AC3E}">
        <p14:creationId xmlns:p14="http://schemas.microsoft.com/office/powerpoint/2010/main" val="12460061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0C4C1985-48D3-8A69-5D59-A10EFAC8321E}"/>
              </a:ext>
            </a:extLst>
          </p:cNvPr>
          <p:cNvSpPr/>
          <p:nvPr/>
        </p:nvSpPr>
        <p:spPr>
          <a:xfrm>
            <a:off x="1542922" y="5027702"/>
            <a:ext cx="2853884" cy="78567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52B08122-C3ED-BC7A-DB01-BCDEA5EA9860}"/>
              </a:ext>
            </a:extLst>
          </p:cNvPr>
          <p:cNvSpPr/>
          <p:nvPr/>
        </p:nvSpPr>
        <p:spPr>
          <a:xfrm>
            <a:off x="4465468" y="4105926"/>
            <a:ext cx="3302493" cy="78567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p:sp>
        <p:nvSpPr>
          <p:cNvPr id="2" name="Título 1">
            <a:extLst>
              <a:ext uri="{FF2B5EF4-FFF2-40B4-BE49-F238E27FC236}">
                <a16:creationId xmlns:a16="http://schemas.microsoft.com/office/drawing/2014/main" id="{7E295037-C66C-B0D6-A154-F2742BAA890F}"/>
              </a:ext>
            </a:extLst>
          </p:cNvPr>
          <p:cNvSpPr>
            <a:spLocks noGrp="1"/>
          </p:cNvSpPr>
          <p:nvPr>
            <p:ph type="title"/>
          </p:nvPr>
        </p:nvSpPr>
        <p:spPr>
          <a:xfrm>
            <a:off x="0" y="0"/>
            <a:ext cx="12192000" cy="763480"/>
          </a:xfrm>
          <a:solidFill>
            <a:schemeClr val="accent2">
              <a:lumMod val="50000"/>
            </a:schemeClr>
          </a:solidFill>
        </p:spPr>
        <p:txBody>
          <a:bodyPr>
            <a:normAutofit/>
          </a:bodyPr>
          <a:lstStyle/>
          <a:p>
            <a:pPr algn="l"/>
            <a:r>
              <a:rPr lang="es-419" sz="2500" b="1" dirty="0"/>
              <a:t>Matriz de Confusión (Caso Binario)</a:t>
            </a:r>
          </a:p>
        </p:txBody>
      </p:sp>
      <p:sp>
        <p:nvSpPr>
          <p:cNvPr id="3" name="CuadroTexto 2">
            <a:extLst>
              <a:ext uri="{FF2B5EF4-FFF2-40B4-BE49-F238E27FC236}">
                <a16:creationId xmlns:a16="http://schemas.microsoft.com/office/drawing/2014/main" id="{F6C46865-BE00-E39F-D015-3D60C2B89E62}"/>
              </a:ext>
            </a:extLst>
          </p:cNvPr>
          <p:cNvSpPr txBox="1"/>
          <p:nvPr/>
        </p:nvSpPr>
        <p:spPr>
          <a:xfrm>
            <a:off x="20013" y="833220"/>
            <a:ext cx="9629624" cy="369332"/>
          </a:xfrm>
          <a:prstGeom prst="rect">
            <a:avLst/>
          </a:prstGeom>
          <a:noFill/>
        </p:spPr>
        <p:txBody>
          <a:bodyPr wrap="none" rtlCol="0">
            <a:spAutoFit/>
          </a:bodyPr>
          <a:lstStyle/>
          <a:p>
            <a:pPr marL="285750" indent="-285750">
              <a:buFont typeface="Arial" panose="020B0604020202020204" pitchFamily="34" charset="0"/>
              <a:buChar char="•"/>
            </a:pPr>
            <a:r>
              <a:rPr lang="es-419" dirty="0"/>
              <a:t>Otras métricas de utilidad pueden ser entonces obtenidas a partir de la matriz de confusión.</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995B3B0-974B-49DF-F87C-0A4B664B6DA5}"/>
                  </a:ext>
                </a:extLst>
              </p:cNvPr>
              <p:cNvSpPr txBox="1"/>
              <p:nvPr/>
            </p:nvSpPr>
            <p:spPr>
              <a:xfrm>
                <a:off x="4802765" y="4309309"/>
                <a:ext cx="2610138" cy="393249"/>
              </a:xfrm>
              <a:prstGeom prst="rect">
                <a:avLst/>
              </a:prstGeom>
              <a:noFill/>
            </p:spPr>
            <p:txBody>
              <a:bodyPr wrap="none" lIns="0" tIns="0" rIns="0" bIns="0" rtlCol="0">
                <a:spAutoFit/>
              </a:bodyPr>
              <a:lstStyle/>
              <a:p>
                <a:r>
                  <a:rPr lang="es-419" b="0" i="1" dirty="0"/>
                  <a:t>Recall</a:t>
                </a:r>
                <a:r>
                  <a:rPr lang="es-419" b="0" dirty="0"/>
                  <a:t> </a:t>
                </a:r>
                <a14:m>
                  <m:oMath xmlns:m="http://schemas.openxmlformats.org/officeDocument/2006/math">
                    <m:r>
                      <a:rPr lang="es-419" b="0" i="1" smtClean="0">
                        <a:latin typeface="Cambria Math" panose="02040503050406030204" pitchFamily="18" charset="0"/>
                      </a:rPr>
                      <m:t>=</m:t>
                    </m:r>
                    <m:r>
                      <a:rPr lang="es-419" b="0" i="1" smtClean="0">
                        <a:latin typeface="Cambria Math" panose="02040503050406030204" pitchFamily="18" charset="0"/>
                      </a:rPr>
                      <m:t>𝑅</m:t>
                    </m:r>
                    <m:r>
                      <a:rPr lang="es-419" b="0" i="1" smtClean="0">
                        <a:latin typeface="Cambria Math" panose="02040503050406030204" pitchFamily="18" charset="0"/>
                      </a:rPr>
                      <m:t>=</m:t>
                    </m:r>
                    <m:r>
                      <a:rPr lang="es-419" b="0" i="1" smtClean="0">
                        <a:latin typeface="Cambria Math" panose="02040503050406030204" pitchFamily="18" charset="0"/>
                      </a:rPr>
                      <m:t>𝑇𝑃𝑅</m:t>
                    </m:r>
                    <m:r>
                      <a:rPr lang="es-419" b="0" i="1" smtClean="0">
                        <a:latin typeface="Cambria Math" panose="02040503050406030204" pitchFamily="18" charset="0"/>
                      </a:rPr>
                      <m:t>=</m:t>
                    </m:r>
                    <m:f>
                      <m:fPr>
                        <m:ctrlPr>
                          <a:rPr lang="es-419" b="0" i="1" smtClean="0">
                            <a:latin typeface="Cambria Math" panose="02040503050406030204" pitchFamily="18" charset="0"/>
                          </a:rPr>
                        </m:ctrlPr>
                      </m:fPr>
                      <m:num>
                        <m:r>
                          <a:rPr lang="es-419" b="0" i="1" smtClean="0">
                            <a:latin typeface="Cambria Math" panose="02040503050406030204" pitchFamily="18" charset="0"/>
                          </a:rPr>
                          <m:t>𝑇𝑃</m:t>
                        </m:r>
                      </m:num>
                      <m:den>
                        <m:r>
                          <a:rPr lang="es-419" b="0" i="1" smtClean="0">
                            <a:latin typeface="Cambria Math" panose="02040503050406030204" pitchFamily="18" charset="0"/>
                          </a:rPr>
                          <m:t>𝑇𝑃</m:t>
                        </m:r>
                        <m:r>
                          <a:rPr lang="es-419" b="0" i="1" smtClean="0">
                            <a:latin typeface="Cambria Math" panose="02040503050406030204" pitchFamily="18" charset="0"/>
                          </a:rPr>
                          <m:t>+</m:t>
                        </m:r>
                        <m:r>
                          <a:rPr lang="es-419" b="0" i="1" smtClean="0">
                            <a:latin typeface="Cambria Math" panose="02040503050406030204" pitchFamily="18" charset="0"/>
                          </a:rPr>
                          <m:t>𝐹𝑁</m:t>
                        </m:r>
                      </m:den>
                    </m:f>
                  </m:oMath>
                </a14:m>
                <a:endParaRPr lang="es-419" dirty="0"/>
              </a:p>
            </p:txBody>
          </p:sp>
        </mc:Choice>
        <mc:Fallback>
          <p:sp>
            <p:nvSpPr>
              <p:cNvPr id="5" name="CuadroTexto 4">
                <a:extLst>
                  <a:ext uri="{FF2B5EF4-FFF2-40B4-BE49-F238E27FC236}">
                    <a16:creationId xmlns:a16="http://schemas.microsoft.com/office/drawing/2014/main" id="{4995B3B0-974B-49DF-F87C-0A4B664B6DA5}"/>
                  </a:ext>
                </a:extLst>
              </p:cNvPr>
              <p:cNvSpPr txBox="1">
                <a:spLocks noRot="1" noChangeAspect="1" noMove="1" noResize="1" noEditPoints="1" noAdjustHandles="1" noChangeArrowheads="1" noChangeShapeType="1" noTextEdit="1"/>
              </p:cNvSpPr>
              <p:nvPr/>
            </p:nvSpPr>
            <p:spPr>
              <a:xfrm>
                <a:off x="4802765" y="4309309"/>
                <a:ext cx="2610138" cy="393249"/>
              </a:xfrm>
              <a:prstGeom prst="rect">
                <a:avLst/>
              </a:prstGeom>
              <a:blipFill>
                <a:blip r:embed="rId2"/>
                <a:stretch>
                  <a:fillRect l="-5607" t="-4688" r="-1168" b="-21875"/>
                </a:stretch>
              </a:blipFill>
            </p:spPr>
            <p:txBody>
              <a:bodyPr/>
              <a:lstStyle/>
              <a:p>
                <a:r>
                  <a:rPr lang="es-419">
                    <a:noFill/>
                  </a:rPr>
                  <a:t> </a:t>
                </a:r>
              </a:p>
            </p:txBody>
          </p:sp>
        </mc:Fallback>
      </mc:AlternateContent>
      <p:sp>
        <p:nvSpPr>
          <p:cNvPr id="16" name="Rectángulo 15">
            <a:extLst>
              <a:ext uri="{FF2B5EF4-FFF2-40B4-BE49-F238E27FC236}">
                <a16:creationId xmlns:a16="http://schemas.microsoft.com/office/drawing/2014/main" id="{078A6C52-5162-E4E6-B47D-C58D2EBD3694}"/>
              </a:ext>
            </a:extLst>
          </p:cNvPr>
          <p:cNvSpPr/>
          <p:nvPr/>
        </p:nvSpPr>
        <p:spPr>
          <a:xfrm>
            <a:off x="1540561" y="4105928"/>
            <a:ext cx="2853884" cy="78567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B40A6DB6-EFAF-D4BE-5C3C-83790A6F39E3}"/>
                  </a:ext>
                </a:extLst>
              </p:cNvPr>
              <p:cNvSpPr txBox="1"/>
              <p:nvPr/>
            </p:nvSpPr>
            <p:spPr>
              <a:xfrm>
                <a:off x="1639716" y="4196795"/>
                <a:ext cx="2648225"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𝑃𝑟𝑒𝑐𝑖𝑠𝑖𝑜𝑛</m:t>
                      </m:r>
                      <m:r>
                        <a:rPr lang="es-419" b="0" i="1" smtClean="0">
                          <a:latin typeface="Cambria Math" panose="02040503050406030204" pitchFamily="18" charset="0"/>
                        </a:rPr>
                        <m:t>=</m:t>
                      </m:r>
                      <m:r>
                        <a:rPr lang="es-419" b="0" i="1" smtClean="0">
                          <a:latin typeface="Cambria Math" panose="02040503050406030204" pitchFamily="18" charset="0"/>
                        </a:rPr>
                        <m:t>𝑃</m:t>
                      </m:r>
                      <m:r>
                        <a:rPr lang="es-419" b="0" i="1" smtClean="0">
                          <a:latin typeface="Cambria Math" panose="02040503050406030204" pitchFamily="18" charset="0"/>
                        </a:rPr>
                        <m:t>=</m:t>
                      </m:r>
                      <m:f>
                        <m:fPr>
                          <m:ctrlPr>
                            <a:rPr lang="es-419" b="0" i="1" smtClean="0">
                              <a:latin typeface="Cambria Math" panose="02040503050406030204" pitchFamily="18" charset="0"/>
                            </a:rPr>
                          </m:ctrlPr>
                        </m:fPr>
                        <m:num>
                          <m:r>
                            <a:rPr lang="es-419" b="0" i="1" smtClean="0">
                              <a:latin typeface="Cambria Math" panose="02040503050406030204" pitchFamily="18" charset="0"/>
                            </a:rPr>
                            <m:t>𝑇𝑃</m:t>
                          </m:r>
                        </m:num>
                        <m:den>
                          <m:r>
                            <a:rPr lang="es-419" b="0" i="1" smtClean="0">
                              <a:latin typeface="Cambria Math" panose="02040503050406030204" pitchFamily="18" charset="0"/>
                            </a:rPr>
                            <m:t>𝑇𝑃</m:t>
                          </m:r>
                          <m:r>
                            <a:rPr lang="es-419" b="0" i="1" smtClean="0">
                              <a:latin typeface="Cambria Math" panose="02040503050406030204" pitchFamily="18" charset="0"/>
                            </a:rPr>
                            <m:t>+</m:t>
                          </m:r>
                          <m:r>
                            <a:rPr lang="es-419" b="0" i="1" smtClean="0">
                              <a:latin typeface="Cambria Math" panose="02040503050406030204" pitchFamily="18" charset="0"/>
                            </a:rPr>
                            <m:t>𝐹𝑃</m:t>
                          </m:r>
                        </m:den>
                      </m:f>
                    </m:oMath>
                  </m:oMathPara>
                </a14:m>
                <a:endParaRPr lang="es-419" dirty="0"/>
              </a:p>
            </p:txBody>
          </p:sp>
        </mc:Choice>
        <mc:Fallback xmlns="">
          <p:sp>
            <p:nvSpPr>
              <p:cNvPr id="4" name="CuadroTexto 3">
                <a:extLst>
                  <a:ext uri="{FF2B5EF4-FFF2-40B4-BE49-F238E27FC236}">
                    <a16:creationId xmlns:a16="http://schemas.microsoft.com/office/drawing/2014/main" id="{B40A6DB6-EFAF-D4BE-5C3C-83790A6F39E3}"/>
                  </a:ext>
                </a:extLst>
              </p:cNvPr>
              <p:cNvSpPr txBox="1">
                <a:spLocks noRot="1" noChangeAspect="1" noMove="1" noResize="1" noEditPoints="1" noAdjustHandles="1" noChangeArrowheads="1" noChangeShapeType="1" noTextEdit="1"/>
              </p:cNvSpPr>
              <p:nvPr/>
            </p:nvSpPr>
            <p:spPr>
              <a:xfrm>
                <a:off x="1639716" y="4196795"/>
                <a:ext cx="2648225" cy="523157"/>
              </a:xfrm>
              <a:prstGeom prst="rect">
                <a:avLst/>
              </a:prstGeom>
              <a:blipFill>
                <a:blip r:embed="rId3"/>
                <a:stretch>
                  <a:fillRect/>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F4907201-556E-A256-9F97-32F1A1525886}"/>
                  </a:ext>
                </a:extLst>
              </p:cNvPr>
              <p:cNvSpPr txBox="1"/>
              <p:nvPr/>
            </p:nvSpPr>
            <p:spPr>
              <a:xfrm>
                <a:off x="2289112" y="5159021"/>
                <a:ext cx="1356782" cy="393249"/>
              </a:xfrm>
              <a:prstGeom prst="rect">
                <a:avLst/>
              </a:prstGeom>
              <a:noFill/>
            </p:spPr>
            <p:txBody>
              <a:bodyPr wrap="none" lIns="0" tIns="0" rIns="0" bIns="0" rtlCol="0">
                <a:spAutoFit/>
              </a:bodyPr>
              <a:lstStyle/>
              <a:p>
                <a:r>
                  <a:rPr lang="es-419" i="1" dirty="0"/>
                  <a:t>F1-score</a:t>
                </a:r>
                <a:r>
                  <a:rPr lang="es-419" b="0" dirty="0"/>
                  <a:t> </a:t>
                </a:r>
                <a14:m>
                  <m:oMath xmlns:m="http://schemas.openxmlformats.org/officeDocument/2006/math">
                    <m:r>
                      <a:rPr lang="es-419" b="0" i="1" smtClean="0">
                        <a:latin typeface="Cambria Math" panose="02040503050406030204" pitchFamily="18" charset="0"/>
                      </a:rPr>
                      <m:t>=</m:t>
                    </m:r>
                    <m:f>
                      <m:fPr>
                        <m:ctrlPr>
                          <a:rPr lang="es-419" b="0" i="1" smtClean="0">
                            <a:latin typeface="Cambria Math" panose="02040503050406030204" pitchFamily="18" charset="0"/>
                          </a:rPr>
                        </m:ctrlPr>
                      </m:fPr>
                      <m:num>
                        <m:r>
                          <a:rPr lang="es-419" b="0" i="1" smtClean="0">
                            <a:latin typeface="Cambria Math" panose="02040503050406030204" pitchFamily="18" charset="0"/>
                          </a:rPr>
                          <m:t>2</m:t>
                        </m:r>
                        <m:r>
                          <a:rPr lang="es-419" b="0" i="1" smtClean="0">
                            <a:latin typeface="Cambria Math" panose="02040503050406030204" pitchFamily="18" charset="0"/>
                          </a:rPr>
                          <m:t>𝑃𝑅</m:t>
                        </m:r>
                      </m:num>
                      <m:den>
                        <m:r>
                          <a:rPr lang="es-419" b="0" i="1" smtClean="0">
                            <a:latin typeface="Cambria Math" panose="02040503050406030204" pitchFamily="18" charset="0"/>
                          </a:rPr>
                          <m:t>𝑃</m:t>
                        </m:r>
                        <m:r>
                          <a:rPr lang="es-419" b="0" i="1" smtClean="0">
                            <a:latin typeface="Cambria Math" panose="02040503050406030204" pitchFamily="18" charset="0"/>
                          </a:rPr>
                          <m:t>+</m:t>
                        </m:r>
                        <m:r>
                          <a:rPr lang="es-419" b="0" i="1" smtClean="0">
                            <a:latin typeface="Cambria Math" panose="02040503050406030204" pitchFamily="18" charset="0"/>
                          </a:rPr>
                          <m:t>𝑅</m:t>
                        </m:r>
                      </m:den>
                    </m:f>
                  </m:oMath>
                </a14:m>
                <a:endParaRPr lang="es-419" dirty="0"/>
              </a:p>
            </p:txBody>
          </p:sp>
        </mc:Choice>
        <mc:Fallback xmlns="">
          <p:sp>
            <p:nvSpPr>
              <p:cNvPr id="13" name="CuadroTexto 12">
                <a:extLst>
                  <a:ext uri="{FF2B5EF4-FFF2-40B4-BE49-F238E27FC236}">
                    <a16:creationId xmlns:a16="http://schemas.microsoft.com/office/drawing/2014/main" id="{F4907201-556E-A256-9F97-32F1A1525886}"/>
                  </a:ext>
                </a:extLst>
              </p:cNvPr>
              <p:cNvSpPr txBox="1">
                <a:spLocks noRot="1" noChangeAspect="1" noMove="1" noResize="1" noEditPoints="1" noAdjustHandles="1" noChangeArrowheads="1" noChangeShapeType="1" noTextEdit="1"/>
              </p:cNvSpPr>
              <p:nvPr/>
            </p:nvSpPr>
            <p:spPr>
              <a:xfrm>
                <a:off x="2289112" y="5159021"/>
                <a:ext cx="1356782" cy="393249"/>
              </a:xfrm>
              <a:prstGeom prst="rect">
                <a:avLst/>
              </a:prstGeom>
              <a:blipFill>
                <a:blip r:embed="rId4"/>
                <a:stretch>
                  <a:fillRect l="-10811" t="-4615" r="-4054" b="-21538"/>
                </a:stretch>
              </a:blipFill>
            </p:spPr>
            <p:txBody>
              <a:bodyPr/>
              <a:lstStyle/>
              <a:p>
                <a:r>
                  <a:rPr lang="es-419">
                    <a:noFill/>
                  </a:rPr>
                  <a:t> </a:t>
                </a:r>
              </a:p>
            </p:txBody>
          </p:sp>
        </mc:Fallback>
      </mc:AlternateContent>
      <p:sp>
        <p:nvSpPr>
          <p:cNvPr id="19" name="Rectángulo 18">
            <a:extLst>
              <a:ext uri="{FF2B5EF4-FFF2-40B4-BE49-F238E27FC236}">
                <a16:creationId xmlns:a16="http://schemas.microsoft.com/office/drawing/2014/main" id="{55EB0438-6BE5-2DAE-0207-52BBD9411E5B}"/>
              </a:ext>
            </a:extLst>
          </p:cNvPr>
          <p:cNvSpPr/>
          <p:nvPr/>
        </p:nvSpPr>
        <p:spPr>
          <a:xfrm>
            <a:off x="4474345" y="5027701"/>
            <a:ext cx="3302493" cy="78567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40E1BDBC-52DF-F19E-83D6-C0BE2B0A8906}"/>
                  </a:ext>
                </a:extLst>
              </p:cNvPr>
              <p:cNvSpPr txBox="1"/>
              <p:nvPr/>
            </p:nvSpPr>
            <p:spPr>
              <a:xfrm>
                <a:off x="5164408" y="5157101"/>
                <a:ext cx="1675523"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𝐹𝑃𝑅</m:t>
                      </m:r>
                      <m:r>
                        <a:rPr lang="es-419" b="0" i="1" smtClean="0">
                          <a:latin typeface="Cambria Math" panose="02040503050406030204" pitchFamily="18" charset="0"/>
                        </a:rPr>
                        <m:t>=</m:t>
                      </m:r>
                      <m:f>
                        <m:fPr>
                          <m:ctrlPr>
                            <a:rPr lang="es-419" b="0" i="1" smtClean="0">
                              <a:latin typeface="Cambria Math" panose="02040503050406030204" pitchFamily="18" charset="0"/>
                            </a:rPr>
                          </m:ctrlPr>
                        </m:fPr>
                        <m:num>
                          <m:r>
                            <a:rPr lang="es-419" b="0" i="1" smtClean="0">
                              <a:latin typeface="Cambria Math" panose="02040503050406030204" pitchFamily="18" charset="0"/>
                            </a:rPr>
                            <m:t>𝐹𝑃</m:t>
                          </m:r>
                        </m:num>
                        <m:den>
                          <m:r>
                            <a:rPr lang="es-419" b="0" i="1" smtClean="0">
                              <a:latin typeface="Cambria Math" panose="02040503050406030204" pitchFamily="18" charset="0"/>
                            </a:rPr>
                            <m:t>𝐹𝑃</m:t>
                          </m:r>
                          <m:r>
                            <a:rPr lang="es-419" b="0" i="1" smtClean="0">
                              <a:latin typeface="Cambria Math" panose="02040503050406030204" pitchFamily="18" charset="0"/>
                            </a:rPr>
                            <m:t>+</m:t>
                          </m:r>
                          <m:r>
                            <a:rPr lang="es-419" b="0" i="1" smtClean="0">
                              <a:latin typeface="Cambria Math" panose="02040503050406030204" pitchFamily="18" charset="0"/>
                            </a:rPr>
                            <m:t>𝑇𝑁</m:t>
                          </m:r>
                        </m:den>
                      </m:f>
                    </m:oMath>
                  </m:oMathPara>
                </a14:m>
                <a:endParaRPr lang="es-419" dirty="0"/>
              </a:p>
            </p:txBody>
          </p:sp>
        </mc:Choice>
        <mc:Fallback xmlns="">
          <p:sp>
            <p:nvSpPr>
              <p:cNvPr id="20" name="CuadroTexto 19">
                <a:extLst>
                  <a:ext uri="{FF2B5EF4-FFF2-40B4-BE49-F238E27FC236}">
                    <a16:creationId xmlns:a16="http://schemas.microsoft.com/office/drawing/2014/main" id="{40E1BDBC-52DF-F19E-83D6-C0BE2B0A8906}"/>
                  </a:ext>
                </a:extLst>
              </p:cNvPr>
              <p:cNvSpPr txBox="1">
                <a:spLocks noRot="1" noChangeAspect="1" noMove="1" noResize="1" noEditPoints="1" noAdjustHandles="1" noChangeArrowheads="1" noChangeShapeType="1" noTextEdit="1"/>
              </p:cNvSpPr>
              <p:nvPr/>
            </p:nvSpPr>
            <p:spPr>
              <a:xfrm>
                <a:off x="5164408" y="5157101"/>
                <a:ext cx="1675523" cy="523157"/>
              </a:xfrm>
              <a:prstGeom prst="rect">
                <a:avLst/>
              </a:prstGeom>
              <a:blipFill>
                <a:blip r:embed="rId5"/>
                <a:stretch>
                  <a:fillRect/>
                </a:stretch>
              </a:blipFill>
            </p:spPr>
            <p:txBody>
              <a:bodyPr/>
              <a:lstStyle/>
              <a:p>
                <a:r>
                  <a:rPr lang="es-419">
                    <a:noFill/>
                  </a:rPr>
                  <a:t> </a:t>
                </a:r>
              </a:p>
            </p:txBody>
          </p:sp>
        </mc:Fallback>
      </mc:AlternateContent>
      <p:sp>
        <p:nvSpPr>
          <p:cNvPr id="23" name="Cerrar llave 22">
            <a:extLst>
              <a:ext uri="{FF2B5EF4-FFF2-40B4-BE49-F238E27FC236}">
                <a16:creationId xmlns:a16="http://schemas.microsoft.com/office/drawing/2014/main" id="{008FC5CC-78A6-C4F1-9138-43A74EC4940D}"/>
              </a:ext>
            </a:extLst>
          </p:cNvPr>
          <p:cNvSpPr/>
          <p:nvPr/>
        </p:nvSpPr>
        <p:spPr>
          <a:xfrm>
            <a:off x="7903384" y="4105926"/>
            <a:ext cx="317385" cy="1707449"/>
          </a:xfrm>
          <a:prstGeom prst="rightBrace">
            <a:avLst>
              <a:gd name="adj1" fmla="val 8333"/>
              <a:gd name="adj2" fmla="val 480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25" name="CuadroTexto 24">
            <a:extLst>
              <a:ext uri="{FF2B5EF4-FFF2-40B4-BE49-F238E27FC236}">
                <a16:creationId xmlns:a16="http://schemas.microsoft.com/office/drawing/2014/main" id="{670F4D5E-98DD-48EB-9594-9CA9D387A042}"/>
              </a:ext>
            </a:extLst>
          </p:cNvPr>
          <p:cNvSpPr txBox="1"/>
          <p:nvPr/>
        </p:nvSpPr>
        <p:spPr>
          <a:xfrm>
            <a:off x="9286773" y="2955373"/>
            <a:ext cx="1856470" cy="923330"/>
          </a:xfrm>
          <a:prstGeom prst="rect">
            <a:avLst/>
          </a:prstGeom>
          <a:noFill/>
        </p:spPr>
        <p:txBody>
          <a:bodyPr wrap="square" rtlCol="0">
            <a:spAutoFit/>
          </a:bodyPr>
          <a:lstStyle/>
          <a:p>
            <a:pPr algn="ctr"/>
            <a:r>
              <a:rPr lang="es-419" dirty="0"/>
              <a:t>ROC-curve</a:t>
            </a:r>
          </a:p>
          <a:p>
            <a:r>
              <a:rPr lang="es-419" dirty="0"/>
              <a:t>(varios umbrales)</a:t>
            </a:r>
          </a:p>
          <a:p>
            <a:pPr algn="ctr"/>
            <a:r>
              <a:rPr lang="es-419" dirty="0"/>
              <a:t>[2]</a:t>
            </a:r>
          </a:p>
        </p:txBody>
      </p:sp>
      <p:sp>
        <p:nvSpPr>
          <p:cNvPr id="26" name="Abrir llave 25">
            <a:extLst>
              <a:ext uri="{FF2B5EF4-FFF2-40B4-BE49-F238E27FC236}">
                <a16:creationId xmlns:a16="http://schemas.microsoft.com/office/drawing/2014/main" id="{C19DBF46-6E03-AFCF-EB92-1BB210E2B26D}"/>
              </a:ext>
            </a:extLst>
          </p:cNvPr>
          <p:cNvSpPr/>
          <p:nvPr/>
        </p:nvSpPr>
        <p:spPr>
          <a:xfrm rot="5400000">
            <a:off x="4519104" y="692812"/>
            <a:ext cx="288068" cy="6227399"/>
          </a:xfrm>
          <a:prstGeom prst="leftBrace">
            <a:avLst>
              <a:gd name="adj1" fmla="val 8333"/>
              <a:gd name="adj2" fmla="val 498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27" name="CuadroTexto 26">
            <a:extLst>
              <a:ext uri="{FF2B5EF4-FFF2-40B4-BE49-F238E27FC236}">
                <a16:creationId xmlns:a16="http://schemas.microsoft.com/office/drawing/2014/main" id="{87881094-8670-56F6-32B6-98F2C8846E88}"/>
              </a:ext>
            </a:extLst>
          </p:cNvPr>
          <p:cNvSpPr txBox="1"/>
          <p:nvPr/>
        </p:nvSpPr>
        <p:spPr>
          <a:xfrm>
            <a:off x="2786698" y="2262155"/>
            <a:ext cx="1867563" cy="923330"/>
          </a:xfrm>
          <a:prstGeom prst="rect">
            <a:avLst/>
          </a:prstGeom>
          <a:noFill/>
        </p:spPr>
        <p:txBody>
          <a:bodyPr wrap="none" rtlCol="0">
            <a:spAutoFit/>
          </a:bodyPr>
          <a:lstStyle/>
          <a:p>
            <a:pPr algn="ctr"/>
            <a:r>
              <a:rPr lang="es-419" dirty="0"/>
              <a:t>ROC-curve</a:t>
            </a:r>
          </a:p>
          <a:p>
            <a:r>
              <a:rPr lang="es-419" dirty="0"/>
              <a:t>(varios umbrales)</a:t>
            </a:r>
          </a:p>
          <a:p>
            <a:pPr algn="ctr"/>
            <a:r>
              <a:rPr lang="es-419" dirty="0"/>
              <a:t>[3]</a:t>
            </a:r>
          </a:p>
        </p:txBody>
      </p:sp>
      <p:sp>
        <p:nvSpPr>
          <p:cNvPr id="28" name="Elipse 27">
            <a:extLst>
              <a:ext uri="{FF2B5EF4-FFF2-40B4-BE49-F238E27FC236}">
                <a16:creationId xmlns:a16="http://schemas.microsoft.com/office/drawing/2014/main" id="{5EE415C1-7F81-1DDC-6B41-72B5853596A8}"/>
              </a:ext>
            </a:extLst>
          </p:cNvPr>
          <p:cNvSpPr/>
          <p:nvPr/>
        </p:nvSpPr>
        <p:spPr>
          <a:xfrm>
            <a:off x="11305713" y="6285389"/>
            <a:ext cx="554854" cy="461640"/>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500" dirty="0"/>
              <a:t>4</a:t>
            </a:r>
          </a:p>
        </p:txBody>
      </p:sp>
      <p:sp>
        <p:nvSpPr>
          <p:cNvPr id="29" name="Rectángulo 28">
            <a:extLst>
              <a:ext uri="{FF2B5EF4-FFF2-40B4-BE49-F238E27FC236}">
                <a16:creationId xmlns:a16="http://schemas.microsoft.com/office/drawing/2014/main" id="{698D546C-5E02-6709-E242-3FC3B7484346}"/>
              </a:ext>
            </a:extLst>
          </p:cNvPr>
          <p:cNvSpPr/>
          <p:nvPr/>
        </p:nvSpPr>
        <p:spPr>
          <a:xfrm>
            <a:off x="1540561" y="5925851"/>
            <a:ext cx="6227403" cy="78567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2D05C6DB-4B54-34B2-464F-17609EDC6F44}"/>
                  </a:ext>
                </a:extLst>
              </p:cNvPr>
              <p:cNvSpPr txBox="1"/>
              <p:nvPr/>
            </p:nvSpPr>
            <p:spPr>
              <a:xfrm>
                <a:off x="2600092" y="6122063"/>
                <a:ext cx="4108339" cy="393249"/>
              </a:xfrm>
              <a:prstGeom prst="rect">
                <a:avLst/>
              </a:prstGeom>
              <a:noFill/>
            </p:spPr>
            <p:txBody>
              <a:bodyPr wrap="square" lIns="0" tIns="0" rIns="0" bIns="0" rtlCol="0">
                <a:spAutoFit/>
              </a:bodyPr>
              <a:lstStyle/>
              <a:p>
                <a:pPr algn="ctr"/>
                <a:r>
                  <a:rPr lang="es-419" i="1" dirty="0"/>
                  <a:t>Especificidad</a:t>
                </a:r>
                <a:r>
                  <a:rPr lang="es-419" b="0" dirty="0"/>
                  <a:t> </a:t>
                </a:r>
                <a14:m>
                  <m:oMath xmlns:m="http://schemas.openxmlformats.org/officeDocument/2006/math">
                    <m:r>
                      <a:rPr lang="es-419" b="0" i="1" smtClean="0">
                        <a:latin typeface="Cambria Math" panose="02040503050406030204" pitchFamily="18" charset="0"/>
                      </a:rPr>
                      <m:t>=</m:t>
                    </m:r>
                    <m:r>
                      <a:rPr lang="es-419" b="0" i="1" smtClean="0">
                        <a:latin typeface="Cambria Math" panose="02040503050406030204" pitchFamily="18" charset="0"/>
                      </a:rPr>
                      <m:t>𝑇𝑁𝑅</m:t>
                    </m:r>
                    <m:r>
                      <a:rPr lang="es-419" b="0" i="1" smtClean="0">
                        <a:latin typeface="Cambria Math" panose="02040503050406030204" pitchFamily="18" charset="0"/>
                      </a:rPr>
                      <m:t>=1−</m:t>
                    </m:r>
                    <m:r>
                      <a:rPr lang="es-419" b="0" i="1" smtClean="0">
                        <a:latin typeface="Cambria Math" panose="02040503050406030204" pitchFamily="18" charset="0"/>
                      </a:rPr>
                      <m:t>𝐹𝑃𝑅</m:t>
                    </m:r>
                    <m:r>
                      <a:rPr lang="es-419" b="0" i="1" smtClean="0">
                        <a:latin typeface="Cambria Math" panose="02040503050406030204" pitchFamily="18" charset="0"/>
                      </a:rPr>
                      <m:t>=</m:t>
                    </m:r>
                    <m:f>
                      <m:fPr>
                        <m:ctrlPr>
                          <a:rPr lang="es-419" b="0" i="1" smtClean="0">
                            <a:latin typeface="Cambria Math" panose="02040503050406030204" pitchFamily="18" charset="0"/>
                          </a:rPr>
                        </m:ctrlPr>
                      </m:fPr>
                      <m:num>
                        <m:r>
                          <a:rPr lang="es-419" b="0" i="1" smtClean="0">
                            <a:latin typeface="Cambria Math" panose="02040503050406030204" pitchFamily="18" charset="0"/>
                          </a:rPr>
                          <m:t>𝑇𝑁</m:t>
                        </m:r>
                      </m:num>
                      <m:den>
                        <m:r>
                          <a:rPr lang="es-419" b="0" i="1" smtClean="0">
                            <a:latin typeface="Cambria Math" panose="02040503050406030204" pitchFamily="18" charset="0"/>
                          </a:rPr>
                          <m:t>𝑇𝑁</m:t>
                        </m:r>
                        <m:r>
                          <a:rPr lang="es-419" b="0" i="1" smtClean="0">
                            <a:latin typeface="Cambria Math" panose="02040503050406030204" pitchFamily="18" charset="0"/>
                          </a:rPr>
                          <m:t>+</m:t>
                        </m:r>
                        <m:r>
                          <a:rPr lang="es-419" b="0" i="1" smtClean="0">
                            <a:latin typeface="Cambria Math" panose="02040503050406030204" pitchFamily="18" charset="0"/>
                          </a:rPr>
                          <m:t>𝐹𝑃</m:t>
                        </m:r>
                      </m:den>
                    </m:f>
                  </m:oMath>
                </a14:m>
                <a:endParaRPr lang="es-419" dirty="0"/>
              </a:p>
            </p:txBody>
          </p:sp>
        </mc:Choice>
        <mc:Fallback xmlns="">
          <p:sp>
            <p:nvSpPr>
              <p:cNvPr id="31" name="CuadroTexto 30">
                <a:extLst>
                  <a:ext uri="{FF2B5EF4-FFF2-40B4-BE49-F238E27FC236}">
                    <a16:creationId xmlns:a16="http://schemas.microsoft.com/office/drawing/2014/main" id="{2D05C6DB-4B54-34B2-464F-17609EDC6F44}"/>
                  </a:ext>
                </a:extLst>
              </p:cNvPr>
              <p:cNvSpPr txBox="1">
                <a:spLocks noRot="1" noChangeAspect="1" noMove="1" noResize="1" noEditPoints="1" noAdjustHandles="1" noChangeArrowheads="1" noChangeShapeType="1" noTextEdit="1"/>
              </p:cNvSpPr>
              <p:nvPr/>
            </p:nvSpPr>
            <p:spPr>
              <a:xfrm>
                <a:off x="2600092" y="6122063"/>
                <a:ext cx="4108339" cy="393249"/>
              </a:xfrm>
              <a:prstGeom prst="rect">
                <a:avLst/>
              </a:prstGeom>
              <a:blipFill>
                <a:blip r:embed="rId7"/>
                <a:stretch>
                  <a:fillRect l="-892" t="-4615" b="-21538"/>
                </a:stretch>
              </a:blipFill>
            </p:spPr>
            <p:txBody>
              <a:bodyPr/>
              <a:lstStyle/>
              <a:p>
                <a:r>
                  <a:rPr lang="es-419">
                    <a:noFill/>
                  </a:rPr>
                  <a:t> </a:t>
                </a:r>
              </a:p>
            </p:txBody>
          </p:sp>
        </mc:Fallback>
      </mc:AlternateContent>
      <p:pic>
        <p:nvPicPr>
          <p:cNvPr id="2052" name="Picture 4" descr="PR_curve (1)">
            <a:extLst>
              <a:ext uri="{FF2B5EF4-FFF2-40B4-BE49-F238E27FC236}">
                <a16:creationId xmlns:a16="http://schemas.microsoft.com/office/drawing/2014/main" id="{B499049A-CA44-0E25-0767-6DA2770D7C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4794" y="1398764"/>
            <a:ext cx="2202940" cy="22029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xample of ROC curve">
            <a:extLst>
              <a:ext uri="{FF2B5EF4-FFF2-40B4-BE49-F238E27FC236}">
                <a16:creationId xmlns:a16="http://schemas.microsoft.com/office/drawing/2014/main" id="{8F61E998-47BC-5063-2D9F-06ED19DE15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4573" y="3894742"/>
            <a:ext cx="2460871" cy="237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7850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95037-C66C-B0D6-A154-F2742BAA890F}"/>
              </a:ext>
            </a:extLst>
          </p:cNvPr>
          <p:cNvSpPr>
            <a:spLocks noGrp="1"/>
          </p:cNvSpPr>
          <p:nvPr>
            <p:ph type="title"/>
          </p:nvPr>
        </p:nvSpPr>
        <p:spPr>
          <a:xfrm>
            <a:off x="0" y="0"/>
            <a:ext cx="12192000" cy="763480"/>
          </a:xfrm>
          <a:solidFill>
            <a:schemeClr val="accent2">
              <a:lumMod val="50000"/>
            </a:schemeClr>
          </a:solidFill>
        </p:spPr>
        <p:txBody>
          <a:bodyPr>
            <a:normAutofit/>
          </a:bodyPr>
          <a:lstStyle/>
          <a:p>
            <a:pPr algn="l"/>
            <a:r>
              <a:rPr lang="es-419" sz="2500" b="1" dirty="0"/>
              <a:t>Matriz de Confusión (Multiclase)</a:t>
            </a:r>
          </a:p>
        </p:txBody>
      </p:sp>
      <p:sp>
        <p:nvSpPr>
          <p:cNvPr id="3" name="Elipse 2">
            <a:extLst>
              <a:ext uri="{FF2B5EF4-FFF2-40B4-BE49-F238E27FC236}">
                <a16:creationId xmlns:a16="http://schemas.microsoft.com/office/drawing/2014/main" id="{6D61723A-BE30-0BFE-EADE-88069CABCEA6}"/>
              </a:ext>
            </a:extLst>
          </p:cNvPr>
          <p:cNvSpPr/>
          <p:nvPr/>
        </p:nvSpPr>
        <p:spPr>
          <a:xfrm>
            <a:off x="11305713" y="6285389"/>
            <a:ext cx="554854" cy="461640"/>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500" dirty="0"/>
              <a:t>5</a:t>
            </a:r>
          </a:p>
        </p:txBody>
      </p:sp>
      <p:sp>
        <p:nvSpPr>
          <p:cNvPr id="5" name="CuadroTexto 4">
            <a:extLst>
              <a:ext uri="{FF2B5EF4-FFF2-40B4-BE49-F238E27FC236}">
                <a16:creationId xmlns:a16="http://schemas.microsoft.com/office/drawing/2014/main" id="{424A8384-02FB-D693-BC34-F43C8423BCA0}"/>
              </a:ext>
            </a:extLst>
          </p:cNvPr>
          <p:cNvSpPr txBox="1"/>
          <p:nvPr/>
        </p:nvSpPr>
        <p:spPr>
          <a:xfrm>
            <a:off x="149757" y="1225118"/>
            <a:ext cx="11892486" cy="3693319"/>
          </a:xfrm>
          <a:prstGeom prst="rect">
            <a:avLst/>
          </a:prstGeom>
          <a:noFill/>
        </p:spPr>
        <p:txBody>
          <a:bodyPr wrap="none" rtlCol="0">
            <a:spAutoFit/>
          </a:bodyPr>
          <a:lstStyle/>
          <a:p>
            <a:pPr marL="285750" indent="-285750">
              <a:buFont typeface="Arial" panose="020B0604020202020204" pitchFamily="34" charset="0"/>
              <a:buChar char="•"/>
            </a:pPr>
            <a:r>
              <a:rPr lang="es-419" dirty="0"/>
              <a:t>Estructura de filas y columnas (matriz) donde las filas representan las clases verdaderas y las columnas las clases</a:t>
            </a:r>
          </a:p>
          <a:p>
            <a:r>
              <a:rPr lang="es-419" dirty="0"/>
              <a:t>     </a:t>
            </a:r>
            <a:r>
              <a:rPr lang="es-419" dirty="0" err="1"/>
              <a:t>predecidas</a:t>
            </a:r>
            <a:r>
              <a:rPr lang="es-419" dirty="0"/>
              <a:t>.</a:t>
            </a:r>
          </a:p>
          <a:p>
            <a:endParaRPr lang="es-419" dirty="0"/>
          </a:p>
          <a:p>
            <a:pPr marL="285750" indent="-285750">
              <a:buFont typeface="Arial" panose="020B0604020202020204" pitchFamily="34" charset="0"/>
              <a:buChar char="•"/>
            </a:pPr>
            <a:r>
              <a:rPr lang="es-419" dirty="0"/>
              <a:t>Nótese que corresponde a una extensión del caso binario [2].</a:t>
            </a:r>
          </a:p>
          <a:p>
            <a:endParaRPr lang="es-419" dirty="0"/>
          </a:p>
          <a:p>
            <a:pPr marL="285750" indent="-285750">
              <a:buFont typeface="Arial" panose="020B0604020202020204" pitchFamily="34" charset="0"/>
              <a:buChar char="•"/>
            </a:pPr>
            <a:r>
              <a:rPr lang="es-419" dirty="0"/>
              <a:t>No debe confundirse con un problema multi etiqueta: En un problema multiclase el algoritmo de clasificación asigna </a:t>
            </a:r>
          </a:p>
          <a:p>
            <a:r>
              <a:rPr lang="es-419" dirty="0"/>
              <a:t>     una única etiqueta (una única clase como resultado de la predicción) mientras que en el multi etiqueta asignará </a:t>
            </a:r>
          </a:p>
          <a:p>
            <a:r>
              <a:rPr lang="es-419" dirty="0"/>
              <a:t>     una o varias clases como resultado.</a:t>
            </a:r>
          </a:p>
          <a:p>
            <a:endParaRPr lang="es-419" dirty="0"/>
          </a:p>
          <a:p>
            <a:pPr marL="285750" indent="-285750">
              <a:buFont typeface="Arial" panose="020B0604020202020204" pitchFamily="34" charset="0"/>
              <a:buChar char="•"/>
            </a:pPr>
            <a:r>
              <a:rPr lang="es-419" dirty="0"/>
              <a:t>La estrategia </a:t>
            </a:r>
            <a:r>
              <a:rPr lang="es-419" i="1" dirty="0" err="1"/>
              <a:t>one</a:t>
            </a:r>
            <a:r>
              <a:rPr lang="es-419" i="1" dirty="0"/>
              <a:t>-vs-</a:t>
            </a:r>
            <a:r>
              <a:rPr lang="es-419" i="1" dirty="0" err="1"/>
              <a:t>rest</a:t>
            </a:r>
            <a:r>
              <a:rPr lang="es-419" dirty="0"/>
              <a:t> (también conocida como </a:t>
            </a:r>
            <a:r>
              <a:rPr lang="es-419" i="1" dirty="0" err="1"/>
              <a:t>one</a:t>
            </a:r>
            <a:r>
              <a:rPr lang="es-419" i="1" dirty="0"/>
              <a:t>-vs-</a:t>
            </a:r>
            <a:r>
              <a:rPr lang="es-419" i="1" dirty="0" err="1"/>
              <a:t>all</a:t>
            </a:r>
            <a:r>
              <a:rPr lang="es-419" dirty="0"/>
              <a:t>) permite </a:t>
            </a:r>
            <a:r>
              <a:rPr lang="es-419" dirty="0" err="1"/>
              <a:t>binarizar</a:t>
            </a:r>
            <a:r>
              <a:rPr lang="es-419" dirty="0"/>
              <a:t> el problema [1].</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r>
              <a:rPr lang="es-419" dirty="0"/>
              <a:t>La idea de esta estrategia es tomar como clase positiva a cada una de las clases y como clase negativa al conjunto</a:t>
            </a:r>
          </a:p>
          <a:p>
            <a:r>
              <a:rPr lang="es-419" dirty="0"/>
              <a:t>     de clases restantes [1].</a:t>
            </a:r>
          </a:p>
        </p:txBody>
      </p:sp>
    </p:spTree>
    <p:extLst>
      <p:ext uri="{BB962C8B-B14F-4D97-AF65-F5344CB8AC3E}">
        <p14:creationId xmlns:p14="http://schemas.microsoft.com/office/powerpoint/2010/main" val="26326877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95037-C66C-B0D6-A154-F2742BAA890F}"/>
              </a:ext>
            </a:extLst>
          </p:cNvPr>
          <p:cNvSpPr>
            <a:spLocks noGrp="1"/>
          </p:cNvSpPr>
          <p:nvPr>
            <p:ph type="title"/>
          </p:nvPr>
        </p:nvSpPr>
        <p:spPr>
          <a:xfrm>
            <a:off x="0" y="0"/>
            <a:ext cx="12192000" cy="763480"/>
          </a:xfrm>
          <a:solidFill>
            <a:schemeClr val="accent2">
              <a:lumMod val="50000"/>
            </a:schemeClr>
          </a:solidFill>
        </p:spPr>
        <p:txBody>
          <a:bodyPr>
            <a:normAutofit/>
          </a:bodyPr>
          <a:lstStyle/>
          <a:p>
            <a:pPr algn="l"/>
            <a:r>
              <a:rPr lang="es-419" sz="2500" b="1" dirty="0"/>
              <a:t>Matriz de Confusión (Multiclase)</a:t>
            </a:r>
          </a:p>
        </p:txBody>
      </p:sp>
      <p:sp>
        <p:nvSpPr>
          <p:cNvPr id="3" name="Elipse 2">
            <a:extLst>
              <a:ext uri="{FF2B5EF4-FFF2-40B4-BE49-F238E27FC236}">
                <a16:creationId xmlns:a16="http://schemas.microsoft.com/office/drawing/2014/main" id="{6D61723A-BE30-0BFE-EADE-88069CABCEA6}"/>
              </a:ext>
            </a:extLst>
          </p:cNvPr>
          <p:cNvSpPr/>
          <p:nvPr/>
        </p:nvSpPr>
        <p:spPr>
          <a:xfrm>
            <a:off x="11305713" y="6285389"/>
            <a:ext cx="554854" cy="461640"/>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500" dirty="0"/>
              <a:t>6</a:t>
            </a:r>
          </a:p>
        </p:txBody>
      </p:sp>
      <p:pic>
        <p:nvPicPr>
          <p:cNvPr id="6" name="Imagen 5">
            <a:extLst>
              <a:ext uri="{FF2B5EF4-FFF2-40B4-BE49-F238E27FC236}">
                <a16:creationId xmlns:a16="http://schemas.microsoft.com/office/drawing/2014/main" id="{DD7F379A-C465-A8E7-870C-82D1A24BB3BA}"/>
              </a:ext>
            </a:extLst>
          </p:cNvPr>
          <p:cNvPicPr>
            <a:picLocks noChangeAspect="1"/>
          </p:cNvPicPr>
          <p:nvPr/>
        </p:nvPicPr>
        <p:blipFill>
          <a:blip r:embed="rId2"/>
          <a:stretch>
            <a:fillRect/>
          </a:stretch>
        </p:blipFill>
        <p:spPr>
          <a:xfrm>
            <a:off x="39950" y="1138743"/>
            <a:ext cx="5769930" cy="5446383"/>
          </a:xfrm>
          <a:prstGeom prst="rect">
            <a:avLst/>
          </a:prstGeom>
        </p:spPr>
      </p:pic>
      <p:pic>
        <p:nvPicPr>
          <p:cNvPr id="8" name="Imagen 7">
            <a:extLst>
              <a:ext uri="{FF2B5EF4-FFF2-40B4-BE49-F238E27FC236}">
                <a16:creationId xmlns:a16="http://schemas.microsoft.com/office/drawing/2014/main" id="{C64BE5F8-C85E-87E1-E17C-DE5AF2C1EC95}"/>
              </a:ext>
            </a:extLst>
          </p:cNvPr>
          <p:cNvPicPr>
            <a:picLocks noChangeAspect="1"/>
          </p:cNvPicPr>
          <p:nvPr/>
        </p:nvPicPr>
        <p:blipFill>
          <a:blip r:embed="rId3"/>
          <a:stretch>
            <a:fillRect/>
          </a:stretch>
        </p:blipFill>
        <p:spPr>
          <a:xfrm>
            <a:off x="7265004" y="2451373"/>
            <a:ext cx="3219524" cy="2821121"/>
          </a:xfrm>
          <a:prstGeom prst="rect">
            <a:avLst/>
          </a:prstGeom>
        </p:spPr>
      </p:pic>
      <p:sp>
        <p:nvSpPr>
          <p:cNvPr id="9" name="CuadroTexto 8">
            <a:extLst>
              <a:ext uri="{FF2B5EF4-FFF2-40B4-BE49-F238E27FC236}">
                <a16:creationId xmlns:a16="http://schemas.microsoft.com/office/drawing/2014/main" id="{35ED624B-6EF2-5B59-438E-BE5FB3C305D7}"/>
              </a:ext>
            </a:extLst>
          </p:cNvPr>
          <p:cNvSpPr txBox="1"/>
          <p:nvPr/>
        </p:nvSpPr>
        <p:spPr>
          <a:xfrm>
            <a:off x="7821226" y="1500327"/>
            <a:ext cx="3230372" cy="646331"/>
          </a:xfrm>
          <a:prstGeom prst="rect">
            <a:avLst/>
          </a:prstGeom>
          <a:noFill/>
        </p:spPr>
        <p:txBody>
          <a:bodyPr wrap="none" rtlCol="0">
            <a:spAutoFit/>
          </a:bodyPr>
          <a:lstStyle/>
          <a:p>
            <a:pPr algn="ctr"/>
            <a:r>
              <a:rPr lang="es-419" dirty="0" err="1"/>
              <a:t>Binarización</a:t>
            </a:r>
            <a:r>
              <a:rPr lang="es-419" dirty="0"/>
              <a:t> </a:t>
            </a:r>
          </a:p>
          <a:p>
            <a:pPr algn="ctr"/>
            <a:r>
              <a:rPr lang="es-419" dirty="0"/>
              <a:t>(Ejemplo para la clase k-</a:t>
            </a:r>
            <a:r>
              <a:rPr lang="es-419" dirty="0" err="1"/>
              <a:t>ésima</a:t>
            </a:r>
            <a:r>
              <a:rPr lang="es-419" dirty="0"/>
              <a:t>)</a:t>
            </a:r>
          </a:p>
        </p:txBody>
      </p:sp>
    </p:spTree>
    <p:extLst>
      <p:ext uri="{BB962C8B-B14F-4D97-AF65-F5344CB8AC3E}">
        <p14:creationId xmlns:p14="http://schemas.microsoft.com/office/powerpoint/2010/main" val="21309450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95037-C66C-B0D6-A154-F2742BAA890F}"/>
              </a:ext>
            </a:extLst>
          </p:cNvPr>
          <p:cNvSpPr>
            <a:spLocks noGrp="1"/>
          </p:cNvSpPr>
          <p:nvPr>
            <p:ph type="title"/>
          </p:nvPr>
        </p:nvSpPr>
        <p:spPr>
          <a:xfrm>
            <a:off x="0" y="0"/>
            <a:ext cx="12192000" cy="763480"/>
          </a:xfrm>
          <a:solidFill>
            <a:schemeClr val="accent2">
              <a:lumMod val="50000"/>
            </a:schemeClr>
          </a:solidFill>
        </p:spPr>
        <p:txBody>
          <a:bodyPr>
            <a:normAutofit/>
          </a:bodyPr>
          <a:lstStyle/>
          <a:p>
            <a:pPr algn="l"/>
            <a:r>
              <a:rPr lang="es-419" sz="2500" b="1" dirty="0"/>
              <a:t>Matriz de Confusión (Multiclase)</a:t>
            </a:r>
          </a:p>
        </p:txBody>
      </p:sp>
      <p:sp>
        <p:nvSpPr>
          <p:cNvPr id="3" name="Elipse 2">
            <a:extLst>
              <a:ext uri="{FF2B5EF4-FFF2-40B4-BE49-F238E27FC236}">
                <a16:creationId xmlns:a16="http://schemas.microsoft.com/office/drawing/2014/main" id="{6D61723A-BE30-0BFE-EADE-88069CABCEA6}"/>
              </a:ext>
            </a:extLst>
          </p:cNvPr>
          <p:cNvSpPr/>
          <p:nvPr/>
        </p:nvSpPr>
        <p:spPr>
          <a:xfrm>
            <a:off x="11305713" y="6285389"/>
            <a:ext cx="554854" cy="461640"/>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500" dirty="0"/>
              <a:t>7</a:t>
            </a:r>
          </a:p>
        </p:txBody>
      </p:sp>
      <p:sp>
        <p:nvSpPr>
          <p:cNvPr id="7" name="CuadroTexto 6">
            <a:extLst>
              <a:ext uri="{FF2B5EF4-FFF2-40B4-BE49-F238E27FC236}">
                <a16:creationId xmlns:a16="http://schemas.microsoft.com/office/drawing/2014/main" id="{70477DF1-A1DA-F136-0837-8A87FA72D9D4}"/>
              </a:ext>
            </a:extLst>
          </p:cNvPr>
          <p:cNvSpPr txBox="1"/>
          <p:nvPr/>
        </p:nvSpPr>
        <p:spPr>
          <a:xfrm>
            <a:off x="223553" y="1127464"/>
            <a:ext cx="11716541" cy="646331"/>
          </a:xfrm>
          <a:prstGeom prst="rect">
            <a:avLst/>
          </a:prstGeom>
          <a:noFill/>
        </p:spPr>
        <p:txBody>
          <a:bodyPr wrap="none" rtlCol="0">
            <a:spAutoFit/>
          </a:bodyPr>
          <a:lstStyle/>
          <a:p>
            <a:pPr marL="285750" indent="-285750">
              <a:buFont typeface="Arial" panose="020B0604020202020204" pitchFamily="34" charset="0"/>
              <a:buChar char="•"/>
            </a:pPr>
            <a:r>
              <a:rPr lang="es-419" dirty="0"/>
              <a:t>La </a:t>
            </a:r>
            <a:r>
              <a:rPr lang="es-419" dirty="0" err="1"/>
              <a:t>binarización</a:t>
            </a:r>
            <a:r>
              <a:rPr lang="es-419" dirty="0"/>
              <a:t> permite entonces a partir de la matriz de confusión multiclase obtener las métricas del caso binario </a:t>
            </a:r>
          </a:p>
          <a:p>
            <a:r>
              <a:rPr lang="es-419" dirty="0"/>
              <a:t>     para cada clase [1].</a:t>
            </a:r>
          </a:p>
        </p:txBody>
      </p:sp>
      <p:sp>
        <p:nvSpPr>
          <p:cNvPr id="18" name="CuadroTexto 17">
            <a:extLst>
              <a:ext uri="{FF2B5EF4-FFF2-40B4-BE49-F238E27FC236}">
                <a16:creationId xmlns:a16="http://schemas.microsoft.com/office/drawing/2014/main" id="{EDC5C8DD-F209-EF95-440D-63B084E1397D}"/>
              </a:ext>
            </a:extLst>
          </p:cNvPr>
          <p:cNvSpPr txBox="1"/>
          <p:nvPr/>
        </p:nvSpPr>
        <p:spPr>
          <a:xfrm>
            <a:off x="1697545" y="5921406"/>
            <a:ext cx="3967828" cy="923330"/>
          </a:xfrm>
          <a:prstGeom prst="rect">
            <a:avLst/>
          </a:prstGeom>
          <a:noFill/>
        </p:spPr>
        <p:txBody>
          <a:bodyPr wrap="square" rtlCol="0">
            <a:spAutoFit/>
          </a:bodyPr>
          <a:lstStyle/>
          <a:p>
            <a:r>
              <a:rPr lang="es-419" dirty="0"/>
              <a:t>Los totales corresponden a la</a:t>
            </a:r>
          </a:p>
          <a:p>
            <a:r>
              <a:rPr lang="es-419" dirty="0"/>
              <a:t>suma de cada uno de los valores</a:t>
            </a:r>
          </a:p>
          <a:p>
            <a:r>
              <a:rPr lang="es-419" dirty="0"/>
              <a:t>obtenidos en cada columna.</a:t>
            </a:r>
          </a:p>
        </p:txBody>
      </p:sp>
      <p:sp>
        <p:nvSpPr>
          <p:cNvPr id="19" name="Cerrar llave 18">
            <a:extLst>
              <a:ext uri="{FF2B5EF4-FFF2-40B4-BE49-F238E27FC236}">
                <a16:creationId xmlns:a16="http://schemas.microsoft.com/office/drawing/2014/main" id="{CD45D9DE-BC80-FB92-899E-E3A866D2EA08}"/>
              </a:ext>
            </a:extLst>
          </p:cNvPr>
          <p:cNvSpPr/>
          <p:nvPr/>
        </p:nvSpPr>
        <p:spPr>
          <a:xfrm>
            <a:off x="7840647" y="2379218"/>
            <a:ext cx="772357" cy="26366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20" name="CuadroTexto 19">
            <a:extLst>
              <a:ext uri="{FF2B5EF4-FFF2-40B4-BE49-F238E27FC236}">
                <a16:creationId xmlns:a16="http://schemas.microsoft.com/office/drawing/2014/main" id="{DB023109-C1DB-F465-A228-C329AAA21C63}"/>
              </a:ext>
            </a:extLst>
          </p:cNvPr>
          <p:cNvSpPr txBox="1"/>
          <p:nvPr/>
        </p:nvSpPr>
        <p:spPr>
          <a:xfrm>
            <a:off x="8736742" y="3322468"/>
            <a:ext cx="2412840" cy="923330"/>
          </a:xfrm>
          <a:prstGeom prst="rect">
            <a:avLst/>
          </a:prstGeom>
          <a:noFill/>
        </p:spPr>
        <p:txBody>
          <a:bodyPr wrap="none" rtlCol="0">
            <a:spAutoFit/>
          </a:bodyPr>
          <a:lstStyle/>
          <a:p>
            <a:r>
              <a:rPr lang="es-419" dirty="0"/>
              <a:t>Se realiza el mismo</a:t>
            </a:r>
          </a:p>
          <a:p>
            <a:r>
              <a:rPr lang="es-419" dirty="0"/>
              <a:t>procedimiento para las</a:t>
            </a:r>
          </a:p>
          <a:p>
            <a:r>
              <a:rPr lang="es-419" dirty="0"/>
              <a:t>n clases</a:t>
            </a:r>
          </a:p>
        </p:txBody>
      </p:sp>
      <p:sp>
        <p:nvSpPr>
          <p:cNvPr id="22" name="Abrir llave 21">
            <a:extLst>
              <a:ext uri="{FF2B5EF4-FFF2-40B4-BE49-F238E27FC236}">
                <a16:creationId xmlns:a16="http://schemas.microsoft.com/office/drawing/2014/main" id="{6A82B04C-E008-3523-CEC1-41931E020A62}"/>
              </a:ext>
            </a:extLst>
          </p:cNvPr>
          <p:cNvSpPr/>
          <p:nvPr/>
        </p:nvSpPr>
        <p:spPr>
          <a:xfrm rot="16200000">
            <a:off x="3079577" y="4018700"/>
            <a:ext cx="258619" cy="35467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23" name="Abrir llave 22">
            <a:extLst>
              <a:ext uri="{FF2B5EF4-FFF2-40B4-BE49-F238E27FC236}">
                <a16:creationId xmlns:a16="http://schemas.microsoft.com/office/drawing/2014/main" id="{337E3BFB-496E-873D-D47B-C8C9633C2FDF}"/>
              </a:ext>
            </a:extLst>
          </p:cNvPr>
          <p:cNvSpPr/>
          <p:nvPr/>
        </p:nvSpPr>
        <p:spPr>
          <a:xfrm rot="16200000">
            <a:off x="6279093" y="4410368"/>
            <a:ext cx="229792" cy="27346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24" name="CuadroTexto 23">
            <a:extLst>
              <a:ext uri="{FF2B5EF4-FFF2-40B4-BE49-F238E27FC236}">
                <a16:creationId xmlns:a16="http://schemas.microsoft.com/office/drawing/2014/main" id="{6DEAE0DB-F646-4020-509D-44875F9FB18E}"/>
              </a:ext>
            </a:extLst>
          </p:cNvPr>
          <p:cNvSpPr txBox="1"/>
          <p:nvPr/>
        </p:nvSpPr>
        <p:spPr>
          <a:xfrm>
            <a:off x="5096502" y="5985637"/>
            <a:ext cx="3967828" cy="646331"/>
          </a:xfrm>
          <a:prstGeom prst="rect">
            <a:avLst/>
          </a:prstGeom>
          <a:noFill/>
        </p:spPr>
        <p:txBody>
          <a:bodyPr wrap="square" rtlCol="0">
            <a:spAutoFit/>
          </a:bodyPr>
          <a:lstStyle/>
          <a:p>
            <a:r>
              <a:rPr lang="es-419" dirty="0"/>
              <a:t>Se calculan a partir de los totales</a:t>
            </a:r>
          </a:p>
          <a:p>
            <a:r>
              <a:rPr lang="es-419" dirty="0"/>
              <a:t>de TP, TN FP y FN.</a:t>
            </a:r>
          </a:p>
        </p:txBody>
      </p:sp>
      <p:pic>
        <p:nvPicPr>
          <p:cNvPr id="26" name="Imagen 25">
            <a:extLst>
              <a:ext uri="{FF2B5EF4-FFF2-40B4-BE49-F238E27FC236}">
                <a16:creationId xmlns:a16="http://schemas.microsoft.com/office/drawing/2014/main" id="{B1B9D1C9-6754-37C3-48E5-A12EF41DA66C}"/>
              </a:ext>
            </a:extLst>
          </p:cNvPr>
          <p:cNvPicPr>
            <a:picLocks noChangeAspect="1"/>
          </p:cNvPicPr>
          <p:nvPr/>
        </p:nvPicPr>
        <p:blipFill>
          <a:blip r:embed="rId2"/>
          <a:stretch>
            <a:fillRect/>
          </a:stretch>
        </p:blipFill>
        <p:spPr>
          <a:xfrm>
            <a:off x="522303" y="1935210"/>
            <a:ext cx="7239000" cy="3566160"/>
          </a:xfrm>
          <a:prstGeom prst="rect">
            <a:avLst/>
          </a:prstGeom>
        </p:spPr>
      </p:pic>
    </p:spTree>
    <p:extLst>
      <p:ext uri="{BB962C8B-B14F-4D97-AF65-F5344CB8AC3E}">
        <p14:creationId xmlns:p14="http://schemas.microsoft.com/office/powerpoint/2010/main" val="724160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95037-C66C-B0D6-A154-F2742BAA890F}"/>
              </a:ext>
            </a:extLst>
          </p:cNvPr>
          <p:cNvSpPr>
            <a:spLocks noGrp="1"/>
          </p:cNvSpPr>
          <p:nvPr>
            <p:ph type="title"/>
          </p:nvPr>
        </p:nvSpPr>
        <p:spPr>
          <a:xfrm>
            <a:off x="0" y="0"/>
            <a:ext cx="12192000" cy="763480"/>
          </a:xfrm>
          <a:solidFill>
            <a:schemeClr val="accent2">
              <a:lumMod val="50000"/>
            </a:schemeClr>
          </a:solidFill>
        </p:spPr>
        <p:txBody>
          <a:bodyPr>
            <a:normAutofit/>
          </a:bodyPr>
          <a:lstStyle/>
          <a:p>
            <a:pPr algn="l"/>
            <a:r>
              <a:rPr lang="es-419" sz="2500" b="1" dirty="0"/>
              <a:t>Matriz de Confusión (Multiclase)</a:t>
            </a:r>
          </a:p>
        </p:txBody>
      </p:sp>
      <p:sp>
        <p:nvSpPr>
          <p:cNvPr id="3" name="Elipse 2">
            <a:extLst>
              <a:ext uri="{FF2B5EF4-FFF2-40B4-BE49-F238E27FC236}">
                <a16:creationId xmlns:a16="http://schemas.microsoft.com/office/drawing/2014/main" id="{6D61723A-BE30-0BFE-EADE-88069CABCEA6}"/>
              </a:ext>
            </a:extLst>
          </p:cNvPr>
          <p:cNvSpPr/>
          <p:nvPr/>
        </p:nvSpPr>
        <p:spPr>
          <a:xfrm>
            <a:off x="11305713" y="6285389"/>
            <a:ext cx="554854" cy="461640"/>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500" dirty="0"/>
              <a:t>8</a:t>
            </a:r>
          </a:p>
        </p:txBody>
      </p:sp>
      <p:sp>
        <p:nvSpPr>
          <p:cNvPr id="7" name="CuadroTexto 6">
            <a:extLst>
              <a:ext uri="{FF2B5EF4-FFF2-40B4-BE49-F238E27FC236}">
                <a16:creationId xmlns:a16="http://schemas.microsoft.com/office/drawing/2014/main" id="{70477DF1-A1DA-F136-0837-8A87FA72D9D4}"/>
              </a:ext>
            </a:extLst>
          </p:cNvPr>
          <p:cNvSpPr txBox="1"/>
          <p:nvPr/>
        </p:nvSpPr>
        <p:spPr>
          <a:xfrm>
            <a:off x="223553" y="1127464"/>
            <a:ext cx="11755526" cy="2308324"/>
          </a:xfrm>
          <a:prstGeom prst="rect">
            <a:avLst/>
          </a:prstGeom>
          <a:noFill/>
        </p:spPr>
        <p:txBody>
          <a:bodyPr wrap="none" rtlCol="0">
            <a:spAutoFit/>
          </a:bodyPr>
          <a:lstStyle/>
          <a:p>
            <a:pPr marL="285750" indent="-285750">
              <a:buFont typeface="Arial" panose="020B0604020202020204" pitchFamily="34" charset="0"/>
              <a:buChar char="•"/>
            </a:pPr>
            <a:r>
              <a:rPr lang="es-419" dirty="0"/>
              <a:t>A partir de estos valores es entonces posible estimar para cada métrica tres tipos de valores generales (</a:t>
            </a:r>
            <a:r>
              <a:rPr lang="es-419" i="1" dirty="0" err="1"/>
              <a:t>average</a:t>
            </a:r>
            <a:r>
              <a:rPr lang="es-419" dirty="0"/>
              <a:t>)</a:t>
            </a:r>
          </a:p>
          <a:p>
            <a:r>
              <a:rPr lang="es-419" dirty="0"/>
              <a:t>     para todo el sistema: macro, </a:t>
            </a:r>
            <a:r>
              <a:rPr lang="es-419" dirty="0" err="1"/>
              <a:t>weighted</a:t>
            </a:r>
            <a:r>
              <a:rPr lang="es-419" dirty="0"/>
              <a:t>, y micro [5].</a:t>
            </a:r>
          </a:p>
          <a:p>
            <a:endParaRPr lang="es-419" dirty="0"/>
          </a:p>
          <a:p>
            <a:pPr marL="285750" indent="-285750">
              <a:buFont typeface="Arial" panose="020B0604020202020204" pitchFamily="34" charset="0"/>
              <a:buChar char="•"/>
            </a:pPr>
            <a:r>
              <a:rPr lang="es-419" dirty="0"/>
              <a:t>Nótese que para el valor micro se obtendrá que: </a:t>
            </a:r>
            <a:r>
              <a:rPr lang="es-419" dirty="0" err="1"/>
              <a:t>micro-recall</a:t>
            </a:r>
            <a:r>
              <a:rPr lang="es-419" dirty="0"/>
              <a:t>  = </a:t>
            </a:r>
            <a:r>
              <a:rPr lang="es-419" dirty="0" err="1"/>
              <a:t>micro-precision</a:t>
            </a:r>
            <a:r>
              <a:rPr lang="es-419" dirty="0"/>
              <a:t> = micro-F1-score = </a:t>
            </a:r>
            <a:r>
              <a:rPr lang="es-419" dirty="0" err="1"/>
              <a:t>micro-accuracy</a:t>
            </a:r>
            <a:r>
              <a:rPr lang="es-419" dirty="0"/>
              <a:t>.</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r>
              <a:rPr lang="es-419" dirty="0"/>
              <a:t>Sin embargo, las curvas ROC de cada clase son una mejor métrica de seguimiento [5].</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p:txBody>
      </p:sp>
      <p:sp>
        <p:nvSpPr>
          <p:cNvPr id="12" name="CuadroTexto 11">
            <a:extLst>
              <a:ext uri="{FF2B5EF4-FFF2-40B4-BE49-F238E27FC236}">
                <a16:creationId xmlns:a16="http://schemas.microsoft.com/office/drawing/2014/main" id="{7CED8BCF-1720-B781-12C6-A6ABC062EF66}"/>
              </a:ext>
            </a:extLst>
          </p:cNvPr>
          <p:cNvSpPr txBox="1"/>
          <p:nvPr/>
        </p:nvSpPr>
        <p:spPr>
          <a:xfrm>
            <a:off x="9117368" y="2959804"/>
            <a:ext cx="2396970" cy="646331"/>
          </a:xfrm>
          <a:prstGeom prst="rect">
            <a:avLst/>
          </a:prstGeom>
          <a:noFill/>
        </p:spPr>
        <p:txBody>
          <a:bodyPr wrap="square" rtlCol="0">
            <a:spAutoFit/>
          </a:bodyPr>
          <a:lstStyle/>
          <a:p>
            <a:pPr algn="ctr"/>
            <a:r>
              <a:rPr lang="es-419" dirty="0"/>
              <a:t>ROC-curve</a:t>
            </a:r>
          </a:p>
          <a:p>
            <a:r>
              <a:rPr lang="es-419" dirty="0"/>
              <a:t>(varios umbrales) [4]</a:t>
            </a:r>
          </a:p>
        </p:txBody>
      </p:sp>
      <p:pic>
        <p:nvPicPr>
          <p:cNvPr id="13" name="Picture 2" descr="The ROC curve and AUC values for the top six features. ROC curves were obtained by training six models, one model per feature. The values in parentheses besides each feature name are the corresponding AUC values.">
            <a:extLst>
              <a:ext uri="{FF2B5EF4-FFF2-40B4-BE49-F238E27FC236}">
                <a16:creationId xmlns:a16="http://schemas.microsoft.com/office/drawing/2014/main" id="{A602ADC4-78C8-DF7A-FBEB-5CC2A412B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076" y="3775230"/>
            <a:ext cx="3302493" cy="21653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AB2B78CC-C642-14E8-D36E-299891238BCA}"/>
                  </a:ext>
                </a:extLst>
              </p:cNvPr>
              <p:cNvSpPr txBox="1"/>
              <p:nvPr/>
            </p:nvSpPr>
            <p:spPr>
              <a:xfrm>
                <a:off x="196225" y="3113855"/>
                <a:ext cx="3037819"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𝑚𝑎𝑐𝑟𝑜</m:t>
                      </m:r>
                      <m:r>
                        <a:rPr lang="es-419" b="0" i="1" smtClean="0">
                          <a:latin typeface="Cambria Math" panose="02040503050406030204" pitchFamily="18" charset="0"/>
                        </a:rPr>
                        <m:t>−</m:t>
                      </m:r>
                      <m:r>
                        <a:rPr lang="es-419" b="0" i="1" smtClean="0">
                          <a:latin typeface="Cambria Math" panose="02040503050406030204" pitchFamily="18" charset="0"/>
                        </a:rPr>
                        <m:t>𝑝𝑟𝑒𝑐𝑖𝑠𝑖𝑜𝑛</m:t>
                      </m:r>
                      <m:r>
                        <a:rPr lang="es-419" b="0" i="1" smtClean="0">
                          <a:latin typeface="Cambria Math" panose="02040503050406030204" pitchFamily="18" charset="0"/>
                        </a:rPr>
                        <m:t>= </m:t>
                      </m:r>
                      <m:f>
                        <m:fPr>
                          <m:ctrlPr>
                            <a:rPr lang="es-419" b="0" i="1" smtClean="0">
                              <a:latin typeface="Cambria Math" panose="02040503050406030204" pitchFamily="18" charset="0"/>
                            </a:rPr>
                          </m:ctrlPr>
                        </m:fPr>
                        <m:num>
                          <m:r>
                            <a:rPr lang="es-419" b="0" i="1" smtClean="0">
                              <a:latin typeface="Cambria Math" panose="02040503050406030204" pitchFamily="18" charset="0"/>
                            </a:rPr>
                            <m:t>1</m:t>
                          </m:r>
                        </m:num>
                        <m:den>
                          <m:r>
                            <a:rPr lang="es-419" b="0" i="1" smtClean="0">
                              <a:latin typeface="Cambria Math" panose="02040503050406030204" pitchFamily="18" charset="0"/>
                            </a:rPr>
                            <m:t>𝑛</m:t>
                          </m:r>
                        </m:den>
                      </m:f>
                      <m:nary>
                        <m:naryPr>
                          <m:chr m:val="∑"/>
                          <m:ctrlPr>
                            <a:rPr lang="es-419" b="0" i="1" smtClean="0">
                              <a:latin typeface="Cambria Math" panose="02040503050406030204" pitchFamily="18" charset="0"/>
                            </a:rPr>
                          </m:ctrlPr>
                        </m:naryPr>
                        <m:sub>
                          <m:r>
                            <m:rPr>
                              <m:brk m:alnAt="23"/>
                            </m:rPr>
                            <a:rPr lang="es-419" b="0" i="1" smtClean="0">
                              <a:latin typeface="Cambria Math" panose="02040503050406030204" pitchFamily="18" charset="0"/>
                            </a:rPr>
                            <m:t>𝑖</m:t>
                          </m:r>
                          <m:r>
                            <a:rPr lang="es-419" b="0" i="1" smtClean="0">
                              <a:latin typeface="Cambria Math" panose="02040503050406030204" pitchFamily="18" charset="0"/>
                            </a:rPr>
                            <m:t>=1</m:t>
                          </m:r>
                        </m:sub>
                        <m:sup>
                          <m:r>
                            <a:rPr lang="es-419" b="0" i="1" smtClean="0">
                              <a:latin typeface="Cambria Math" panose="02040503050406030204" pitchFamily="18" charset="0"/>
                            </a:rPr>
                            <m:t>𝑛</m:t>
                          </m:r>
                        </m:sup>
                        <m:e>
                          <m:sSub>
                            <m:sSubPr>
                              <m:ctrlPr>
                                <a:rPr lang="es-419" i="1">
                                  <a:latin typeface="Cambria Math" panose="02040503050406030204" pitchFamily="18" charset="0"/>
                                </a:rPr>
                              </m:ctrlPr>
                            </m:sSubPr>
                            <m:e>
                              <m:r>
                                <a:rPr lang="es-419" i="1">
                                  <a:latin typeface="Cambria Math" panose="02040503050406030204" pitchFamily="18" charset="0"/>
                                </a:rPr>
                                <m:t>𝑃</m:t>
                              </m:r>
                            </m:e>
                            <m:sub>
                              <m:r>
                                <a:rPr lang="es-419" i="1">
                                  <a:latin typeface="Cambria Math" panose="02040503050406030204" pitchFamily="18" charset="0"/>
                                </a:rPr>
                                <m:t>𝑖</m:t>
                              </m:r>
                            </m:sub>
                          </m:sSub>
                        </m:e>
                      </m:nary>
                    </m:oMath>
                  </m:oMathPara>
                </a14:m>
                <a:endParaRPr lang="es-419" dirty="0"/>
              </a:p>
            </p:txBody>
          </p:sp>
        </mc:Choice>
        <mc:Fallback xmlns="">
          <p:sp>
            <p:nvSpPr>
              <p:cNvPr id="4" name="CuadroTexto 3">
                <a:extLst>
                  <a:ext uri="{FF2B5EF4-FFF2-40B4-BE49-F238E27FC236}">
                    <a16:creationId xmlns:a16="http://schemas.microsoft.com/office/drawing/2014/main" id="{AB2B78CC-C642-14E8-D36E-299891238BCA}"/>
                  </a:ext>
                </a:extLst>
              </p:cNvPr>
              <p:cNvSpPr txBox="1">
                <a:spLocks noRot="1" noChangeAspect="1" noMove="1" noResize="1" noEditPoints="1" noAdjustHandles="1" noChangeArrowheads="1" noChangeShapeType="1" noTextEdit="1"/>
              </p:cNvSpPr>
              <p:nvPr/>
            </p:nvSpPr>
            <p:spPr>
              <a:xfrm>
                <a:off x="196225" y="3113855"/>
                <a:ext cx="3037819" cy="756233"/>
              </a:xfrm>
              <a:prstGeom prst="rect">
                <a:avLst/>
              </a:prstGeom>
              <a:blipFill>
                <a:blip r:embed="rId3"/>
                <a:stretch>
                  <a:fillRect/>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950BB2A9-1569-1AFA-196D-909585799B4B}"/>
                  </a:ext>
                </a:extLst>
              </p:cNvPr>
              <p:cNvSpPr txBox="1"/>
              <p:nvPr/>
            </p:nvSpPr>
            <p:spPr>
              <a:xfrm>
                <a:off x="196225" y="4304684"/>
                <a:ext cx="3649653"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𝑤𝑒𝑖𝑔h𝑡𝑒𝑑</m:t>
                      </m:r>
                      <m:r>
                        <a:rPr lang="es-419" b="0" i="1" smtClean="0">
                          <a:latin typeface="Cambria Math" panose="02040503050406030204" pitchFamily="18" charset="0"/>
                        </a:rPr>
                        <m:t>−</m:t>
                      </m:r>
                      <m:r>
                        <a:rPr lang="es-419" b="0" i="1" smtClean="0">
                          <a:latin typeface="Cambria Math" panose="02040503050406030204" pitchFamily="18" charset="0"/>
                        </a:rPr>
                        <m:t>𝑝𝑟𝑒𝑐𝑖𝑠𝑖𝑜𝑛</m:t>
                      </m:r>
                      <m:r>
                        <a:rPr lang="es-419" b="0" i="1" smtClean="0">
                          <a:latin typeface="Cambria Math" panose="02040503050406030204" pitchFamily="18" charset="0"/>
                        </a:rPr>
                        <m:t>= </m:t>
                      </m:r>
                      <m:nary>
                        <m:naryPr>
                          <m:chr m:val="∑"/>
                          <m:ctrlPr>
                            <a:rPr lang="es-419" b="0" i="1" smtClean="0">
                              <a:latin typeface="Cambria Math" panose="02040503050406030204" pitchFamily="18" charset="0"/>
                            </a:rPr>
                          </m:ctrlPr>
                        </m:naryPr>
                        <m:sub>
                          <m:r>
                            <m:rPr>
                              <m:brk m:alnAt="23"/>
                            </m:rPr>
                            <a:rPr lang="es-419" b="0" i="1" smtClean="0">
                              <a:latin typeface="Cambria Math" panose="02040503050406030204" pitchFamily="18" charset="0"/>
                            </a:rPr>
                            <m:t>𝑖</m:t>
                          </m:r>
                          <m:r>
                            <a:rPr lang="es-419" b="0" i="1" smtClean="0">
                              <a:latin typeface="Cambria Math" panose="02040503050406030204" pitchFamily="18" charset="0"/>
                            </a:rPr>
                            <m:t>=1</m:t>
                          </m:r>
                        </m:sub>
                        <m:sup>
                          <m:r>
                            <a:rPr lang="es-419" b="0" i="1" smtClean="0">
                              <a:latin typeface="Cambria Math" panose="02040503050406030204" pitchFamily="18" charset="0"/>
                            </a:rPr>
                            <m:t>𝑛</m:t>
                          </m:r>
                        </m:sup>
                        <m:e>
                          <m:sSub>
                            <m:sSubPr>
                              <m:ctrlPr>
                                <a:rPr lang="es-419" b="0" i="1" smtClean="0">
                                  <a:latin typeface="Cambria Math" panose="02040503050406030204" pitchFamily="18" charset="0"/>
                                </a:rPr>
                              </m:ctrlPr>
                            </m:sSubPr>
                            <m:e>
                              <m:r>
                                <a:rPr lang="es-419" b="0" i="1" smtClean="0">
                                  <a:latin typeface="Cambria Math" panose="02040503050406030204" pitchFamily="18" charset="0"/>
                                </a:rPr>
                                <m:t>𝑤</m:t>
                              </m:r>
                            </m:e>
                            <m:sub>
                              <m:r>
                                <a:rPr lang="es-419" b="0" i="1" smtClean="0">
                                  <a:latin typeface="Cambria Math" panose="02040503050406030204" pitchFamily="18" charset="0"/>
                                </a:rPr>
                                <m:t>𝑖</m:t>
                              </m:r>
                            </m:sub>
                          </m:sSub>
                          <m:r>
                            <a:rPr lang="es-419" b="0" i="1" smtClean="0">
                              <a:latin typeface="Cambria Math" panose="02040503050406030204" pitchFamily="18" charset="0"/>
                            </a:rPr>
                            <m:t>( </m:t>
                          </m:r>
                          <m:sSub>
                            <m:sSubPr>
                              <m:ctrlPr>
                                <a:rPr lang="es-419" b="0" i="1" smtClean="0">
                                  <a:latin typeface="Cambria Math" panose="02040503050406030204" pitchFamily="18" charset="0"/>
                                </a:rPr>
                              </m:ctrlPr>
                            </m:sSubPr>
                            <m:e>
                              <m:r>
                                <a:rPr lang="es-419" b="0" i="1" smtClean="0">
                                  <a:latin typeface="Cambria Math" panose="02040503050406030204" pitchFamily="18" charset="0"/>
                                </a:rPr>
                                <m:t>𝑃</m:t>
                              </m:r>
                            </m:e>
                            <m:sub>
                              <m:r>
                                <a:rPr lang="es-419" b="0" i="1" smtClean="0">
                                  <a:latin typeface="Cambria Math" panose="02040503050406030204" pitchFamily="18" charset="0"/>
                                </a:rPr>
                                <m:t>𝑖</m:t>
                              </m:r>
                            </m:sub>
                          </m:sSub>
                          <m:r>
                            <a:rPr lang="es-419" b="0" i="1" smtClean="0">
                              <a:latin typeface="Cambria Math" panose="02040503050406030204" pitchFamily="18" charset="0"/>
                            </a:rPr>
                            <m:t>)</m:t>
                          </m:r>
                        </m:e>
                      </m:nary>
                    </m:oMath>
                  </m:oMathPara>
                </a14:m>
                <a:endParaRPr lang="es-419" dirty="0"/>
              </a:p>
            </p:txBody>
          </p:sp>
        </mc:Choice>
        <mc:Fallback xmlns="">
          <p:sp>
            <p:nvSpPr>
              <p:cNvPr id="5" name="CuadroTexto 4">
                <a:extLst>
                  <a:ext uri="{FF2B5EF4-FFF2-40B4-BE49-F238E27FC236}">
                    <a16:creationId xmlns:a16="http://schemas.microsoft.com/office/drawing/2014/main" id="{950BB2A9-1569-1AFA-196D-909585799B4B}"/>
                  </a:ext>
                </a:extLst>
              </p:cNvPr>
              <p:cNvSpPr txBox="1">
                <a:spLocks noRot="1" noChangeAspect="1" noMove="1" noResize="1" noEditPoints="1" noAdjustHandles="1" noChangeArrowheads="1" noChangeShapeType="1" noTextEdit="1"/>
              </p:cNvSpPr>
              <p:nvPr/>
            </p:nvSpPr>
            <p:spPr>
              <a:xfrm>
                <a:off x="196225" y="4304684"/>
                <a:ext cx="3649653" cy="756233"/>
              </a:xfrm>
              <a:prstGeom prst="rect">
                <a:avLst/>
              </a:prstGeom>
              <a:blipFill>
                <a:blip r:embed="rId4"/>
                <a:stretch>
                  <a:fillRect/>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75781FE8-C78C-8592-F592-D99E787E6D89}"/>
                  </a:ext>
                </a:extLst>
              </p:cNvPr>
              <p:cNvSpPr txBox="1"/>
              <p:nvPr/>
            </p:nvSpPr>
            <p:spPr>
              <a:xfrm>
                <a:off x="4099941" y="4419779"/>
                <a:ext cx="4011162" cy="526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 </m:t>
                      </m:r>
                      <m:sSub>
                        <m:sSubPr>
                          <m:ctrlPr>
                            <a:rPr lang="es-419" i="1" smtClean="0">
                              <a:latin typeface="Cambria Math" panose="02040503050406030204" pitchFamily="18" charset="0"/>
                            </a:rPr>
                          </m:ctrlPr>
                        </m:sSubPr>
                        <m:e>
                          <m:r>
                            <a:rPr lang="es-419" b="0" i="1" smtClean="0">
                              <a:latin typeface="Cambria Math" panose="02040503050406030204" pitchFamily="18" charset="0"/>
                            </a:rPr>
                            <m:t>𝑤</m:t>
                          </m:r>
                        </m:e>
                        <m:sub>
                          <m:r>
                            <a:rPr lang="es-419" b="0" i="1" smtClean="0">
                              <a:latin typeface="Cambria Math" panose="02040503050406030204" pitchFamily="18" charset="0"/>
                            </a:rPr>
                            <m:t>𝑖</m:t>
                          </m:r>
                        </m:sub>
                      </m:sSub>
                      <m:r>
                        <a:rPr lang="es-419" b="0" i="1" smtClean="0">
                          <a:latin typeface="Cambria Math" panose="02040503050406030204" pitchFamily="18" charset="0"/>
                        </a:rPr>
                        <m:t>=</m:t>
                      </m:r>
                      <m:f>
                        <m:fPr>
                          <m:ctrlPr>
                            <a:rPr lang="es-419" b="0" i="1" smtClean="0">
                              <a:latin typeface="Cambria Math" panose="02040503050406030204" pitchFamily="18" charset="0"/>
                            </a:rPr>
                          </m:ctrlPr>
                        </m:fPr>
                        <m:num>
                          <m:r>
                            <a:rPr lang="es-419" b="0" i="1" smtClean="0">
                              <a:latin typeface="Cambria Math" panose="02040503050406030204" pitchFamily="18" charset="0"/>
                            </a:rPr>
                            <m:t>𝑁𝑟𝑜</m:t>
                          </m:r>
                          <m:r>
                            <a:rPr lang="es-419" b="0" i="1" smtClean="0">
                              <a:latin typeface="Cambria Math" panose="02040503050406030204" pitchFamily="18" charset="0"/>
                            </a:rPr>
                            <m:t>. </m:t>
                          </m:r>
                          <m:r>
                            <a:rPr lang="es-419" b="0" i="1" smtClean="0">
                              <a:latin typeface="Cambria Math" panose="02040503050406030204" pitchFamily="18" charset="0"/>
                            </a:rPr>
                            <m:t>𝑜𝑏𝑠𝑒𝑟𝑣𝑎𝑐𝑖𝑜𝑛𝑒𝑠</m:t>
                          </m:r>
                          <m:r>
                            <a:rPr lang="es-419" b="0" i="1" smtClean="0">
                              <a:latin typeface="Cambria Math" panose="02040503050406030204" pitchFamily="18" charset="0"/>
                            </a:rPr>
                            <m:t> </m:t>
                          </m:r>
                          <m:r>
                            <a:rPr lang="es-419" b="0" i="1" smtClean="0">
                              <a:latin typeface="Cambria Math" panose="02040503050406030204" pitchFamily="18" charset="0"/>
                            </a:rPr>
                            <m:t>𝑑𝑒</m:t>
                          </m:r>
                          <m:r>
                            <a:rPr lang="es-419" b="0" i="1" smtClean="0">
                              <a:latin typeface="Cambria Math" panose="02040503050406030204" pitchFamily="18" charset="0"/>
                            </a:rPr>
                            <m:t> </m:t>
                          </m:r>
                          <m:r>
                            <a:rPr lang="es-419" b="0" i="1" smtClean="0">
                              <a:latin typeface="Cambria Math" panose="02040503050406030204" pitchFamily="18" charset="0"/>
                            </a:rPr>
                            <m:t>𝑙𝑎</m:t>
                          </m:r>
                          <m:r>
                            <a:rPr lang="es-419" b="0" i="1" smtClean="0">
                              <a:latin typeface="Cambria Math" panose="02040503050406030204" pitchFamily="18" charset="0"/>
                            </a:rPr>
                            <m:t> </m:t>
                          </m:r>
                          <m:r>
                            <a:rPr lang="es-419" b="0" i="1" smtClean="0">
                              <a:latin typeface="Cambria Math" panose="02040503050406030204" pitchFamily="18" charset="0"/>
                            </a:rPr>
                            <m:t>𝑐𝑙𝑎𝑠𝑒</m:t>
                          </m:r>
                          <m:r>
                            <a:rPr lang="es-419" b="0" i="1" smtClean="0">
                              <a:latin typeface="Cambria Math" panose="02040503050406030204" pitchFamily="18" charset="0"/>
                            </a:rPr>
                            <m:t> </m:t>
                          </m:r>
                          <m:r>
                            <a:rPr lang="es-419" b="0" i="1" smtClean="0">
                              <a:latin typeface="Cambria Math" panose="02040503050406030204" pitchFamily="18" charset="0"/>
                            </a:rPr>
                            <m:t>𝑖</m:t>
                          </m:r>
                        </m:num>
                        <m:den>
                          <m:r>
                            <a:rPr lang="es-419" b="0" i="1" smtClean="0">
                              <a:latin typeface="Cambria Math" panose="02040503050406030204" pitchFamily="18" charset="0"/>
                            </a:rPr>
                            <m:t>𝑁𝑟𝑜</m:t>
                          </m:r>
                          <m:r>
                            <a:rPr lang="es-419" b="0" i="1" smtClean="0">
                              <a:latin typeface="Cambria Math" panose="02040503050406030204" pitchFamily="18" charset="0"/>
                            </a:rPr>
                            <m:t>. </m:t>
                          </m:r>
                          <m:r>
                            <a:rPr lang="es-419" b="0" i="1" smtClean="0">
                              <a:latin typeface="Cambria Math" panose="02040503050406030204" pitchFamily="18" charset="0"/>
                            </a:rPr>
                            <m:t>𝑜𝑏𝑠𝑒𝑟𝑣𝑎𝑐𝑖𝑜𝑛𝑒𝑠</m:t>
                          </m:r>
                          <m:r>
                            <a:rPr lang="es-419" b="0" i="1" smtClean="0">
                              <a:latin typeface="Cambria Math" panose="02040503050406030204" pitchFamily="18" charset="0"/>
                            </a:rPr>
                            <m:t> </m:t>
                          </m:r>
                          <m:r>
                            <a:rPr lang="es-419" b="0" i="1" smtClean="0">
                              <a:latin typeface="Cambria Math" panose="02040503050406030204" pitchFamily="18" charset="0"/>
                            </a:rPr>
                            <m:t>𝑡𝑜𝑡𝑎𝑙𝑒𝑠</m:t>
                          </m:r>
                        </m:den>
                      </m:f>
                    </m:oMath>
                  </m:oMathPara>
                </a14:m>
                <a:endParaRPr lang="es-419" dirty="0"/>
              </a:p>
            </p:txBody>
          </p:sp>
        </mc:Choice>
        <mc:Fallback xmlns="">
          <p:sp>
            <p:nvSpPr>
              <p:cNvPr id="6" name="CuadroTexto 5">
                <a:extLst>
                  <a:ext uri="{FF2B5EF4-FFF2-40B4-BE49-F238E27FC236}">
                    <a16:creationId xmlns:a16="http://schemas.microsoft.com/office/drawing/2014/main" id="{75781FE8-C78C-8592-F592-D99E787E6D89}"/>
                  </a:ext>
                </a:extLst>
              </p:cNvPr>
              <p:cNvSpPr txBox="1">
                <a:spLocks noRot="1" noChangeAspect="1" noMove="1" noResize="1" noEditPoints="1" noAdjustHandles="1" noChangeArrowheads="1" noChangeShapeType="1" noTextEdit="1"/>
              </p:cNvSpPr>
              <p:nvPr/>
            </p:nvSpPr>
            <p:spPr>
              <a:xfrm>
                <a:off x="4099941" y="4419779"/>
                <a:ext cx="4011162" cy="526041"/>
              </a:xfrm>
              <a:prstGeom prst="rect">
                <a:avLst/>
              </a:prstGeom>
              <a:blipFill>
                <a:blip r:embed="rId5"/>
                <a:stretch>
                  <a:fillRect/>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DB3F22AB-5130-A956-3BEB-E5B39B241048}"/>
                  </a:ext>
                </a:extLst>
              </p:cNvPr>
              <p:cNvSpPr txBox="1"/>
              <p:nvPr/>
            </p:nvSpPr>
            <p:spPr>
              <a:xfrm>
                <a:off x="196225" y="5636911"/>
                <a:ext cx="8310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𝑚𝑖𝑐𝑟𝑜</m:t>
                      </m:r>
                      <m:r>
                        <a:rPr lang="es-419" b="0" i="1" smtClean="0">
                          <a:latin typeface="Cambria Math" panose="02040503050406030204" pitchFamily="18" charset="0"/>
                        </a:rPr>
                        <m:t>−</m:t>
                      </m:r>
                      <m:r>
                        <a:rPr lang="es-419" b="0" i="1" smtClean="0">
                          <a:latin typeface="Cambria Math" panose="02040503050406030204" pitchFamily="18" charset="0"/>
                        </a:rPr>
                        <m:t>𝑝𝑟𝑒𝑐𝑖𝑠𝑖𝑐𝑖𝑜𝑛</m:t>
                      </m:r>
                      <m:r>
                        <a:rPr lang="es-419" b="0" i="1" smtClean="0">
                          <a:latin typeface="Cambria Math" panose="02040503050406030204" pitchFamily="18" charset="0"/>
                        </a:rPr>
                        <m:t>=</m:t>
                      </m:r>
                      <m:r>
                        <a:rPr lang="es-419" b="0" i="1" smtClean="0">
                          <a:latin typeface="Cambria Math" panose="02040503050406030204" pitchFamily="18" charset="0"/>
                        </a:rPr>
                        <m:t>𝑚𝑖𝑐𝑟𝑜</m:t>
                      </m:r>
                      <m:r>
                        <a:rPr lang="es-419" b="0" i="1" smtClean="0">
                          <a:latin typeface="Cambria Math" panose="02040503050406030204" pitchFamily="18" charset="0"/>
                        </a:rPr>
                        <m:t>−</m:t>
                      </m:r>
                      <m:r>
                        <a:rPr lang="es-419" b="0" i="1" smtClean="0">
                          <a:latin typeface="Cambria Math" panose="02040503050406030204" pitchFamily="18" charset="0"/>
                        </a:rPr>
                        <m:t>𝑟𝑒𝑐𝑎𝑙𝑙</m:t>
                      </m:r>
                      <m:r>
                        <a:rPr lang="es-419" b="0" i="1" smtClean="0">
                          <a:latin typeface="Cambria Math" panose="02040503050406030204" pitchFamily="18" charset="0"/>
                        </a:rPr>
                        <m:t>=</m:t>
                      </m:r>
                      <m:r>
                        <a:rPr lang="es-419" b="0" i="1" smtClean="0">
                          <a:latin typeface="Cambria Math" panose="02040503050406030204" pitchFamily="18" charset="0"/>
                        </a:rPr>
                        <m:t>𝑚𝑖𝑐𝑟𝑜</m:t>
                      </m:r>
                      <m:r>
                        <a:rPr lang="es-419" b="0" i="1" smtClean="0">
                          <a:latin typeface="Cambria Math" panose="02040503050406030204" pitchFamily="18" charset="0"/>
                        </a:rPr>
                        <m:t>−</m:t>
                      </m:r>
                      <m:r>
                        <a:rPr lang="es-419" b="0" i="1" smtClean="0">
                          <a:latin typeface="Cambria Math" panose="02040503050406030204" pitchFamily="18" charset="0"/>
                        </a:rPr>
                        <m:t>𝐹</m:t>
                      </m:r>
                      <m:r>
                        <a:rPr lang="es-419" b="0" i="1" smtClean="0">
                          <a:latin typeface="Cambria Math" panose="02040503050406030204" pitchFamily="18" charset="0"/>
                        </a:rPr>
                        <m:t>1−</m:t>
                      </m:r>
                      <m:r>
                        <a:rPr lang="es-419" b="0" i="1" smtClean="0">
                          <a:latin typeface="Cambria Math" panose="02040503050406030204" pitchFamily="18" charset="0"/>
                        </a:rPr>
                        <m:t>𝑠𝑐𝑜𝑟𝑒</m:t>
                      </m:r>
                      <m:r>
                        <a:rPr lang="es-419" b="0" i="1" smtClean="0">
                          <a:latin typeface="Cambria Math" panose="02040503050406030204" pitchFamily="18" charset="0"/>
                        </a:rPr>
                        <m:t>=</m:t>
                      </m:r>
                      <m:r>
                        <a:rPr lang="es-419" b="0" i="1" smtClean="0">
                          <a:latin typeface="Cambria Math" panose="02040503050406030204" pitchFamily="18" charset="0"/>
                        </a:rPr>
                        <m:t>𝑚𝑖𝑐𝑟𝑜</m:t>
                      </m:r>
                      <m:r>
                        <a:rPr lang="es-419" b="0" i="1" smtClean="0">
                          <a:latin typeface="Cambria Math" panose="02040503050406030204" pitchFamily="18" charset="0"/>
                        </a:rPr>
                        <m:t>−</m:t>
                      </m:r>
                      <m:r>
                        <a:rPr lang="es-419" b="0" i="1" smtClean="0">
                          <a:latin typeface="Cambria Math" panose="02040503050406030204" pitchFamily="18" charset="0"/>
                        </a:rPr>
                        <m:t>𝑎𝑐𝑐𝑢𝑟𝑎𝑐𝑦</m:t>
                      </m:r>
                    </m:oMath>
                  </m:oMathPara>
                </a14:m>
                <a:endParaRPr lang="es-419" dirty="0"/>
              </a:p>
            </p:txBody>
          </p:sp>
        </mc:Choice>
        <mc:Fallback xmlns="">
          <p:sp>
            <p:nvSpPr>
              <p:cNvPr id="9" name="CuadroTexto 8">
                <a:extLst>
                  <a:ext uri="{FF2B5EF4-FFF2-40B4-BE49-F238E27FC236}">
                    <a16:creationId xmlns:a16="http://schemas.microsoft.com/office/drawing/2014/main" id="{DB3F22AB-5130-A956-3BEB-E5B39B241048}"/>
                  </a:ext>
                </a:extLst>
              </p:cNvPr>
              <p:cNvSpPr txBox="1">
                <a:spLocks noRot="1" noChangeAspect="1" noMove="1" noResize="1" noEditPoints="1" noAdjustHandles="1" noChangeArrowheads="1" noChangeShapeType="1" noTextEdit="1"/>
              </p:cNvSpPr>
              <p:nvPr/>
            </p:nvSpPr>
            <p:spPr>
              <a:xfrm>
                <a:off x="196225" y="5636911"/>
                <a:ext cx="8310480" cy="276999"/>
              </a:xfrm>
              <a:prstGeom prst="rect">
                <a:avLst/>
              </a:prstGeom>
              <a:blipFill>
                <a:blip r:embed="rId6"/>
                <a:stretch>
                  <a:fillRect l="-293" t="-2222" r="-293" b="-37778"/>
                </a:stretch>
              </a:blipFill>
            </p:spPr>
            <p:txBody>
              <a:bodyPr/>
              <a:lstStyle/>
              <a:p>
                <a:r>
                  <a:rPr lang="es-419">
                    <a:noFill/>
                  </a:rPr>
                  <a:t> </a:t>
                </a:r>
              </a:p>
            </p:txBody>
          </p:sp>
        </mc:Fallback>
      </mc:AlternateContent>
    </p:spTree>
    <p:extLst>
      <p:ext uri="{BB962C8B-B14F-4D97-AF65-F5344CB8AC3E}">
        <p14:creationId xmlns:p14="http://schemas.microsoft.com/office/powerpoint/2010/main" val="27196069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95037-C66C-B0D6-A154-F2742BAA890F}"/>
              </a:ext>
            </a:extLst>
          </p:cNvPr>
          <p:cNvSpPr>
            <a:spLocks noGrp="1"/>
          </p:cNvSpPr>
          <p:nvPr>
            <p:ph type="title"/>
          </p:nvPr>
        </p:nvSpPr>
        <p:spPr>
          <a:xfrm>
            <a:off x="0" y="0"/>
            <a:ext cx="12192000" cy="763480"/>
          </a:xfrm>
          <a:solidFill>
            <a:schemeClr val="accent2">
              <a:lumMod val="50000"/>
            </a:schemeClr>
          </a:solidFill>
        </p:spPr>
        <p:txBody>
          <a:bodyPr>
            <a:normAutofit/>
          </a:bodyPr>
          <a:lstStyle/>
          <a:p>
            <a:pPr algn="l"/>
            <a:r>
              <a:rPr lang="es-419" sz="2500" b="1" dirty="0"/>
              <a:t>Conclusiones</a:t>
            </a:r>
          </a:p>
        </p:txBody>
      </p:sp>
      <p:sp>
        <p:nvSpPr>
          <p:cNvPr id="3" name="Elipse 2">
            <a:extLst>
              <a:ext uri="{FF2B5EF4-FFF2-40B4-BE49-F238E27FC236}">
                <a16:creationId xmlns:a16="http://schemas.microsoft.com/office/drawing/2014/main" id="{6D61723A-BE30-0BFE-EADE-88069CABCEA6}"/>
              </a:ext>
            </a:extLst>
          </p:cNvPr>
          <p:cNvSpPr/>
          <p:nvPr/>
        </p:nvSpPr>
        <p:spPr>
          <a:xfrm>
            <a:off x="11305713" y="6285389"/>
            <a:ext cx="554854" cy="461640"/>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500" dirty="0"/>
              <a:t>9</a:t>
            </a:r>
          </a:p>
        </p:txBody>
      </p:sp>
      <p:sp>
        <p:nvSpPr>
          <p:cNvPr id="5" name="CuadroTexto 4">
            <a:extLst>
              <a:ext uri="{FF2B5EF4-FFF2-40B4-BE49-F238E27FC236}">
                <a16:creationId xmlns:a16="http://schemas.microsoft.com/office/drawing/2014/main" id="{424A8384-02FB-D693-BC34-F43C8423BCA0}"/>
              </a:ext>
            </a:extLst>
          </p:cNvPr>
          <p:cNvSpPr txBox="1"/>
          <p:nvPr/>
        </p:nvSpPr>
        <p:spPr>
          <a:xfrm>
            <a:off x="363984" y="1242874"/>
            <a:ext cx="11635749" cy="4247317"/>
          </a:xfrm>
          <a:prstGeom prst="rect">
            <a:avLst/>
          </a:prstGeom>
          <a:noFill/>
        </p:spPr>
        <p:txBody>
          <a:bodyPr wrap="none" rtlCol="0">
            <a:spAutoFit/>
          </a:bodyPr>
          <a:lstStyle/>
          <a:p>
            <a:r>
              <a:rPr lang="es-419" dirty="0"/>
              <a:t>Se pueden obtener las siguientes conclusiones:</a:t>
            </a:r>
          </a:p>
          <a:p>
            <a:endParaRPr lang="es-419" dirty="0"/>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r>
              <a:rPr lang="es-419" dirty="0"/>
              <a:t>La matriz de confusión es una técnica útil que permite visualizar todos los posibles escenarios de predicción</a:t>
            </a:r>
          </a:p>
          <a:p>
            <a:r>
              <a:rPr lang="es-419" dirty="0"/>
              <a:t>     para cada clase, por lo que informará en dónde el algoritmo de clasificación ha realizado correctamente el</a:t>
            </a:r>
          </a:p>
          <a:p>
            <a:r>
              <a:rPr lang="es-419" dirty="0"/>
              <a:t>     pronóstico y para qué casos ha fallado y en qué medida.</a:t>
            </a:r>
          </a:p>
          <a:p>
            <a:endParaRPr lang="es-419" dirty="0"/>
          </a:p>
          <a:p>
            <a:pPr marL="285750" indent="-285750">
              <a:buFont typeface="Arial" panose="020B0604020202020204" pitchFamily="34" charset="0"/>
              <a:buChar char="•"/>
            </a:pPr>
            <a:r>
              <a:rPr lang="es-419" dirty="0"/>
              <a:t>La mejor manera de enfrentar el caso multiclase es a través de la </a:t>
            </a:r>
            <a:r>
              <a:rPr lang="es-419" dirty="0" err="1"/>
              <a:t>binarización</a:t>
            </a:r>
            <a:r>
              <a:rPr lang="es-419" dirty="0"/>
              <a:t> del problema (estrategia </a:t>
            </a:r>
            <a:r>
              <a:rPr lang="es-419" i="1" dirty="0" err="1"/>
              <a:t>one</a:t>
            </a:r>
            <a:r>
              <a:rPr lang="es-419" i="1" dirty="0"/>
              <a:t>-vs-</a:t>
            </a:r>
            <a:r>
              <a:rPr lang="es-419" i="1" dirty="0" err="1"/>
              <a:t>rest</a:t>
            </a:r>
            <a:r>
              <a:rPr lang="es-419" dirty="0"/>
              <a:t>).</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r>
              <a:rPr lang="es-419" dirty="0"/>
              <a:t>La métrica de </a:t>
            </a:r>
            <a:r>
              <a:rPr lang="es-419" i="1" dirty="0" err="1"/>
              <a:t>accuracy</a:t>
            </a:r>
            <a:r>
              <a:rPr lang="es-419" i="1" dirty="0"/>
              <a:t> </a:t>
            </a:r>
            <a:r>
              <a:rPr lang="es-419" dirty="0"/>
              <a:t>no es una métrica confiable, por lo que es mejor recurrir a otras métricas como </a:t>
            </a:r>
            <a:r>
              <a:rPr lang="es-419" i="1" dirty="0" err="1"/>
              <a:t>precision</a:t>
            </a:r>
            <a:r>
              <a:rPr lang="es-419" dirty="0"/>
              <a:t>,</a:t>
            </a:r>
          </a:p>
          <a:p>
            <a:r>
              <a:rPr lang="es-419" dirty="0"/>
              <a:t>     </a:t>
            </a:r>
            <a:r>
              <a:rPr lang="es-419" i="1" dirty="0" err="1"/>
              <a:t>recall</a:t>
            </a:r>
            <a:r>
              <a:rPr lang="es-419" dirty="0"/>
              <a:t> y </a:t>
            </a:r>
            <a:r>
              <a:rPr lang="es-419" i="1" dirty="0"/>
              <a:t>F1-score</a:t>
            </a:r>
            <a:r>
              <a:rPr lang="es-419" dirty="0"/>
              <a:t>.</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r>
              <a:rPr lang="es-419" dirty="0"/>
              <a:t>Sin embargo, para examinar al algoritmo de clasificación un mejor método podría ser analizar las curvas ROC</a:t>
            </a:r>
          </a:p>
          <a:p>
            <a:r>
              <a:rPr lang="es-419" dirty="0"/>
              <a:t>     resultantes para cada clase.</a:t>
            </a:r>
          </a:p>
          <a:p>
            <a:pPr marL="285750" indent="-285750">
              <a:buFont typeface="Arial" panose="020B0604020202020204" pitchFamily="34" charset="0"/>
              <a:buChar char="•"/>
            </a:pPr>
            <a:endParaRPr lang="es-419" dirty="0"/>
          </a:p>
        </p:txBody>
      </p:sp>
    </p:spTree>
    <p:extLst>
      <p:ext uri="{BB962C8B-B14F-4D97-AF65-F5344CB8AC3E}">
        <p14:creationId xmlns:p14="http://schemas.microsoft.com/office/powerpoint/2010/main" val="31503496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docProps/app.xml><?xml version="1.0" encoding="utf-8"?>
<Properties xmlns="http://schemas.openxmlformats.org/officeDocument/2006/extended-properties" xmlns:vt="http://schemas.openxmlformats.org/officeDocument/2006/docPropsVTypes">
  <Template>Pizarra</Template>
  <TotalTime>206</TotalTime>
  <Words>1089</Words>
  <Application>Microsoft Office PowerPoint</Application>
  <PresentationFormat>Panorámica</PresentationFormat>
  <Paragraphs>145</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Calisto MT</vt:lpstr>
      <vt:lpstr>Cambria Math</vt:lpstr>
      <vt:lpstr>HelveticaNeue Regular</vt:lpstr>
      <vt:lpstr>Open Sans</vt:lpstr>
      <vt:lpstr>Wingdings 2</vt:lpstr>
      <vt:lpstr>Pizarra</vt:lpstr>
      <vt:lpstr>ESCUELA POLITÉCNICA NACIONAL</vt:lpstr>
      <vt:lpstr>Introducción</vt:lpstr>
      <vt:lpstr>Matriz de Confusión (Caso Binario)</vt:lpstr>
      <vt:lpstr>Matriz de Confusión (Caso Binario)</vt:lpstr>
      <vt:lpstr>Matriz de Confusión (Multiclase)</vt:lpstr>
      <vt:lpstr>Matriz de Confusión (Multiclase)</vt:lpstr>
      <vt:lpstr>Matriz de Confusión (Multiclase)</vt:lpstr>
      <vt:lpstr>Matriz de Confusión (Multiclase)</vt:lpstr>
      <vt:lpstr>Conclusiones</vt:lpstr>
      <vt:lpstr>Bibliografía</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ESCUELA POLITÉCNICA NACIONAL</dc:title>
  <dc:creator>David Cevallos</dc:creator>
  <cp:lastModifiedBy>David Cevallos</cp:lastModifiedBy>
  <cp:revision>69</cp:revision>
  <dcterms:created xsi:type="dcterms:W3CDTF">2023-07-11T18:58:14Z</dcterms:created>
  <dcterms:modified xsi:type="dcterms:W3CDTF">2023-07-13T00:02:17Z</dcterms:modified>
</cp:coreProperties>
</file>