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6" r:id="rId2"/>
    <p:sldId id="328" r:id="rId3"/>
    <p:sldId id="330" r:id="rId4"/>
    <p:sldId id="336" r:id="rId5"/>
    <p:sldId id="338" r:id="rId6"/>
    <p:sldId id="363" r:id="rId7"/>
    <p:sldId id="364" r:id="rId8"/>
    <p:sldId id="331" r:id="rId9"/>
    <p:sldId id="332" r:id="rId10"/>
    <p:sldId id="838" r:id="rId11"/>
    <p:sldId id="8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FF43C-3939-4612-A391-351D1841173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DF275-9575-460A-92C0-4C85FE71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2FA9F-21CE-CF4E-A3BB-35A8C2156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283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CA24-8B37-4147-82DE-1D053DE912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C8AFF-2A5D-9B48-9364-27376ADE2B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2FA9F-21CE-CF4E-A3BB-35A8C21564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D4B2-F779-4584-B596-CE968F30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EE481-EDFB-4684-856A-450416B55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2143-2171-4912-B84B-3A56ED9C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3E4E-86C0-47F3-A2B6-77DE7193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D240-EC79-4963-AF40-377EF1E0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5D2E-12CF-4523-86A3-298E446E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E5FB-E28F-45DE-97BB-993FBF6E1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65C0-0124-4BA3-AB0B-B2EF96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5B7C-3FF6-4689-B63F-6C4BF752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5D2D-93B0-4230-8D46-126CDBF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23253-2020-4634-80A5-805FEE6C2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68C30-BB1E-4940-8CC3-141D10FA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18FA-7233-41EF-9044-1CD21E5D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771D-D054-4BF0-9B9F-FA89A088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EADD-24D5-4DA8-B22F-76369B7C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3498-36BC-415F-8D1C-3CE0991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EFF-B0E4-4EB7-BF52-834027F9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CE64-4A69-4F48-BA50-00972973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AE8E-A481-4DA5-B090-EDB7B92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2CD2-3E43-48BA-8E7A-6DD33608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39E-0814-4B55-9F19-D179E404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80DB-DAE9-4F14-9628-B1D16912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9264-C35B-4DC4-AA13-7D94CA15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3724-06C6-42BF-8B1D-547E3E89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1805-C5F4-402A-8AF8-9B62238B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49DB-136D-4F3F-B48D-2785179A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9CBE-A44E-4024-89C1-CF504D36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7469-EFE8-4E55-9D27-3A15FCB5F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E88A-47C6-4D34-8B20-9B305D69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F67E-FD5D-4151-95D4-D9A3061A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CCE17-FF24-4560-90C8-28EB4615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5CD-6ED8-4AA6-A19C-6CBC3CE7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3E0A-482E-42F3-BDE0-96315037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777E-7A7F-4642-91D8-6E49B417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6426A-C686-44D9-8F93-241D173BF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F359D-C549-47F0-9FCD-B80F88801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355CE-9FA9-4EDD-9612-A6C4E860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FE49C-BCD2-4A20-9698-C50BB5BE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CE60B-3CEE-41A8-8A90-5D3A4355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22E1-224C-494C-AA51-23528AA5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9A5AC-3B26-4213-AC88-EA1E7775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577BC-7F4F-4BB8-93FB-D43B66B1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E0982-1E81-44AC-9CBA-E47F268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A2CB5-C416-4EB5-B1FC-E57ECA9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18564-E64E-4320-9739-20BECE2B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E1B6E-593D-4973-8B37-4E015D7D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B6B1-1EE6-45CC-912B-51E2C95E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231E-057B-4ACE-8CCB-8F75A343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80BA-F06E-4912-84C8-BB602777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FEB0-2FA0-4529-A427-C826457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6B49-239E-411C-8FED-6B43B42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A381F-EC27-44E5-B671-4A734E96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B2A7-8B79-4652-88A3-F99C3F4E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BC36F-C23A-4C6D-A2AC-D76B8F36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B88F-2E2A-4988-8BB8-06CB0C9E3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9B53-459E-4AD7-9DD0-FE50A64E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3B929-D1DA-45EB-9186-29BB88A7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F4A10-B605-47EF-8FF8-A7B3DB27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55DC1-8689-449F-8BD2-EF0A6301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F54B-FE62-46CA-81D5-93D5322F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02ED-9C2D-4CB5-B0E7-7BB62F4D0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B344-37CC-4C2D-BF8E-0E760BCB393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B587-F4DF-49E5-AE32-A666C37A9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2DD6-3515-4411-9205-3F77B932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44F98-3692-44C1-B404-7A57FD07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1"/>
            <a:ext cx="5638800" cy="25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7289"/>
          <a:stretch>
            <a:fillRect/>
          </a:stretch>
        </p:blipFill>
        <p:spPr bwMode="auto">
          <a:xfrm>
            <a:off x="2133600" y="3276601"/>
            <a:ext cx="5715000" cy="274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1828800"/>
            <a:ext cx="269390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61814" y="6400800"/>
            <a:ext cx="322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Pomerantz</a:t>
            </a:r>
            <a:r>
              <a:rPr lang="en-US" dirty="0"/>
              <a:t> et al., 2015 Nat. Gen.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76400" y="609600"/>
            <a:ext cx="3276600" cy="4114800"/>
            <a:chOff x="0" y="437355"/>
            <a:chExt cx="3755161" cy="5084014"/>
          </a:xfrm>
        </p:grpSpPr>
        <p:pic>
          <p:nvPicPr>
            <p:cNvPr id="4" name="Picture 3" descr="nrg3899-f3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99" t="20735" b="23516"/>
            <a:stretch/>
          </p:blipFill>
          <p:spPr>
            <a:xfrm>
              <a:off x="204933" y="570541"/>
              <a:ext cx="3366151" cy="479998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5171682"/>
              <a:ext cx="3755161" cy="3496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1268346" y="2684868"/>
              <a:ext cx="4734327" cy="23930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56181" y="4527522"/>
              <a:ext cx="754714" cy="84300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2147" y="4545927"/>
              <a:ext cx="754714" cy="84300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08" y="437355"/>
              <a:ext cx="3515859" cy="4092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38600" y="1143000"/>
            <a:ext cx="1072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1018x </a:t>
            </a:r>
            <a:r>
              <a:rPr lang="en-US" sz="1300" dirty="0" err="1"/>
              <a:t>gRNAs</a:t>
            </a:r>
            <a:endParaRPr 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629400"/>
            <a:ext cx="274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/>
              <a:t>Figure adapted from Nat Rev Genet. 2015 May;16(5):299-311. </a:t>
            </a:r>
            <a:endParaRPr 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724400"/>
            <a:ext cx="925032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2328" y="4431862"/>
            <a:ext cx="140472" cy="2925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34423" y="6108412"/>
            <a:ext cx="39008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PCR of </a:t>
            </a:r>
            <a:r>
              <a:rPr lang="en-US" sz="1300" err="1"/>
              <a:t>gRNAs</a:t>
            </a:r>
            <a:r>
              <a:rPr lang="en-US" sz="1300"/>
              <a:t> followed by high-throughput </a:t>
            </a:r>
            <a:r>
              <a:rPr lang="en-US" sz="1300" dirty="0"/>
              <a:t>sequencing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317750" y="5943600"/>
            <a:ext cx="624320" cy="0"/>
          </a:xfrm>
          <a:prstGeom prst="line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16770" y="5943600"/>
            <a:ext cx="62432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7400" y="5943600"/>
            <a:ext cx="2603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42070" y="5943600"/>
            <a:ext cx="2603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56420" y="5943600"/>
            <a:ext cx="2603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23374" y="5914573"/>
            <a:ext cx="2603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5880225"/>
            <a:ext cx="2603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456420" y="5880225"/>
            <a:ext cx="2603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23374" y="5887484"/>
            <a:ext cx="2603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942070" y="5880225"/>
            <a:ext cx="2603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93"/>
          <p:cNvGrpSpPr/>
          <p:nvPr/>
        </p:nvGrpSpPr>
        <p:grpSpPr>
          <a:xfrm>
            <a:off x="5889589" y="2286000"/>
            <a:ext cx="4370872" cy="609600"/>
            <a:chOff x="4365589" y="2438400"/>
            <a:chExt cx="4370872" cy="6096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365589" y="2514600"/>
              <a:ext cx="419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584789" y="2438400"/>
              <a:ext cx="1066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enhancer</a:t>
              </a:r>
            </a:p>
          </p:txBody>
        </p:sp>
        <p:cxnSp>
          <p:nvCxnSpPr>
            <p:cNvPr id="157" name="Elbow Connector 156"/>
            <p:cNvCxnSpPr/>
            <p:nvPr/>
          </p:nvCxnSpPr>
          <p:spPr>
            <a:xfrm>
              <a:off x="6324600" y="2667000"/>
              <a:ext cx="914400" cy="228600"/>
            </a:xfrm>
            <a:prstGeom prst="bentConnector3">
              <a:avLst>
                <a:gd name="adj1" fmla="val 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239000" y="2678668"/>
              <a:ext cx="1497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expression</a:t>
              </a: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5029201" y="16118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0</a:t>
            </a:r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5410200"/>
            <a:ext cx="140472" cy="292538"/>
          </a:xfrm>
          <a:prstGeom prst="rect">
            <a:avLst/>
          </a:prstGeom>
        </p:spPr>
      </p:pic>
      <p:sp>
        <p:nvSpPr>
          <p:cNvPr id="277" name="Title 1"/>
          <p:cNvSpPr txBox="1">
            <a:spLocks/>
          </p:cNvSpPr>
          <p:nvPr/>
        </p:nvSpPr>
        <p:spPr>
          <a:xfrm>
            <a:off x="1981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Experimental Design</a:t>
            </a:r>
          </a:p>
        </p:txBody>
      </p:sp>
      <p:cxnSp>
        <p:nvCxnSpPr>
          <p:cNvPr id="278" name="Straight Connector 277"/>
          <p:cNvCxnSpPr/>
          <p:nvPr/>
        </p:nvCxnSpPr>
        <p:spPr>
          <a:xfrm>
            <a:off x="3701829" y="5778375"/>
            <a:ext cx="62432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441479" y="5778375"/>
            <a:ext cx="2603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108433" y="5749348"/>
            <a:ext cx="2603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3441479" y="5715000"/>
            <a:ext cx="2603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H="1">
            <a:off x="4108433" y="5722259"/>
            <a:ext cx="2603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022194" y="3124201"/>
            <a:ext cx="100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SpCas9</a:t>
            </a:r>
          </a:p>
          <a:p>
            <a:r>
              <a:rPr lang="en-US" sz="1300" dirty="0"/>
              <a:t>dCas9-KRAB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707620" y="3593812"/>
            <a:ext cx="1492781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/>
              <a:t>Antibiotic selection</a:t>
            </a:r>
            <a:endParaRPr lang="en-US" sz="1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524000" y="2679412"/>
            <a:ext cx="170828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/>
              <a:t>Low-MOI transduction</a:t>
            </a:r>
            <a:endParaRPr lang="en-US" sz="1300" dirty="0"/>
          </a:p>
        </p:txBody>
      </p:sp>
      <p:sp>
        <p:nvSpPr>
          <p:cNvPr id="229" name="TextBox 228"/>
          <p:cNvSpPr txBox="1"/>
          <p:nvPr/>
        </p:nvSpPr>
        <p:spPr>
          <a:xfrm>
            <a:off x="1883502" y="1917412"/>
            <a:ext cx="306949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/>
              <a:t>Virus production</a:t>
            </a:r>
            <a:endParaRPr lang="en-US" sz="13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905001" y="983904"/>
            <a:ext cx="716863" cy="6924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/>
              <a:t>Pooled</a:t>
            </a:r>
            <a:endParaRPr lang="en-US" sz="1300" dirty="0"/>
          </a:p>
          <a:p>
            <a:r>
              <a:rPr lang="en-US" sz="1300" dirty="0"/>
              <a:t>Plasmid</a:t>
            </a:r>
          </a:p>
          <a:p>
            <a:r>
              <a:rPr lang="en-US" sz="1300"/>
              <a:t>cloning</a:t>
            </a:r>
            <a:endParaRPr lang="en-US" sz="1300" dirty="0"/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1752601"/>
            <a:ext cx="140472" cy="482367"/>
          </a:xfrm>
          <a:prstGeom prst="rect">
            <a:avLst/>
          </a:prstGeom>
        </p:spPr>
      </p:pic>
      <p:grpSp>
        <p:nvGrpSpPr>
          <p:cNvPr id="10" name="Group 294"/>
          <p:cNvGrpSpPr/>
          <p:nvPr/>
        </p:nvGrpSpPr>
        <p:grpSpPr>
          <a:xfrm>
            <a:off x="6041990" y="990600"/>
            <a:ext cx="3853143" cy="381000"/>
            <a:chOff x="4517989" y="1143000"/>
            <a:chExt cx="3853143" cy="38100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4517989" y="15240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4517989" y="1143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051389" y="15240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5051389" y="1143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660989" y="15240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5660989" y="1143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6118189" y="15240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121303" y="1143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727789" y="15240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6727789" y="1143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261189" y="15240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7261189" y="11430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7870789" y="15240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7718389" y="11430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1018</a:t>
              </a:r>
            </a:p>
          </p:txBody>
        </p:sp>
      </p:grpSp>
      <p:grpSp>
        <p:nvGrpSpPr>
          <p:cNvPr id="15" name="Group 295"/>
          <p:cNvGrpSpPr/>
          <p:nvPr/>
        </p:nvGrpSpPr>
        <p:grpSpPr>
          <a:xfrm>
            <a:off x="6041990" y="1295400"/>
            <a:ext cx="4397411" cy="914400"/>
            <a:chOff x="4517989" y="1447800"/>
            <a:chExt cx="4397411" cy="9144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17989" y="18288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17989" y="19812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17989" y="21336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17989" y="22860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517989" y="16764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051389" y="18288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051389" y="19812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051389" y="21336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051389" y="22860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051389" y="16764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60989" y="18288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60989" y="19812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660989" y="21336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60989" y="22860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660989" y="16764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118189" y="18288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118189" y="19812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18189" y="21336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118189" y="22860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118189" y="16764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27789" y="18288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27789" y="19812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27789" y="21336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27789" y="22860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727789" y="16764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261189" y="18288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261189" y="19812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261189" y="21336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261189" y="22860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61189" y="16764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870789" y="18288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870789" y="19812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0789" y="21336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870789" y="22860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870789" y="16764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ight Brace 274"/>
            <p:cNvSpPr/>
            <p:nvPr/>
          </p:nvSpPr>
          <p:spPr>
            <a:xfrm>
              <a:off x="8382000" y="1447800"/>
              <a:ext cx="152400" cy="914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 rot="5400000">
              <a:off x="8296961" y="169690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~1000x</a:t>
              </a:r>
            </a:p>
          </p:txBody>
        </p:sp>
      </p:grpSp>
      <p:sp>
        <p:nvSpPr>
          <p:cNvPr id="297" name="TextBox 296"/>
          <p:cNvSpPr txBox="1"/>
          <p:nvPr/>
        </p:nvSpPr>
        <p:spPr>
          <a:xfrm>
            <a:off x="1802904" y="4802238"/>
            <a:ext cx="954107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/>
              <a:t>Phenotypic</a:t>
            </a:r>
            <a:endParaRPr lang="en-US" sz="1300" dirty="0"/>
          </a:p>
          <a:p>
            <a:r>
              <a:rPr lang="en-US" sz="1300"/>
              <a:t>selection</a:t>
            </a:r>
            <a:endParaRPr lang="en-US" sz="1300" dirty="0"/>
          </a:p>
        </p:txBody>
      </p:sp>
      <p:grpSp>
        <p:nvGrpSpPr>
          <p:cNvPr id="16" name="Group 356"/>
          <p:cNvGrpSpPr/>
          <p:nvPr/>
        </p:nvGrpSpPr>
        <p:grpSpPr>
          <a:xfrm>
            <a:off x="5055740" y="3200400"/>
            <a:ext cx="5231261" cy="1524000"/>
            <a:chOff x="3531739" y="3429000"/>
            <a:chExt cx="5231261" cy="1524000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4392128" y="4419600"/>
              <a:ext cx="419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5611328" y="4343400"/>
              <a:ext cx="1066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enhancer</a:t>
              </a:r>
            </a:p>
          </p:txBody>
        </p:sp>
        <p:cxnSp>
          <p:nvCxnSpPr>
            <p:cNvPr id="301" name="Elbow Connector 300"/>
            <p:cNvCxnSpPr/>
            <p:nvPr/>
          </p:nvCxnSpPr>
          <p:spPr>
            <a:xfrm>
              <a:off x="6351139" y="4572000"/>
              <a:ext cx="914400" cy="228600"/>
            </a:xfrm>
            <a:prstGeom prst="bentConnector3">
              <a:avLst>
                <a:gd name="adj1" fmla="val 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7265539" y="4583668"/>
              <a:ext cx="1497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expression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531739" y="3669268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1</a:t>
              </a:r>
            </a:p>
          </p:txBody>
        </p:sp>
        <p:cxnSp>
          <p:nvCxnSpPr>
            <p:cNvPr id="305" name="Straight Connector 304"/>
            <p:cNvCxnSpPr/>
            <p:nvPr/>
          </p:nvCxnSpPr>
          <p:spPr>
            <a:xfrm>
              <a:off x="4544528" y="34290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77928" y="34290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687528" y="34290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6144728" y="34290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6754328" y="34290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7287728" y="34290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7897328" y="34290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544528" y="37338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4544528" y="38862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4544528" y="40386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544528" y="41910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4544528" y="35814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5077928" y="37338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077928" y="38862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077928" y="40386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077928" y="41910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077928" y="35814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687528" y="37338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687528" y="38862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687528" y="40386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687528" y="41910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5687528" y="3581400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144728" y="37338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6144728" y="38862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144728" y="40386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6144728" y="41910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6144728" y="3581400"/>
              <a:ext cx="3810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6754328" y="37338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6754328" y="38862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6754328" y="40386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6754328" y="41910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6754328" y="3581400"/>
              <a:ext cx="3810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287728" y="37338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287728" y="38862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7287728" y="40386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287728" y="41910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287728" y="3581400"/>
              <a:ext cx="3810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7897328" y="37338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7897328" y="38862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897328" y="40386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897328" y="41910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897328" y="3581400"/>
              <a:ext cx="3810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Lightning Bolt 357"/>
          <p:cNvSpPr/>
          <p:nvPr/>
        </p:nvSpPr>
        <p:spPr>
          <a:xfrm>
            <a:off x="7239000" y="4038600"/>
            <a:ext cx="381000" cy="3810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Lightning Bolt 417"/>
          <p:cNvSpPr/>
          <p:nvPr/>
        </p:nvSpPr>
        <p:spPr>
          <a:xfrm>
            <a:off x="7696200" y="4038600"/>
            <a:ext cx="381000" cy="3810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Down Arrow 418"/>
          <p:cNvSpPr/>
          <p:nvPr/>
        </p:nvSpPr>
        <p:spPr>
          <a:xfrm>
            <a:off x="10210800" y="4419601"/>
            <a:ext cx="228600" cy="4615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19"/>
          <p:cNvSpPr/>
          <p:nvPr/>
        </p:nvSpPr>
        <p:spPr>
          <a:xfrm>
            <a:off x="7087665" y="3577084"/>
            <a:ext cx="1031647" cy="467532"/>
          </a:xfrm>
          <a:custGeom>
            <a:avLst/>
            <a:gdLst>
              <a:gd name="connsiteX0" fmla="*/ 29015 w 1031647"/>
              <a:gd name="connsiteY0" fmla="*/ 104579 h 467532"/>
              <a:gd name="connsiteX1" fmla="*/ 31020 w 1031647"/>
              <a:gd name="connsiteY1" fmla="*/ 86532 h 467532"/>
              <a:gd name="connsiteX2" fmla="*/ 33025 w 1031647"/>
              <a:gd name="connsiteY2" fmla="*/ 78511 h 467532"/>
              <a:gd name="connsiteX3" fmla="*/ 45057 w 1031647"/>
              <a:gd name="connsiteY3" fmla="*/ 66479 h 467532"/>
              <a:gd name="connsiteX4" fmla="*/ 57089 w 1031647"/>
              <a:gd name="connsiteY4" fmla="*/ 52442 h 467532"/>
              <a:gd name="connsiteX5" fmla="*/ 61099 w 1031647"/>
              <a:gd name="connsiteY5" fmla="*/ 46427 h 467532"/>
              <a:gd name="connsiteX6" fmla="*/ 67115 w 1031647"/>
              <a:gd name="connsiteY6" fmla="*/ 44421 h 467532"/>
              <a:gd name="connsiteX7" fmla="*/ 73131 w 1031647"/>
              <a:gd name="connsiteY7" fmla="*/ 40411 h 467532"/>
              <a:gd name="connsiteX8" fmla="*/ 79147 w 1031647"/>
              <a:gd name="connsiteY8" fmla="*/ 38405 h 467532"/>
              <a:gd name="connsiteX9" fmla="*/ 93183 w 1031647"/>
              <a:gd name="connsiteY9" fmla="*/ 32390 h 467532"/>
              <a:gd name="connsiteX10" fmla="*/ 101204 w 1031647"/>
              <a:gd name="connsiteY10" fmla="*/ 28379 h 467532"/>
              <a:gd name="connsiteX11" fmla="*/ 115241 w 1031647"/>
              <a:gd name="connsiteY11" fmla="*/ 24369 h 467532"/>
              <a:gd name="connsiteX12" fmla="*/ 131283 w 1031647"/>
              <a:gd name="connsiteY12" fmla="*/ 18353 h 467532"/>
              <a:gd name="connsiteX13" fmla="*/ 139304 w 1031647"/>
              <a:gd name="connsiteY13" fmla="*/ 14342 h 467532"/>
              <a:gd name="connsiteX14" fmla="*/ 145320 w 1031647"/>
              <a:gd name="connsiteY14" fmla="*/ 12337 h 467532"/>
              <a:gd name="connsiteX15" fmla="*/ 155347 w 1031647"/>
              <a:gd name="connsiteY15" fmla="*/ 8327 h 467532"/>
              <a:gd name="connsiteX16" fmla="*/ 265636 w 1031647"/>
              <a:gd name="connsiteY16" fmla="*/ 6321 h 467532"/>
              <a:gd name="connsiteX17" fmla="*/ 381941 w 1031647"/>
              <a:gd name="connsiteY17" fmla="*/ 305 h 467532"/>
              <a:gd name="connsiteX18" fmla="*/ 528325 w 1031647"/>
              <a:gd name="connsiteY18" fmla="*/ 4316 h 467532"/>
              <a:gd name="connsiteX19" fmla="*/ 534341 w 1031647"/>
              <a:gd name="connsiteY19" fmla="*/ 6321 h 467532"/>
              <a:gd name="connsiteX20" fmla="*/ 538352 w 1031647"/>
              <a:gd name="connsiteY20" fmla="*/ 98563 h 467532"/>
              <a:gd name="connsiteX21" fmla="*/ 542362 w 1031647"/>
              <a:gd name="connsiteY21" fmla="*/ 154711 h 467532"/>
              <a:gd name="connsiteX22" fmla="*/ 568431 w 1031647"/>
              <a:gd name="connsiteY22" fmla="*/ 170753 h 467532"/>
              <a:gd name="connsiteX23" fmla="*/ 574447 w 1031647"/>
              <a:gd name="connsiteY23" fmla="*/ 174763 h 467532"/>
              <a:gd name="connsiteX24" fmla="*/ 586478 w 1031647"/>
              <a:gd name="connsiteY24" fmla="*/ 176769 h 467532"/>
              <a:gd name="connsiteX25" fmla="*/ 602520 w 1031647"/>
              <a:gd name="connsiteY25" fmla="*/ 182784 h 467532"/>
              <a:gd name="connsiteX26" fmla="*/ 971489 w 1031647"/>
              <a:gd name="connsiteY26" fmla="*/ 178774 h 467532"/>
              <a:gd name="connsiteX27" fmla="*/ 1015604 w 1031647"/>
              <a:gd name="connsiteY27" fmla="*/ 186795 h 467532"/>
              <a:gd name="connsiteX28" fmla="*/ 1017610 w 1031647"/>
              <a:gd name="connsiteY28" fmla="*/ 200832 h 467532"/>
              <a:gd name="connsiteX29" fmla="*/ 1021620 w 1031647"/>
              <a:gd name="connsiteY29" fmla="*/ 208853 h 467532"/>
              <a:gd name="connsiteX30" fmla="*/ 1025631 w 1031647"/>
              <a:gd name="connsiteY30" fmla="*/ 260990 h 467532"/>
              <a:gd name="connsiteX31" fmla="*/ 1031647 w 1031647"/>
              <a:gd name="connsiteY31" fmla="*/ 359248 h 467532"/>
              <a:gd name="connsiteX32" fmla="*/ 1029641 w 1031647"/>
              <a:gd name="connsiteY32" fmla="*/ 407374 h 467532"/>
              <a:gd name="connsiteX33" fmla="*/ 1025631 w 1031647"/>
              <a:gd name="connsiteY33" fmla="*/ 417400 h 467532"/>
              <a:gd name="connsiteX34" fmla="*/ 1023625 w 1031647"/>
              <a:gd name="connsiteY34" fmla="*/ 427427 h 467532"/>
              <a:gd name="connsiteX35" fmla="*/ 1013599 w 1031647"/>
              <a:gd name="connsiteY35" fmla="*/ 437453 h 467532"/>
              <a:gd name="connsiteX36" fmla="*/ 1009589 w 1031647"/>
              <a:gd name="connsiteY36" fmla="*/ 443469 h 467532"/>
              <a:gd name="connsiteX37" fmla="*/ 997557 w 1031647"/>
              <a:gd name="connsiteY37" fmla="*/ 449484 h 467532"/>
              <a:gd name="connsiteX38" fmla="*/ 991541 w 1031647"/>
              <a:gd name="connsiteY38" fmla="*/ 453495 h 467532"/>
              <a:gd name="connsiteX39" fmla="*/ 971489 w 1031647"/>
              <a:gd name="connsiteY39" fmla="*/ 457505 h 467532"/>
              <a:gd name="connsiteX40" fmla="*/ 963468 w 1031647"/>
              <a:gd name="connsiteY40" fmla="*/ 461516 h 467532"/>
              <a:gd name="connsiteX41" fmla="*/ 957452 w 1031647"/>
              <a:gd name="connsiteY41" fmla="*/ 463521 h 467532"/>
              <a:gd name="connsiteX42" fmla="*/ 951436 w 1031647"/>
              <a:gd name="connsiteY42" fmla="*/ 467532 h 467532"/>
              <a:gd name="connsiteX43" fmla="*/ 885262 w 1031647"/>
              <a:gd name="connsiteY43" fmla="*/ 465527 h 467532"/>
              <a:gd name="connsiteX44" fmla="*/ 871225 w 1031647"/>
              <a:gd name="connsiteY44" fmla="*/ 463521 h 467532"/>
              <a:gd name="connsiteX45" fmla="*/ 863204 w 1031647"/>
              <a:gd name="connsiteY45" fmla="*/ 459511 h 467532"/>
              <a:gd name="connsiteX46" fmla="*/ 849168 w 1031647"/>
              <a:gd name="connsiteY46" fmla="*/ 455500 h 467532"/>
              <a:gd name="connsiteX47" fmla="*/ 841147 w 1031647"/>
              <a:gd name="connsiteY47" fmla="*/ 451490 h 467532"/>
              <a:gd name="connsiteX48" fmla="*/ 835131 w 1031647"/>
              <a:gd name="connsiteY48" fmla="*/ 449484 h 467532"/>
              <a:gd name="connsiteX49" fmla="*/ 829115 w 1031647"/>
              <a:gd name="connsiteY49" fmla="*/ 445474 h 467532"/>
              <a:gd name="connsiteX50" fmla="*/ 817083 w 1031647"/>
              <a:gd name="connsiteY50" fmla="*/ 443469 h 467532"/>
              <a:gd name="connsiteX51" fmla="*/ 738878 w 1031647"/>
              <a:gd name="connsiteY51" fmla="*/ 439458 h 467532"/>
              <a:gd name="connsiteX52" fmla="*/ 728852 w 1031647"/>
              <a:gd name="connsiteY52" fmla="*/ 437453 h 467532"/>
              <a:gd name="connsiteX53" fmla="*/ 722836 w 1031647"/>
              <a:gd name="connsiteY53" fmla="*/ 435448 h 467532"/>
              <a:gd name="connsiteX54" fmla="*/ 351862 w 1031647"/>
              <a:gd name="connsiteY54" fmla="*/ 437453 h 467532"/>
              <a:gd name="connsiteX55" fmla="*/ 295715 w 1031647"/>
              <a:gd name="connsiteY55" fmla="*/ 443469 h 467532"/>
              <a:gd name="connsiteX56" fmla="*/ 89173 w 1031647"/>
              <a:gd name="connsiteY56" fmla="*/ 437453 h 467532"/>
              <a:gd name="connsiteX57" fmla="*/ 81152 w 1031647"/>
              <a:gd name="connsiteY57" fmla="*/ 431437 h 467532"/>
              <a:gd name="connsiteX58" fmla="*/ 75136 w 1031647"/>
              <a:gd name="connsiteY58" fmla="*/ 429432 h 467532"/>
              <a:gd name="connsiteX59" fmla="*/ 63104 w 1031647"/>
              <a:gd name="connsiteY59" fmla="*/ 419405 h 467532"/>
              <a:gd name="connsiteX60" fmla="*/ 61099 w 1031647"/>
              <a:gd name="connsiteY60" fmla="*/ 413390 h 467532"/>
              <a:gd name="connsiteX61" fmla="*/ 55083 w 1031647"/>
              <a:gd name="connsiteY61" fmla="*/ 411384 h 467532"/>
              <a:gd name="connsiteX62" fmla="*/ 49068 w 1031647"/>
              <a:gd name="connsiteY62" fmla="*/ 407374 h 467532"/>
              <a:gd name="connsiteX63" fmla="*/ 31020 w 1031647"/>
              <a:gd name="connsiteY63" fmla="*/ 403363 h 467532"/>
              <a:gd name="connsiteX64" fmla="*/ 20994 w 1031647"/>
              <a:gd name="connsiteY64" fmla="*/ 391332 h 467532"/>
              <a:gd name="connsiteX65" fmla="*/ 29015 w 1031647"/>
              <a:gd name="connsiteY65" fmla="*/ 214869 h 467532"/>
              <a:gd name="connsiteX66" fmla="*/ 31020 w 1031647"/>
              <a:gd name="connsiteY66" fmla="*/ 188800 h 467532"/>
              <a:gd name="connsiteX67" fmla="*/ 29015 w 1031647"/>
              <a:gd name="connsiteY67" fmla="*/ 104579 h 4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31647" h="467532">
                <a:moveTo>
                  <a:pt x="29015" y="104579"/>
                </a:moveTo>
                <a:cubicBezTo>
                  <a:pt x="29015" y="87534"/>
                  <a:pt x="30100" y="92514"/>
                  <a:pt x="31020" y="86532"/>
                </a:cubicBezTo>
                <a:cubicBezTo>
                  <a:pt x="31439" y="83808"/>
                  <a:pt x="31445" y="80769"/>
                  <a:pt x="33025" y="78511"/>
                </a:cubicBezTo>
                <a:cubicBezTo>
                  <a:pt x="36278" y="73864"/>
                  <a:pt x="41654" y="71016"/>
                  <a:pt x="45057" y="66479"/>
                </a:cubicBezTo>
                <a:cubicBezTo>
                  <a:pt x="67589" y="36437"/>
                  <a:pt x="36139" y="77582"/>
                  <a:pt x="57089" y="52442"/>
                </a:cubicBezTo>
                <a:cubicBezTo>
                  <a:pt x="58632" y="50591"/>
                  <a:pt x="59217" y="47932"/>
                  <a:pt x="61099" y="46427"/>
                </a:cubicBezTo>
                <a:cubicBezTo>
                  <a:pt x="62750" y="45106"/>
                  <a:pt x="65224" y="45366"/>
                  <a:pt x="67115" y="44421"/>
                </a:cubicBezTo>
                <a:cubicBezTo>
                  <a:pt x="69271" y="43343"/>
                  <a:pt x="70975" y="41489"/>
                  <a:pt x="73131" y="40411"/>
                </a:cubicBezTo>
                <a:cubicBezTo>
                  <a:pt x="75022" y="39466"/>
                  <a:pt x="77256" y="39350"/>
                  <a:pt x="79147" y="38405"/>
                </a:cubicBezTo>
                <a:cubicBezTo>
                  <a:pt x="92991" y="31483"/>
                  <a:pt x="76493" y="36562"/>
                  <a:pt x="93183" y="32390"/>
                </a:cubicBezTo>
                <a:cubicBezTo>
                  <a:pt x="95857" y="31053"/>
                  <a:pt x="98456" y="29557"/>
                  <a:pt x="101204" y="28379"/>
                </a:cubicBezTo>
                <a:cubicBezTo>
                  <a:pt x="105229" y="26654"/>
                  <a:pt x="111173" y="25386"/>
                  <a:pt x="115241" y="24369"/>
                </a:cubicBezTo>
                <a:cubicBezTo>
                  <a:pt x="127598" y="16130"/>
                  <a:pt x="113937" y="24135"/>
                  <a:pt x="131283" y="18353"/>
                </a:cubicBezTo>
                <a:cubicBezTo>
                  <a:pt x="134119" y="17408"/>
                  <a:pt x="136556" y="15520"/>
                  <a:pt x="139304" y="14342"/>
                </a:cubicBezTo>
                <a:cubicBezTo>
                  <a:pt x="141247" y="13509"/>
                  <a:pt x="143341" y="13079"/>
                  <a:pt x="145320" y="12337"/>
                </a:cubicBezTo>
                <a:cubicBezTo>
                  <a:pt x="148691" y="11073"/>
                  <a:pt x="151752" y="8507"/>
                  <a:pt x="155347" y="8327"/>
                </a:cubicBezTo>
                <a:cubicBezTo>
                  <a:pt x="192070" y="6491"/>
                  <a:pt x="228873" y="6990"/>
                  <a:pt x="265636" y="6321"/>
                </a:cubicBezTo>
                <a:cubicBezTo>
                  <a:pt x="295725" y="4315"/>
                  <a:pt x="351143" y="0"/>
                  <a:pt x="381941" y="305"/>
                </a:cubicBezTo>
                <a:cubicBezTo>
                  <a:pt x="430752" y="788"/>
                  <a:pt x="479530" y="2979"/>
                  <a:pt x="528325" y="4316"/>
                </a:cubicBezTo>
                <a:cubicBezTo>
                  <a:pt x="530330" y="4984"/>
                  <a:pt x="532450" y="5376"/>
                  <a:pt x="534341" y="6321"/>
                </a:cubicBezTo>
                <a:cubicBezTo>
                  <a:pt x="564948" y="21624"/>
                  <a:pt x="539018" y="69277"/>
                  <a:pt x="538352" y="98563"/>
                </a:cubicBezTo>
                <a:cubicBezTo>
                  <a:pt x="539689" y="117279"/>
                  <a:pt x="535145" y="137391"/>
                  <a:pt x="542362" y="154711"/>
                </a:cubicBezTo>
                <a:cubicBezTo>
                  <a:pt x="546286" y="164129"/>
                  <a:pt x="559941" y="165094"/>
                  <a:pt x="568431" y="170753"/>
                </a:cubicBezTo>
                <a:cubicBezTo>
                  <a:pt x="570436" y="172090"/>
                  <a:pt x="572161" y="174001"/>
                  <a:pt x="574447" y="174763"/>
                </a:cubicBezTo>
                <a:cubicBezTo>
                  <a:pt x="578304" y="176049"/>
                  <a:pt x="582468" y="176100"/>
                  <a:pt x="586478" y="176769"/>
                </a:cubicBezTo>
                <a:cubicBezTo>
                  <a:pt x="592653" y="180885"/>
                  <a:pt x="593916" y="182830"/>
                  <a:pt x="602520" y="182784"/>
                </a:cubicBezTo>
                <a:lnTo>
                  <a:pt x="971489" y="178774"/>
                </a:lnTo>
                <a:cubicBezTo>
                  <a:pt x="978548" y="179127"/>
                  <a:pt x="1010554" y="169961"/>
                  <a:pt x="1015604" y="186795"/>
                </a:cubicBezTo>
                <a:cubicBezTo>
                  <a:pt x="1016962" y="191322"/>
                  <a:pt x="1016366" y="196272"/>
                  <a:pt x="1017610" y="200832"/>
                </a:cubicBezTo>
                <a:cubicBezTo>
                  <a:pt x="1018397" y="203716"/>
                  <a:pt x="1020283" y="206179"/>
                  <a:pt x="1021620" y="208853"/>
                </a:cubicBezTo>
                <a:cubicBezTo>
                  <a:pt x="1026528" y="233394"/>
                  <a:pt x="1022857" y="212443"/>
                  <a:pt x="1025631" y="260990"/>
                </a:cubicBezTo>
                <a:cubicBezTo>
                  <a:pt x="1027503" y="293751"/>
                  <a:pt x="1031647" y="359248"/>
                  <a:pt x="1031647" y="359248"/>
                </a:cubicBezTo>
                <a:cubicBezTo>
                  <a:pt x="1030978" y="375290"/>
                  <a:pt x="1031293" y="391403"/>
                  <a:pt x="1029641" y="407374"/>
                </a:cubicBezTo>
                <a:cubicBezTo>
                  <a:pt x="1029271" y="410954"/>
                  <a:pt x="1026665" y="413952"/>
                  <a:pt x="1025631" y="417400"/>
                </a:cubicBezTo>
                <a:cubicBezTo>
                  <a:pt x="1024652" y="420665"/>
                  <a:pt x="1024822" y="424235"/>
                  <a:pt x="1023625" y="427427"/>
                </a:cubicBezTo>
                <a:cubicBezTo>
                  <a:pt x="1021397" y="433368"/>
                  <a:pt x="1018500" y="434185"/>
                  <a:pt x="1013599" y="437453"/>
                </a:cubicBezTo>
                <a:cubicBezTo>
                  <a:pt x="1012262" y="439458"/>
                  <a:pt x="1011293" y="441765"/>
                  <a:pt x="1009589" y="443469"/>
                </a:cubicBezTo>
                <a:cubicBezTo>
                  <a:pt x="1005703" y="447355"/>
                  <a:pt x="1002449" y="447854"/>
                  <a:pt x="997557" y="449484"/>
                </a:cubicBezTo>
                <a:cubicBezTo>
                  <a:pt x="995552" y="450821"/>
                  <a:pt x="993756" y="452546"/>
                  <a:pt x="991541" y="453495"/>
                </a:cubicBezTo>
                <a:cubicBezTo>
                  <a:pt x="987735" y="455126"/>
                  <a:pt x="974202" y="457053"/>
                  <a:pt x="971489" y="457505"/>
                </a:cubicBezTo>
                <a:cubicBezTo>
                  <a:pt x="968815" y="458842"/>
                  <a:pt x="966216" y="460338"/>
                  <a:pt x="963468" y="461516"/>
                </a:cubicBezTo>
                <a:cubicBezTo>
                  <a:pt x="961525" y="462349"/>
                  <a:pt x="959343" y="462576"/>
                  <a:pt x="957452" y="463521"/>
                </a:cubicBezTo>
                <a:cubicBezTo>
                  <a:pt x="955296" y="464599"/>
                  <a:pt x="953441" y="466195"/>
                  <a:pt x="951436" y="467532"/>
                </a:cubicBezTo>
                <a:lnTo>
                  <a:pt x="885262" y="465527"/>
                </a:lnTo>
                <a:cubicBezTo>
                  <a:pt x="880541" y="465291"/>
                  <a:pt x="875785" y="464765"/>
                  <a:pt x="871225" y="463521"/>
                </a:cubicBezTo>
                <a:cubicBezTo>
                  <a:pt x="868341" y="462734"/>
                  <a:pt x="865951" y="460689"/>
                  <a:pt x="863204" y="459511"/>
                </a:cubicBezTo>
                <a:cubicBezTo>
                  <a:pt x="851880" y="454657"/>
                  <a:pt x="862754" y="460594"/>
                  <a:pt x="849168" y="455500"/>
                </a:cubicBezTo>
                <a:cubicBezTo>
                  <a:pt x="846369" y="454451"/>
                  <a:pt x="843894" y="452668"/>
                  <a:pt x="841147" y="451490"/>
                </a:cubicBezTo>
                <a:cubicBezTo>
                  <a:pt x="839204" y="450657"/>
                  <a:pt x="837022" y="450429"/>
                  <a:pt x="835131" y="449484"/>
                </a:cubicBezTo>
                <a:cubicBezTo>
                  <a:pt x="832975" y="448406"/>
                  <a:pt x="831401" y="446236"/>
                  <a:pt x="829115" y="445474"/>
                </a:cubicBezTo>
                <a:cubicBezTo>
                  <a:pt x="825258" y="444188"/>
                  <a:pt x="821140" y="443739"/>
                  <a:pt x="817083" y="443469"/>
                </a:cubicBezTo>
                <a:cubicBezTo>
                  <a:pt x="791038" y="441733"/>
                  <a:pt x="764946" y="440795"/>
                  <a:pt x="738878" y="439458"/>
                </a:cubicBezTo>
                <a:cubicBezTo>
                  <a:pt x="735536" y="438790"/>
                  <a:pt x="732158" y="438280"/>
                  <a:pt x="728852" y="437453"/>
                </a:cubicBezTo>
                <a:cubicBezTo>
                  <a:pt x="726801" y="436940"/>
                  <a:pt x="724950" y="435448"/>
                  <a:pt x="722836" y="435448"/>
                </a:cubicBezTo>
                <a:lnTo>
                  <a:pt x="351862" y="437453"/>
                </a:lnTo>
                <a:cubicBezTo>
                  <a:pt x="339397" y="439115"/>
                  <a:pt x="309250" y="443702"/>
                  <a:pt x="295715" y="443469"/>
                </a:cubicBezTo>
                <a:cubicBezTo>
                  <a:pt x="226849" y="442282"/>
                  <a:pt x="89173" y="437453"/>
                  <a:pt x="89173" y="437453"/>
                </a:cubicBezTo>
                <a:cubicBezTo>
                  <a:pt x="86499" y="435448"/>
                  <a:pt x="84054" y="433095"/>
                  <a:pt x="81152" y="431437"/>
                </a:cubicBezTo>
                <a:cubicBezTo>
                  <a:pt x="79317" y="430388"/>
                  <a:pt x="76895" y="430605"/>
                  <a:pt x="75136" y="429432"/>
                </a:cubicBezTo>
                <a:cubicBezTo>
                  <a:pt x="70792" y="426536"/>
                  <a:pt x="67115" y="422747"/>
                  <a:pt x="63104" y="419405"/>
                </a:cubicBezTo>
                <a:cubicBezTo>
                  <a:pt x="62436" y="417400"/>
                  <a:pt x="62593" y="414884"/>
                  <a:pt x="61099" y="413390"/>
                </a:cubicBezTo>
                <a:cubicBezTo>
                  <a:pt x="59604" y="411895"/>
                  <a:pt x="56974" y="412329"/>
                  <a:pt x="55083" y="411384"/>
                </a:cubicBezTo>
                <a:cubicBezTo>
                  <a:pt x="52928" y="410306"/>
                  <a:pt x="51223" y="408452"/>
                  <a:pt x="49068" y="407374"/>
                </a:cubicBezTo>
                <a:cubicBezTo>
                  <a:pt x="44133" y="404907"/>
                  <a:pt x="35637" y="404133"/>
                  <a:pt x="31020" y="403363"/>
                </a:cubicBezTo>
                <a:cubicBezTo>
                  <a:pt x="26273" y="399803"/>
                  <a:pt x="20915" y="398164"/>
                  <a:pt x="20994" y="391332"/>
                </a:cubicBezTo>
                <a:cubicBezTo>
                  <a:pt x="22915" y="224222"/>
                  <a:pt x="0" y="272893"/>
                  <a:pt x="29015" y="214869"/>
                </a:cubicBezTo>
                <a:cubicBezTo>
                  <a:pt x="29683" y="206179"/>
                  <a:pt x="31020" y="197515"/>
                  <a:pt x="31020" y="188800"/>
                </a:cubicBezTo>
                <a:cubicBezTo>
                  <a:pt x="31020" y="160050"/>
                  <a:pt x="29015" y="121624"/>
                  <a:pt x="29015" y="104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473"/>
          <p:cNvGrpSpPr/>
          <p:nvPr/>
        </p:nvGrpSpPr>
        <p:grpSpPr>
          <a:xfrm>
            <a:off x="5055740" y="4948688"/>
            <a:ext cx="5459861" cy="1604513"/>
            <a:chOff x="3531739" y="5177287"/>
            <a:chExt cx="5459861" cy="1604513"/>
          </a:xfrm>
        </p:grpSpPr>
        <p:grpSp>
          <p:nvGrpSpPr>
            <p:cNvPr id="18" name="Group 420"/>
            <p:cNvGrpSpPr/>
            <p:nvPr/>
          </p:nvGrpSpPr>
          <p:grpSpPr>
            <a:xfrm>
              <a:off x="3531739" y="5177287"/>
              <a:ext cx="5231261" cy="1524000"/>
              <a:chOff x="3531739" y="3429000"/>
              <a:chExt cx="5231261" cy="1524000"/>
            </a:xfrm>
          </p:grpSpPr>
          <p:cxnSp>
            <p:nvCxnSpPr>
              <p:cNvPr id="422" name="Straight Connector 421"/>
              <p:cNvCxnSpPr/>
              <p:nvPr/>
            </p:nvCxnSpPr>
            <p:spPr>
              <a:xfrm>
                <a:off x="4392128" y="4419600"/>
                <a:ext cx="419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Rectangle 422"/>
              <p:cNvSpPr/>
              <p:nvPr/>
            </p:nvSpPr>
            <p:spPr>
              <a:xfrm>
                <a:off x="5611328" y="4343400"/>
                <a:ext cx="1066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enhancer</a:t>
                </a:r>
              </a:p>
            </p:txBody>
          </p:sp>
          <p:cxnSp>
            <p:nvCxnSpPr>
              <p:cNvPr id="424" name="Elbow Connector 423"/>
              <p:cNvCxnSpPr/>
              <p:nvPr/>
            </p:nvCxnSpPr>
            <p:spPr>
              <a:xfrm>
                <a:off x="6351139" y="4572000"/>
                <a:ext cx="914400" cy="228600"/>
              </a:xfrm>
              <a:prstGeom prst="bentConnector3">
                <a:avLst>
                  <a:gd name="adj1" fmla="val 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TextBox 424"/>
              <p:cNvSpPr txBox="1"/>
              <p:nvPr/>
            </p:nvSpPr>
            <p:spPr>
              <a:xfrm>
                <a:off x="7265539" y="4583668"/>
                <a:ext cx="1497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expression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3531739" y="3669268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2</a:t>
                </a:r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4544528" y="3429000"/>
                <a:ext cx="381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5077928" y="3429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5687528" y="3429000"/>
                <a:ext cx="381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6144728" y="3429000"/>
                <a:ext cx="381000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6754328" y="3429000"/>
                <a:ext cx="381000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7287728" y="3429000"/>
                <a:ext cx="38100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7897328" y="3429000"/>
                <a:ext cx="3810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4544528" y="3733800"/>
                <a:ext cx="381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4544528" y="3886200"/>
                <a:ext cx="381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544528" y="4038600"/>
                <a:ext cx="381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4544528" y="4191000"/>
                <a:ext cx="381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4544528" y="3581400"/>
                <a:ext cx="381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5077928" y="37338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5077928" y="38862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5077928" y="40386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5077928" y="4191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5077928" y="35814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6144728" y="3733800"/>
                <a:ext cx="381000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6144728" y="3581400"/>
                <a:ext cx="381000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6754328" y="3733800"/>
                <a:ext cx="381000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6754328" y="3886200"/>
                <a:ext cx="381000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6754328" y="4038600"/>
                <a:ext cx="381000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754328" y="4191000"/>
                <a:ext cx="381000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754328" y="3581400"/>
                <a:ext cx="381000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7287728" y="3733800"/>
                <a:ext cx="38100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7287728" y="3886200"/>
                <a:ext cx="38100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7287728" y="4038600"/>
                <a:ext cx="38100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7287728" y="4191000"/>
                <a:ext cx="38100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7287728" y="3581400"/>
                <a:ext cx="38100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7897328" y="3733800"/>
                <a:ext cx="3810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7897328" y="3886200"/>
                <a:ext cx="3810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7897328" y="4038600"/>
                <a:ext cx="3810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7897328" y="4191000"/>
                <a:ext cx="3810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7897328" y="3581400"/>
                <a:ext cx="3810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Down Arrow 470"/>
            <p:cNvSpPr/>
            <p:nvPr/>
          </p:nvSpPr>
          <p:spPr>
            <a:xfrm>
              <a:off x="8610600" y="6320287"/>
              <a:ext cx="228600" cy="46151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own Arrow 472"/>
            <p:cNvSpPr/>
            <p:nvPr/>
          </p:nvSpPr>
          <p:spPr>
            <a:xfrm>
              <a:off x="8763000" y="6320287"/>
              <a:ext cx="228600" cy="46151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5" name="TextBox 474"/>
          <p:cNvSpPr txBox="1"/>
          <p:nvPr/>
        </p:nvSpPr>
        <p:spPr>
          <a:xfrm>
            <a:off x="3733801" y="3974812"/>
            <a:ext cx="830677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~1M cells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053910" y="228600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LNCaP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72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358" grpId="0" animBg="1"/>
      <p:bldP spid="418" grpId="0" animBg="1"/>
      <p:bldP spid="419" grpId="0" animBg="1"/>
      <p:bldP spid="4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4" y="203253"/>
            <a:ext cx="400166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TOP gRNA positions based on –Z score</a:t>
            </a:r>
          </a:p>
        </p:txBody>
      </p:sp>
      <p:sp>
        <p:nvSpPr>
          <p:cNvPr id="18435" name="AutoShape 3"/>
          <p:cNvSpPr>
            <a:spLocks noChangeAspect="1" noChangeArrowheads="1" noTextEdit="1"/>
          </p:cNvSpPr>
          <p:nvPr/>
        </p:nvSpPr>
        <p:spPr bwMode="auto">
          <a:xfrm>
            <a:off x="4109551" y="-160289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150826" y="50849"/>
            <a:ext cx="7524750" cy="894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9600" y="0"/>
              </a:cxn>
              <a:cxn ang="0">
                <a:pos x="9600" y="7199"/>
              </a:cxn>
              <a:cxn ang="0">
                <a:pos x="0" y="7199"/>
              </a:cxn>
              <a:cxn ang="0">
                <a:pos x="0" y="0"/>
              </a:cxn>
            </a:cxnLst>
            <a:rect l="0" t="0" r="r" b="b"/>
            <a:pathLst>
              <a:path w="9600" h="7199">
                <a:moveTo>
                  <a:pt x="0" y="0"/>
                </a:moveTo>
                <a:lnTo>
                  <a:pt x="0" y="0"/>
                </a:lnTo>
                <a:lnTo>
                  <a:pt x="9600" y="0"/>
                </a:lnTo>
                <a:lnTo>
                  <a:pt x="9600" y="7199"/>
                </a:lnTo>
                <a:lnTo>
                  <a:pt x="0" y="7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3526" y="50849"/>
            <a:ext cx="752475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Freeform 7"/>
          <p:cNvSpPr>
            <a:spLocks/>
          </p:cNvSpPr>
          <p:nvPr/>
        </p:nvSpPr>
        <p:spPr bwMode="auto">
          <a:xfrm>
            <a:off x="4165115" y="746174"/>
            <a:ext cx="557213" cy="915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711" y="0"/>
              </a:cxn>
              <a:cxn ang="0">
                <a:pos x="711" y="737"/>
              </a:cxn>
              <a:cxn ang="0">
                <a:pos x="0" y="737"/>
              </a:cxn>
              <a:cxn ang="0">
                <a:pos x="0" y="0"/>
              </a:cxn>
            </a:cxnLst>
            <a:rect l="0" t="0" r="r" b="b"/>
            <a:pathLst>
              <a:path w="711" h="737">
                <a:moveTo>
                  <a:pt x="0" y="0"/>
                </a:moveTo>
                <a:lnTo>
                  <a:pt x="0" y="0"/>
                </a:lnTo>
                <a:lnTo>
                  <a:pt x="711" y="0"/>
                </a:lnTo>
                <a:lnTo>
                  <a:pt x="711" y="737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285764" y="785862"/>
            <a:ext cx="1266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361964" y="785862"/>
            <a:ext cx="1330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442926" y="785862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03251" y="785862"/>
            <a:ext cx="80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552464" y="785862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614377" y="785862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241314" y="1068437"/>
            <a:ext cx="1282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2C135"/>
                </a:solidFill>
                <a:latin typeface="Calibri" pitchFamily="34" charset="0"/>
                <a:cs typeface="Arial" pitchFamily="34" charset="0"/>
              </a:rPr>
              <a:t>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319101" y="1068437"/>
            <a:ext cx="13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2C135"/>
                </a:solidFill>
                <a:latin typeface="Calibri" pitchFamily="34" charset="0"/>
                <a:cs typeface="Arial" pitchFamily="34" charset="0"/>
              </a:rPr>
              <a:t>O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401651" y="1068437"/>
            <a:ext cx="1057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2C135"/>
                </a:solidFill>
                <a:latin typeface="Calibri" pitchFamily="34" charset="0"/>
                <a:cs typeface="Arial" pitchFamily="34" charset="0"/>
              </a:rPr>
              <a:t>X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466739" y="1068437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2C135"/>
                </a:solidFill>
                <a:latin typeface="Calibri" pitchFamily="34" charset="0"/>
                <a:cs typeface="Arial" pitchFamily="34" charset="0"/>
              </a:rPr>
              <a:t>B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535001" y="1068437"/>
            <a:ext cx="104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2C135"/>
                </a:solidFill>
                <a:latin typeface="Calibri" pitchFamily="34" charset="0"/>
                <a:cs typeface="Arial" pitchFamily="34" charset="0"/>
              </a:rPr>
              <a:t>1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4598501" y="1068437"/>
            <a:ext cx="104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2C135"/>
                </a:solidFill>
                <a:latin typeface="Calibri" pitchFamily="34" charset="0"/>
                <a:cs typeface="Arial" pitchFamily="34" charset="0"/>
              </a:rPr>
              <a:t>3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662002" y="1068437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317514" y="1333550"/>
            <a:ext cx="1186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604A7B"/>
                </a:solidFill>
                <a:latin typeface="Calibri" pitchFamily="34" charset="0"/>
                <a:cs typeface="Arial" pitchFamily="34" charset="0"/>
              </a:rPr>
              <a:t>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390539" y="1333550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604A7B"/>
                </a:solidFill>
                <a:latin typeface="Calibri" pitchFamily="34" charset="0"/>
                <a:cs typeface="Arial" pitchFamily="34" charset="0"/>
              </a:rPr>
              <a:t>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458801" y="1333550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604A7B"/>
                </a:solidFill>
                <a:latin typeface="Calibri" pitchFamily="34" charset="0"/>
                <a:cs typeface="Arial" pitchFamily="34" charset="0"/>
              </a:rPr>
              <a:t>v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515951" y="1333550"/>
            <a:ext cx="104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604A7B"/>
                </a:solidFill>
                <a:latin typeface="Calibri" pitchFamily="34" charset="0"/>
                <a:cs typeface="Arial" pitchFamily="34" charset="0"/>
              </a:rPr>
              <a:t>7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4579452" y="1333550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8" name="Freeform 26"/>
          <p:cNvSpPr>
            <a:spLocks/>
          </p:cNvSpPr>
          <p:nvPr/>
        </p:nvSpPr>
        <p:spPr bwMode="auto">
          <a:xfrm>
            <a:off x="4165114" y="1817737"/>
            <a:ext cx="577850" cy="3146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737" y="0"/>
              </a:cxn>
              <a:cxn ang="0">
                <a:pos x="737" y="2533"/>
              </a:cxn>
              <a:cxn ang="0">
                <a:pos x="0" y="2533"/>
              </a:cxn>
              <a:cxn ang="0">
                <a:pos x="0" y="0"/>
              </a:cxn>
            </a:cxnLst>
            <a:rect l="0" t="0" r="r" b="b"/>
            <a:pathLst>
              <a:path w="737" h="2533">
                <a:moveTo>
                  <a:pt x="0" y="0"/>
                </a:moveTo>
                <a:lnTo>
                  <a:pt x="0" y="0"/>
                </a:lnTo>
                <a:lnTo>
                  <a:pt x="737" y="0"/>
                </a:lnTo>
                <a:lnTo>
                  <a:pt x="737" y="2533"/>
                </a:lnTo>
                <a:lnTo>
                  <a:pt x="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215914" y="1989187"/>
            <a:ext cx="1186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287351" y="1989187"/>
            <a:ext cx="464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l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4317514" y="1989187"/>
            <a:ext cx="464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l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4346090" y="1989187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374664" y="1989187"/>
            <a:ext cx="96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4433401" y="1989187"/>
            <a:ext cx="107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4498489" y="1989187"/>
            <a:ext cx="464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i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4527064" y="1989187"/>
            <a:ext cx="107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593739" y="1989187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4655651" y="1989187"/>
            <a:ext cx="80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90"/>
                </a:solidFill>
                <a:latin typeface="Calibri" pitchFamily="34" charset="0"/>
                <a:cs typeface="Arial" pitchFamily="34" charset="0"/>
              </a:rPr>
              <a:t>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706452" y="1989187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4325451" y="3006775"/>
            <a:ext cx="107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4390539" y="3006775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4458801" y="3006775"/>
            <a:ext cx="1186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4530239" y="3006775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4598502" y="300677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4293701" y="3236962"/>
            <a:ext cx="80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4342914" y="3236962"/>
            <a:ext cx="86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4396889" y="3236962"/>
            <a:ext cx="721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4439751" y="3236962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4501664" y="3236962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4563576" y="3236962"/>
            <a:ext cx="107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alibri" pitchFamily="34" charset="0"/>
                <a:cs typeface="Arial" pitchFamily="34" charset="0"/>
              </a:rPr>
              <a:t>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4630252" y="3236962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4346089" y="3921175"/>
            <a:ext cx="1090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4412764" y="3921175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4473089" y="3921175"/>
            <a:ext cx="80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4522301" y="3921175"/>
            <a:ext cx="104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9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4585802" y="392117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4293701" y="4154537"/>
            <a:ext cx="80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4342914" y="4154537"/>
            <a:ext cx="86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4396889" y="4154537"/>
            <a:ext cx="721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4439751" y="4154537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4501664" y="4154537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4563576" y="4154537"/>
            <a:ext cx="107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4630252" y="4154537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1FEBAAD-841E-4002-ADD3-4D5E68CC5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37571" b="15656"/>
          <a:stretch/>
        </p:blipFill>
        <p:spPr bwMode="auto">
          <a:xfrm>
            <a:off x="3505766" y="4378534"/>
            <a:ext cx="8597924" cy="22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1637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Acquired enhancer in prostate metastatic disease</a:t>
            </a:r>
          </a:p>
        </p:txBody>
      </p:sp>
      <p:pic>
        <p:nvPicPr>
          <p:cNvPr id="4" name="Picture 3" descr="hgt_genome_531e_d0d62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2"/>
          <a:stretch>
            <a:fillRect/>
          </a:stretch>
        </p:blipFill>
        <p:spPr>
          <a:xfrm>
            <a:off x="1600200" y="1975074"/>
            <a:ext cx="8995874" cy="1459657"/>
          </a:xfrm>
          <a:prstGeom prst="rect">
            <a:avLst/>
          </a:prstGeom>
        </p:spPr>
      </p:pic>
      <p:grpSp>
        <p:nvGrpSpPr>
          <p:cNvPr id="11" name="Group 46"/>
          <p:cNvGrpSpPr/>
          <p:nvPr/>
        </p:nvGrpSpPr>
        <p:grpSpPr>
          <a:xfrm>
            <a:off x="1920780" y="3427172"/>
            <a:ext cx="8178800" cy="2897429"/>
            <a:chOff x="396780" y="3427171"/>
            <a:chExt cx="8178800" cy="289742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t="32511" b="58138"/>
            <a:stretch/>
          </p:blipFill>
          <p:spPr bwMode="auto">
            <a:xfrm>
              <a:off x="396780" y="5471488"/>
              <a:ext cx="8178800" cy="392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>
              <a:off x="1185062" y="3427171"/>
              <a:ext cx="295514" cy="205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95400" y="3429000"/>
              <a:ext cx="7164679" cy="197472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4373" y="5862935"/>
              <a:ext cx="711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 kb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5481254" y="6119813"/>
              <a:ext cx="3034096" cy="29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83571" y="6122758"/>
              <a:ext cx="31214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00200" y="4724400"/>
              <a:ext cx="3843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DNase</a:t>
              </a:r>
              <a:r>
                <a:rPr lang="en-US" dirty="0"/>
                <a:t> hypersensitivity peaks in </a:t>
              </a:r>
              <a:r>
                <a:rPr lang="en-US" dirty="0" err="1"/>
                <a:t>LNCaP</a:t>
              </a:r>
              <a:r>
                <a:rPr lang="en-US" dirty="0"/>
                <a:t>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578100" y="2094336"/>
            <a:ext cx="7954668" cy="14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00200" y="1600200"/>
            <a:ext cx="89154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80529" y="2302358"/>
            <a:ext cx="177800" cy="51653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4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09089" y="1247044"/>
            <a:ext cx="518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H3K27Ac – mark of active enhancers/promoters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67585" y="1676400"/>
            <a:ext cx="1845" cy="603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41"/>
          <p:cNvGrpSpPr/>
          <p:nvPr/>
        </p:nvGrpSpPr>
        <p:grpSpPr>
          <a:xfrm>
            <a:off x="2758390" y="1862887"/>
            <a:ext cx="7189716" cy="307777"/>
            <a:chOff x="1234390" y="1862886"/>
            <a:chExt cx="7189716" cy="307777"/>
          </a:xfrm>
        </p:grpSpPr>
        <p:grpSp>
          <p:nvGrpSpPr>
            <p:cNvPr id="19" name="Group 40"/>
            <p:cNvGrpSpPr/>
            <p:nvPr/>
          </p:nvGrpSpPr>
          <p:grpSpPr>
            <a:xfrm>
              <a:off x="1234390" y="1950141"/>
              <a:ext cx="7189716" cy="144194"/>
              <a:chOff x="1234390" y="1950141"/>
              <a:chExt cx="7189716" cy="14419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518974" y="1950141"/>
                <a:ext cx="2985796" cy="1441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5" idx="1"/>
              </p:cNvCxnSpPr>
              <p:nvPr/>
            </p:nvCxnSpPr>
            <p:spPr>
              <a:xfrm flipH="1">
                <a:off x="1234390" y="2016775"/>
                <a:ext cx="344395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389082" y="2007080"/>
                <a:ext cx="303502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678342" y="1862886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650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1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658018" y="4726784"/>
            <a:ext cx="7924800" cy="22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0" dirty="0">
                <a:latin typeface="Courier New" pitchFamily="49" charset="0"/>
                <a:cs typeface="Courier New" pitchFamily="49" charset="0"/>
              </a:rPr>
              <a:t> TGTCTCTTAATACTTGAAGGGTAGATTCAAAAGATGCCC</a:t>
            </a:r>
            <a:r>
              <a:rPr lang="en-US" altLang="ko-KR" sz="87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AGATCT</a:t>
            </a:r>
            <a:r>
              <a:rPr lang="en-US" altLang="ko-KR" sz="870" dirty="0">
                <a:latin typeface="Courier New" pitchFamily="49" charset="0"/>
                <a:cs typeface="Courier New" pitchFamily="49" charset="0"/>
              </a:rPr>
              <a:t>CTTAAGACAGACTTTCTCTTGCTACTGGTTGGTTTGGCCTATTGGGTTTTTTTATAATTA</a:t>
            </a:r>
            <a:endParaRPr lang="ko-KR" altLang="en-US" sz="87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6018" y="2743200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 enhancer candidate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982618" y="2743200"/>
            <a:ext cx="3433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</a:t>
            </a:r>
            <a:endParaRPr lang="ko-KR" altLang="en-US" sz="1100" dirty="0"/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>
            <a:off x="3267618" y="2667000"/>
            <a:ext cx="6553200" cy="21336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 flipH="1">
            <a:off x="2810418" y="2667000"/>
            <a:ext cx="6324600" cy="21336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120"/>
          <p:cNvSpPr txBox="1">
            <a:spLocks noChangeArrowheads="1"/>
          </p:cNvSpPr>
          <p:nvPr/>
        </p:nvSpPr>
        <p:spPr bwMode="auto">
          <a:xfrm>
            <a:off x="5362784" y="4447402"/>
            <a:ext cx="44595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dirty="0" err="1"/>
              <a:t>Bglii</a:t>
            </a:r>
            <a:endParaRPr lang="en-US" altLang="ko-KR" sz="1200" dirty="0"/>
          </a:p>
        </p:txBody>
      </p:sp>
      <p:sp>
        <p:nvSpPr>
          <p:cNvPr id="14" name="Text Box 125"/>
          <p:cNvSpPr txBox="1">
            <a:spLocks noChangeArrowheads="1"/>
          </p:cNvSpPr>
          <p:nvPr/>
        </p:nvSpPr>
        <p:spPr bwMode="auto">
          <a:xfrm>
            <a:off x="5324412" y="4119259"/>
            <a:ext cx="6864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i="1" dirty="0" err="1">
                <a:latin typeface="Arial" charset="0"/>
              </a:rPr>
              <a:t>Ligated</a:t>
            </a:r>
            <a:endParaRPr lang="en-US" altLang="ko-KR" sz="1200" i="1" dirty="0">
              <a:latin typeface="Arial" charset="0"/>
            </a:endParaRP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flipH="1">
            <a:off x="5782218" y="2667000"/>
            <a:ext cx="3352800" cy="2057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02"/>
          <p:cNvSpPr>
            <a:spLocks noChangeShapeType="1"/>
          </p:cNvSpPr>
          <p:nvPr/>
        </p:nvSpPr>
        <p:spPr bwMode="auto">
          <a:xfrm>
            <a:off x="3267618" y="2667000"/>
            <a:ext cx="2133600" cy="2057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679584" y="1875928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8236334" y="1749668"/>
            <a:ext cx="0" cy="1204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flipH="1" flipV="1">
            <a:off x="7898822" y="1663700"/>
            <a:ext cx="106908" cy="7086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174" y="4724400"/>
            <a:ext cx="442834" cy="76200"/>
            <a:chOff x="4992" y="2160"/>
            <a:chExt cx="432" cy="144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992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992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42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3" name="Picture 32" descr="Bait2u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818" y="990601"/>
            <a:ext cx="8077200" cy="1672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8218" y="5029200"/>
            <a:ext cx="52197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" name="Rectangle 38"/>
          <p:cNvSpPr/>
          <p:nvPr/>
        </p:nvSpPr>
        <p:spPr>
          <a:xfrm>
            <a:off x="5248818" y="5029200"/>
            <a:ext cx="685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43618" y="121273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Chromosome conformation capture(3C) reveals interaction between enhancer and AR promoter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3712" y="1129034"/>
            <a:ext cx="6857107" cy="12191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4762500" cy="648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81200" y="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348110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29600" y="-7620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 DHS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1" y="6488668"/>
            <a:ext cx="32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Takeda &amp; </a:t>
            </a:r>
            <a:r>
              <a:rPr lang="en-US" dirty="0" err="1"/>
              <a:t>Spisak</a:t>
            </a:r>
            <a:r>
              <a:rPr lang="en-US" dirty="0"/>
              <a:t> et. al., 2018 Cell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043892"/>
            <a:ext cx="4724400" cy="158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3740714" cy="555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48058" y="52694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Epigenetic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60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5943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0668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 methylation is a heritable epigenetic mark of cellular memory and responsible for tissue specific gene 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419100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Vestigial enhancers are </a:t>
            </a:r>
            <a:r>
              <a:rPr lang="en-US" dirty="0" err="1"/>
              <a:t>hypomethylated</a:t>
            </a:r>
            <a:r>
              <a:rPr lang="en-US" dirty="0"/>
              <a:t> 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have NO active histone marks (H3K27ac) in adult tissue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1" y="2173070"/>
            <a:ext cx="497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the entire genome - including gene bodies –</a:t>
            </a:r>
          </a:p>
          <a:p>
            <a:r>
              <a:rPr lang="en-US" dirty="0"/>
              <a:t>is </a:t>
            </a:r>
            <a:r>
              <a:rPr lang="en-US" dirty="0" err="1"/>
              <a:t>methylated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7180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~7% of the genome has different DNA methylation pattern (</a:t>
            </a:r>
            <a:r>
              <a:rPr lang="en-US" dirty="0" err="1"/>
              <a:t>tsDMR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80" y="3733800"/>
            <a:ext cx="460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tsDMRs</a:t>
            </a:r>
            <a:r>
              <a:rPr lang="en-US" dirty="0"/>
              <a:t> are enriched in </a:t>
            </a:r>
            <a:r>
              <a:rPr lang="en-US" dirty="0" err="1"/>
              <a:t>cis</a:t>
            </a:r>
            <a:r>
              <a:rPr lang="en-US" dirty="0"/>
              <a:t> regulatory elements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894" y="1828802"/>
            <a:ext cx="8828455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Enhancer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1" y="5943600"/>
            <a:ext cx="518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this enhancer become active only in metastasis?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1" y="5574268"/>
            <a:ext cx="43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germline variants in this region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1" y="6488668"/>
            <a:ext cx="32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Takeda &amp; </a:t>
            </a:r>
            <a:r>
              <a:rPr lang="en-US" dirty="0" err="1"/>
              <a:t>Spisak</a:t>
            </a:r>
            <a:r>
              <a:rPr lang="en-US" dirty="0"/>
              <a:t> et. al., 2018 Cell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270711"/>
            <a:ext cx="4762500" cy="648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714750" y="105103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36E08C-F48B-4389-808C-2A634929B3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1767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Regulatory Element Screen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"/>
            <a:ext cx="8229600" cy="1143000"/>
          </a:xfrm>
        </p:spPr>
        <p:txBody>
          <a:bodyPr/>
          <a:lstStyle/>
          <a:p>
            <a:r>
              <a:rPr lang="en-US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7851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Modification of AR enhancer candidates via </a:t>
            </a:r>
            <a:r>
              <a:rPr lang="en-US" b="1" dirty="0"/>
              <a:t>CRISPRi</a:t>
            </a:r>
            <a:r>
              <a:rPr lang="en-US" dirty="0"/>
              <a:t> and </a:t>
            </a:r>
            <a:r>
              <a:rPr lang="en-US" b="1" dirty="0"/>
              <a:t>CRISPR-Cas9</a:t>
            </a:r>
            <a:r>
              <a:rPr lang="en-US" dirty="0"/>
              <a:t> influences cell proliferation via modulation of AR levels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3557984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1800" y="3481784"/>
            <a:ext cx="2667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30245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7467600" y="3786584"/>
            <a:ext cx="914400" cy="457200"/>
          </a:xfrm>
          <a:prstGeom prst="bentConnector3">
            <a:avLst>
              <a:gd name="adj1" fmla="val -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8200" y="4091384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proliferation</a:t>
            </a:r>
            <a:endParaRPr lang="en-US" dirty="0"/>
          </a:p>
        </p:txBody>
      </p:sp>
      <p:grpSp>
        <p:nvGrpSpPr>
          <p:cNvPr id="4" name="Group 22"/>
          <p:cNvGrpSpPr/>
          <p:nvPr/>
        </p:nvGrpSpPr>
        <p:grpSpPr>
          <a:xfrm>
            <a:off x="2514601" y="2624708"/>
            <a:ext cx="4655191" cy="1009476"/>
            <a:chOff x="990600" y="4248324"/>
            <a:chExt cx="4655191" cy="1009476"/>
          </a:xfrm>
        </p:grpSpPr>
        <p:sp>
          <p:nvSpPr>
            <p:cNvPr id="7" name="Rectangle 6"/>
            <p:cNvSpPr/>
            <p:nvPr/>
          </p:nvSpPr>
          <p:spPr>
            <a:xfrm>
              <a:off x="990600" y="5105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5105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5105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744910" y="4248324"/>
              <a:ext cx="3900881" cy="709570"/>
            </a:xfrm>
            <a:custGeom>
              <a:avLst/>
              <a:gdLst>
                <a:gd name="connsiteX0" fmla="*/ 0 w 3900881"/>
                <a:gd name="connsiteY0" fmla="*/ 709570 h 709570"/>
                <a:gd name="connsiteX1" fmla="*/ 1954635 w 3900881"/>
                <a:gd name="connsiteY1" fmla="*/ 4894 h 709570"/>
                <a:gd name="connsiteX2" fmla="*/ 3900881 w 3900881"/>
                <a:gd name="connsiteY2" fmla="*/ 680208 h 70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0881" h="709570">
                  <a:moveTo>
                    <a:pt x="0" y="709570"/>
                  </a:moveTo>
                  <a:cubicBezTo>
                    <a:pt x="652244" y="359679"/>
                    <a:pt x="1304488" y="9788"/>
                    <a:pt x="1954635" y="4894"/>
                  </a:cubicBezTo>
                  <a:cubicBezTo>
                    <a:pt x="2604782" y="0"/>
                    <a:pt x="3252831" y="340104"/>
                    <a:pt x="3900881" y="680208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4343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71800" y="2948385"/>
            <a:ext cx="583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3634185"/>
            <a:ext cx="583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68638" y="4375997"/>
            <a:ext cx="312563" cy="4321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5681" y="5091539"/>
            <a:ext cx="267479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LNCaP</a:t>
            </a:r>
            <a:r>
              <a:rPr lang="en-US"/>
              <a:t> prostate </a:t>
            </a:r>
            <a:r>
              <a:rPr lang="en-US" dirty="0"/>
              <a:t>cancer cell</a:t>
            </a:r>
          </a:p>
          <a:p>
            <a:r>
              <a:rPr lang="en-US" dirty="0"/>
              <a:t>line is AR-dependent</a:t>
            </a:r>
          </a:p>
        </p:txBody>
      </p:sp>
    </p:spTree>
    <p:extLst>
      <p:ext uri="{BB962C8B-B14F-4D97-AF65-F5344CB8AC3E}">
        <p14:creationId xmlns:p14="http://schemas.microsoft.com/office/powerpoint/2010/main" val="31953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76" y="256521"/>
            <a:ext cx="10161024" cy="1143000"/>
          </a:xfrm>
        </p:spPr>
        <p:txBody>
          <a:bodyPr>
            <a:normAutofit/>
          </a:bodyPr>
          <a:lstStyle/>
          <a:p>
            <a:r>
              <a:rPr lang="en-US" dirty="0"/>
              <a:t>AR Regulatory Element Drop Out Screen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7411"/>
          <a:stretch/>
        </p:blipFill>
        <p:spPr bwMode="auto">
          <a:xfrm>
            <a:off x="1676400" y="1725449"/>
            <a:ext cx="8178800" cy="178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86601" y="4419601"/>
            <a:ext cx="3509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878 target </a:t>
            </a:r>
            <a:r>
              <a:rPr lang="en-US" sz="1400" dirty="0" err="1"/>
              <a:t>gRNA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140 CTRL </a:t>
            </a:r>
            <a:r>
              <a:rPr lang="en-US" sz="1400" dirty="0" err="1"/>
              <a:t>gRNA</a:t>
            </a:r>
            <a:endParaRPr lang="en-US" sz="1400" dirty="0"/>
          </a:p>
          <a:p>
            <a:r>
              <a:rPr lang="en-US" sz="1400" dirty="0"/>
              <a:t>	100 non human target </a:t>
            </a:r>
            <a:r>
              <a:rPr lang="en-US" sz="1400" dirty="0" err="1"/>
              <a:t>gRNA</a:t>
            </a:r>
            <a:endParaRPr lang="en-US" sz="1400" dirty="0"/>
          </a:p>
          <a:p>
            <a:r>
              <a:rPr lang="en-US" sz="1400" dirty="0"/>
              <a:t>	40 positive CTRL </a:t>
            </a:r>
            <a:r>
              <a:rPr lang="en-US" sz="1400" dirty="0" err="1"/>
              <a:t>gRNA</a:t>
            </a:r>
            <a:r>
              <a:rPr lang="en-US" sz="1400" dirty="0"/>
              <a:t>, targeting </a:t>
            </a:r>
          </a:p>
          <a:p>
            <a:r>
              <a:rPr lang="en-US" sz="1400" dirty="0"/>
              <a:t>essential human genes (EIF4A3, SF3B3, RPL23, AR) </a:t>
            </a:r>
          </a:p>
          <a:p>
            <a:endParaRPr lang="en-US" sz="1400" dirty="0"/>
          </a:p>
          <a:p>
            <a:r>
              <a:rPr lang="en-US" sz="1400" dirty="0"/>
              <a:t>Test with both Cas9 nuclease and dCas9-KRAB</a:t>
            </a:r>
          </a:p>
          <a:p>
            <a:r>
              <a:rPr lang="en-US" sz="1400" dirty="0"/>
              <a:t>(CRISPRi)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8082" y="2310204"/>
            <a:ext cx="3810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58082" y="2615004"/>
            <a:ext cx="3810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39082" y="21578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9082" y="2462604"/>
            <a:ext cx="52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4458696" y="4244010"/>
            <a:ext cx="2627905" cy="2385390"/>
            <a:chOff x="-20817" y="4375997"/>
            <a:chExt cx="2627905" cy="23853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37" y="4375997"/>
              <a:ext cx="2217563" cy="17980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2" y="6277759"/>
              <a:ext cx="2348168" cy="1975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-20817" y="6392055"/>
              <a:ext cx="2627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Trnascriptional repression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600201" y="4038600"/>
            <a:ext cx="2949305" cy="2585894"/>
            <a:chOff x="2416592" y="4175493"/>
            <a:chExt cx="2949305" cy="2585894"/>
          </a:xfrm>
        </p:grpSpPr>
        <p:pic>
          <p:nvPicPr>
            <p:cNvPr id="14" name="Picture 13" descr="nprot.2013.143-F2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02" r="53420"/>
            <a:stretch/>
          </p:blipFill>
          <p:spPr>
            <a:xfrm>
              <a:off x="2938829" y="5080791"/>
              <a:ext cx="2245413" cy="1262919"/>
            </a:xfrm>
            <a:prstGeom prst="rect">
              <a:avLst/>
            </a:prstGeom>
          </p:spPr>
        </p:pic>
        <p:pic>
          <p:nvPicPr>
            <p:cNvPr id="15" name="Picture 14" descr="nprot.2013.143-F2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5" r="28676" b="68322"/>
            <a:stretch/>
          </p:blipFill>
          <p:spPr>
            <a:xfrm>
              <a:off x="2416592" y="4175493"/>
              <a:ext cx="2716776" cy="650539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4266007" y="5701948"/>
              <a:ext cx="727357" cy="414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nprot.2013.143-F2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54" t="65712" r="75821" b="15735"/>
            <a:stretch/>
          </p:blipFill>
          <p:spPr>
            <a:xfrm>
              <a:off x="3774162" y="4880864"/>
              <a:ext cx="338667" cy="381000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4934097" y="5055390"/>
              <a:ext cx="431800" cy="7481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8963" y="6251961"/>
              <a:ext cx="1930398" cy="18349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980463" y="6392055"/>
              <a:ext cx="1908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Cleavage </a:t>
              </a:r>
              <a:r>
                <a:rPr lang="en-US" dirty="0">
                  <a:solidFill>
                    <a:srgbClr val="FF0000"/>
                  </a:solidFill>
                  <a:sym typeface="Wingdings"/>
                </a:rPr>
                <a:t> </a:t>
              </a:r>
              <a:r>
                <a:rPr lang="en-US" dirty="0" err="1">
                  <a:solidFill>
                    <a:srgbClr val="FF0000"/>
                  </a:solidFill>
                  <a:sym typeface="Wingdings"/>
                </a:rPr>
                <a:t>indels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8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370</Words>
  <Application>Microsoft Office PowerPoint</Application>
  <PresentationFormat>Widescreen</PresentationFormat>
  <Paragraphs>134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Acquired enhancer in prostate metastatic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</vt:lpstr>
      <vt:lpstr>AR Regulatory Element Drop Out Screen</vt:lpstr>
      <vt:lpstr>PowerPoint Presentation</vt:lpstr>
      <vt:lpstr>TOP gRNA positions based on –Z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Spisak, Sandor, Ph.D.</dc:creator>
  <cp:lastModifiedBy>Spisak, Sandor, Ph.D.</cp:lastModifiedBy>
  <cp:revision>16</cp:revision>
  <dcterms:created xsi:type="dcterms:W3CDTF">2021-01-14T14:33:23Z</dcterms:created>
  <dcterms:modified xsi:type="dcterms:W3CDTF">2021-02-27T14:11:48Z</dcterms:modified>
</cp:coreProperties>
</file>