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87" r:id="rId3"/>
    <p:sldId id="304" r:id="rId4"/>
    <p:sldId id="302" r:id="rId5"/>
    <p:sldId id="303" r:id="rId6"/>
    <p:sldId id="314" r:id="rId7"/>
    <p:sldId id="315" r:id="rId8"/>
    <p:sldId id="306" r:id="rId9"/>
    <p:sldId id="273" r:id="rId10"/>
    <p:sldId id="259" r:id="rId11"/>
    <p:sldId id="276" r:id="rId12"/>
    <p:sldId id="260" r:id="rId13"/>
    <p:sldId id="279" r:id="rId14"/>
    <p:sldId id="264" r:id="rId15"/>
    <p:sldId id="307" r:id="rId16"/>
    <p:sldId id="312" r:id="rId17"/>
    <p:sldId id="288" r:id="rId18"/>
    <p:sldId id="265" r:id="rId19"/>
    <p:sldId id="258" r:id="rId20"/>
    <p:sldId id="266" r:id="rId21"/>
    <p:sldId id="290" r:id="rId22"/>
    <p:sldId id="295" r:id="rId23"/>
    <p:sldId id="297" r:id="rId24"/>
    <p:sldId id="301" r:id="rId25"/>
    <p:sldId id="305" r:id="rId26"/>
    <p:sldId id="31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6"/>
    <p:restoredTop sz="96296"/>
  </p:normalViewPr>
  <p:slideViewPr>
    <p:cSldViewPr snapToGrid="0" snapToObjects="1">
      <p:cViewPr>
        <p:scale>
          <a:sx n="165" d="100"/>
          <a:sy n="165" d="100"/>
        </p:scale>
        <p:origin x="330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1DD6D-A134-BC49-B4C9-E9D9FFFC5B85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A2535-6C4F-D04C-B26B-6D3B488B3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76 fractions each with 76 gRNA read 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A2535-6C4F-D04C-B26B-6D3B488B31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98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s3 vs primer 4</a:t>
            </a:r>
          </a:p>
          <a:p>
            <a:r>
              <a:rPr lang="en-US" dirty="0"/>
              <a:t>fix slide </a:t>
            </a:r>
          </a:p>
          <a:p>
            <a:endParaRPr lang="en-US" dirty="0"/>
          </a:p>
          <a:p>
            <a:r>
              <a:rPr lang="en-US" dirty="0"/>
              <a:t>answer the 3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A2535-6C4F-D04C-B26B-6D3B488B31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24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s3 vs primer 4</a:t>
            </a:r>
          </a:p>
          <a:p>
            <a:r>
              <a:rPr lang="en-US" dirty="0"/>
              <a:t>fix slide </a:t>
            </a:r>
          </a:p>
          <a:p>
            <a:endParaRPr lang="en-US" dirty="0"/>
          </a:p>
          <a:p>
            <a:r>
              <a:rPr lang="en-US" dirty="0"/>
              <a:t>answer the 3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A2535-6C4F-D04C-B26B-6D3B488B31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A2535-6C4F-D04C-B26B-6D3B488B31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graphs, use the same graphs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A2535-6C4F-D04C-B26B-6D3B488B31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graphs, use the same graphs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A2535-6C4F-D04C-B26B-6D3B488B31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graphs, use the same graphs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A2535-6C4F-D04C-B26B-6D3B488B31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31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cell line images, </a:t>
            </a:r>
          </a:p>
          <a:p>
            <a:r>
              <a:rPr lang="en-US" dirty="0"/>
              <a:t>1. which was the better cell line</a:t>
            </a:r>
          </a:p>
          <a:p>
            <a:r>
              <a:rPr lang="en-US" dirty="0"/>
              <a:t>2. which system within a cell line was better</a:t>
            </a:r>
          </a:p>
          <a:p>
            <a:r>
              <a:rPr lang="en-US" dirty="0"/>
              <a:t>day 7 vs day 14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A2535-6C4F-D04C-B26B-6D3B488B31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replicate name to roman numerals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A2535-6C4F-D04C-B26B-6D3B488B31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A2535-6C4F-D04C-B26B-6D3B488B31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00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moderate magnitude of effect but expected effect is observed in expected directions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A2535-6C4F-D04C-B26B-6D3B488B31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1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4317-242E-E441-AB96-49517512C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CE438-3C20-4D4B-A5E5-A4280B7A7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FC40B-EF93-0C40-998C-FEA893A8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5F24-B8BE-FD44-87EE-42FDB6CEF75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7AA54-E51B-B147-A3F7-C4BD4C89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0F5B-F247-2F49-BA26-44CAF772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5A7-A143-904B-906A-C7BA25E2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1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CFCE-1D01-C249-8AFB-62C4DBB5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F1139-220A-4943-8C48-970110C89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8E28-838C-4A44-B8C4-77D4709C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5F24-B8BE-FD44-87EE-42FDB6CEF75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30D1-59B6-5F47-98F2-2B32F96A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99DD-ABF8-0642-A022-D415B852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5A7-A143-904B-906A-C7BA25E2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D63D3-362C-394A-8B9F-D133BE24A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94F9-3300-BC40-9B10-64D265060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6908-8D50-CD42-82D2-56178FA2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5F24-B8BE-FD44-87EE-42FDB6CEF75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17A9B-57FD-214B-91A4-BDCFB402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5C441-AAEC-024C-BD68-8A2A492D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5A7-A143-904B-906A-C7BA25E2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3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D597-3766-DD48-A745-6D259FDF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6767-D99E-204A-A808-6D272232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7A796-5A07-2548-82AE-C01665C0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5F24-B8BE-FD44-87EE-42FDB6CEF75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5E2EB-CF31-924F-BB82-990D1348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9D75-EC39-E446-A862-776361FB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5A7-A143-904B-906A-C7BA25E2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7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4EB7-7AFC-2D48-B95A-6558FDE4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9D3C-CEDE-9344-A4F2-614F6856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EDF3-86D1-4C42-8AB0-03B53DFF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5F24-B8BE-FD44-87EE-42FDB6CEF75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D95A-F10F-BE40-AB43-9A031C38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2266-B606-A046-9EE8-B1CF6CD6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5A7-A143-904B-906A-C7BA25E2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5808-11A5-F147-BCA8-87F4196E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9C02-7542-0F46-86D4-765074DD8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AE274-C9C5-324F-AAE9-35CEB919D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82660-E60F-FF48-8474-29E3326C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5F24-B8BE-FD44-87EE-42FDB6CEF75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7985-B1E4-9E44-A1E0-BAA09797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33CA-59BD-464C-998A-05EB375E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5A7-A143-904B-906A-C7BA25E2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F624-DE2C-DB4C-BB47-D142B4EC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EF04-5627-C04E-96FC-FD8370B48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1BAC-6B01-E54C-B7FE-C0A4DBB26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AFF74-57C6-684E-BCE1-C75127A1E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E1479-5262-D147-9C95-3E0D388CA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427AC-4C00-BF47-ADDF-47E0C8BB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5F24-B8BE-FD44-87EE-42FDB6CEF75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67E1F-4012-E94A-8E63-E72AB770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A2AD6-985A-6F41-B69F-BF3FE9C0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5A7-A143-904B-906A-C7BA25E2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30F8-5CA7-094D-9DA2-34489E0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DBE31-ED72-7447-AD20-C7BC1C2D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5F24-B8BE-FD44-87EE-42FDB6CEF75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C265B-8290-7F41-A384-EEA6BDCD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CFFE8-2E30-4B45-91F9-3B3FC77B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5A7-A143-904B-906A-C7BA25E2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03258-5CEA-A94D-BF47-F1DB602A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5F24-B8BE-FD44-87EE-42FDB6CEF75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C3680-7C06-D743-9527-734ECE4B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FB5ED-AD38-9040-8940-90BC6E08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5A7-A143-904B-906A-C7BA25E2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6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F887-35B8-B24A-89E6-CE888BF2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0B1-628B-694F-9C90-76092376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6C270-2757-3C45-A2BA-CF10C4864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30A09-444E-2645-8F0E-872E9DB8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5F24-B8BE-FD44-87EE-42FDB6CEF75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61CE4-6A69-704E-A57E-3C660C45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92F2A-8849-6E47-A2BF-5B36361A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5A7-A143-904B-906A-C7BA25E2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2D2D-10AA-6644-9BF5-F7351667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6B3DB-D798-B54B-81FB-02D16A7D2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9243F-72BE-4647-80E2-934C2278B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FFA87-4450-5441-B00F-40A7B299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5F24-B8BE-FD44-87EE-42FDB6CEF75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5A51-D759-6B41-A034-EFFAA520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236D8-D995-6142-9586-1FBAE784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5A7-A143-904B-906A-C7BA25E2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EFDE8-CC15-0A4E-911E-DB2877A5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3BC1D-BB01-C74F-9842-6B43683B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8BC6-FFF7-5645-A3D0-1F7D14611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5F24-B8BE-FD44-87EE-42FDB6CEF75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954D-69C4-3D40-A902-243F65677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A6A4-E741-BC43-AE7D-FC352B87A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95A7-A143-904B-906A-C7BA25E2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9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86EC-1335-7442-A1D1-E14B2ADE2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Miniscreen05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86AEC-D2C4-1F46-AD44-616649F71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25, 2021</a:t>
            </a:r>
          </a:p>
          <a:p>
            <a:r>
              <a:rPr lang="en-US" dirty="0"/>
              <a:t>David 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0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F45667A-5924-0749-B6D0-B62EDBAAFE30}"/>
              </a:ext>
            </a:extLst>
          </p:cNvPr>
          <p:cNvSpPr txBox="1"/>
          <p:nvPr/>
        </p:nvSpPr>
        <p:spPr>
          <a:xfrm>
            <a:off x="261011" y="272124"/>
            <a:ext cx="26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LS180 S1 vs. S2 Beta Score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31463DE2-389E-8B44-B43F-4E6E9DD5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1" y="767103"/>
            <a:ext cx="1788803" cy="1208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FAEF18-ECC7-EF43-846C-061A8F099D51}"/>
              </a:ext>
            </a:extLst>
          </p:cNvPr>
          <p:cNvSpPr/>
          <p:nvPr/>
        </p:nvSpPr>
        <p:spPr>
          <a:xfrm>
            <a:off x="261011" y="948995"/>
            <a:ext cx="1788803" cy="2839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D0510-C186-6848-BE4E-C9CC310FEE49}"/>
              </a:ext>
            </a:extLst>
          </p:cNvPr>
          <p:cNvSpPr/>
          <p:nvPr/>
        </p:nvSpPr>
        <p:spPr>
          <a:xfrm>
            <a:off x="3110233" y="451212"/>
            <a:ext cx="4225773" cy="32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F0390-4230-3D4F-B416-3436C0E396F2}"/>
              </a:ext>
            </a:extLst>
          </p:cNvPr>
          <p:cNvSpPr/>
          <p:nvPr/>
        </p:nvSpPr>
        <p:spPr>
          <a:xfrm>
            <a:off x="7537337" y="451212"/>
            <a:ext cx="4225773" cy="323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6FC93-75BD-064B-855D-DB26D3ECA99D}"/>
              </a:ext>
            </a:extLst>
          </p:cNvPr>
          <p:cNvSpPr/>
          <p:nvPr/>
        </p:nvSpPr>
        <p:spPr>
          <a:xfrm rot="16200000">
            <a:off x="1598279" y="2047695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C8B18C-28D9-7043-BA67-9A53DD867365}"/>
              </a:ext>
            </a:extLst>
          </p:cNvPr>
          <p:cNvSpPr/>
          <p:nvPr/>
        </p:nvSpPr>
        <p:spPr>
          <a:xfrm rot="16200000">
            <a:off x="1598279" y="4780413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978D90-12C7-EF4B-B8B5-5384CC22A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87" b="49530"/>
          <a:stretch/>
        </p:blipFill>
        <p:spPr bwMode="auto">
          <a:xfrm>
            <a:off x="3596516" y="948995"/>
            <a:ext cx="2985911" cy="253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013AB38-78D3-1446-8FA8-AFEC87DC8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87" b="49757"/>
          <a:stretch/>
        </p:blipFill>
        <p:spPr bwMode="auto">
          <a:xfrm>
            <a:off x="3596516" y="3747573"/>
            <a:ext cx="2985911" cy="252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E2E0B89-7F0B-014B-B9BD-528F0A6E1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43" b="49288"/>
          <a:stretch/>
        </p:blipFill>
        <p:spPr bwMode="auto">
          <a:xfrm>
            <a:off x="8129129" y="962335"/>
            <a:ext cx="3034630" cy="252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230AB-9A2F-1C48-AB8F-759F41DB7D22}"/>
              </a:ext>
            </a:extLst>
          </p:cNvPr>
          <p:cNvSpPr txBox="1"/>
          <p:nvPr/>
        </p:nvSpPr>
        <p:spPr>
          <a:xfrm>
            <a:off x="261011" y="272124"/>
            <a:ext cx="433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HT-29 S3 vs. S4 vs. S5: GFP(A) | </a:t>
            </a:r>
            <a:r>
              <a:rPr lang="en-US" b="1" dirty="0" err="1"/>
              <a:t>mCherry</a:t>
            </a:r>
            <a:r>
              <a:rPr lang="en-US" b="1" dirty="0"/>
              <a:t> (B)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5E3E8D4-BF80-FB4D-AC18-00CE9886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1" y="767103"/>
            <a:ext cx="1788803" cy="1208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6810BE-AE89-E94C-8782-3DEC6275560F}"/>
              </a:ext>
            </a:extLst>
          </p:cNvPr>
          <p:cNvSpPr/>
          <p:nvPr/>
        </p:nvSpPr>
        <p:spPr>
          <a:xfrm>
            <a:off x="261011" y="1229239"/>
            <a:ext cx="1788803" cy="43330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AF297-3929-8243-AC26-C6EC2F69B9FE}"/>
              </a:ext>
            </a:extLst>
          </p:cNvPr>
          <p:cNvSpPr/>
          <p:nvPr/>
        </p:nvSpPr>
        <p:spPr>
          <a:xfrm>
            <a:off x="2953914" y="767103"/>
            <a:ext cx="2733975" cy="32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FA9A58-7FEC-B64C-AA98-4A11BF46D9C9}"/>
              </a:ext>
            </a:extLst>
          </p:cNvPr>
          <p:cNvSpPr/>
          <p:nvPr/>
        </p:nvSpPr>
        <p:spPr>
          <a:xfrm rot="16200000">
            <a:off x="1441960" y="2363586"/>
            <a:ext cx="2245146" cy="35680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2DAAB-EF2D-7144-85A1-C810D1A9A689}"/>
              </a:ext>
            </a:extLst>
          </p:cNvPr>
          <p:cNvSpPr/>
          <p:nvPr/>
        </p:nvSpPr>
        <p:spPr>
          <a:xfrm rot="16200000">
            <a:off x="1441960" y="5096304"/>
            <a:ext cx="2245146" cy="35680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E6892-A671-3F4C-8511-9AEE9B0328EB}"/>
              </a:ext>
            </a:extLst>
          </p:cNvPr>
          <p:cNvSpPr/>
          <p:nvPr/>
        </p:nvSpPr>
        <p:spPr>
          <a:xfrm>
            <a:off x="6075464" y="767103"/>
            <a:ext cx="2733975" cy="32384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8668A-9C5B-B046-A706-ECAF612DF8CC}"/>
              </a:ext>
            </a:extLst>
          </p:cNvPr>
          <p:cNvSpPr/>
          <p:nvPr/>
        </p:nvSpPr>
        <p:spPr>
          <a:xfrm>
            <a:off x="9197014" y="764730"/>
            <a:ext cx="2733975" cy="32384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94A69EA-9EA1-2F4D-8397-0358F99E0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699" y="1794597"/>
            <a:ext cx="2986404" cy="16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181F6F7-8025-B441-85C0-FE1145A9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699" y="4478222"/>
            <a:ext cx="3051671" cy="167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111CFC8-E3FC-6C4E-AF61-F7D45E94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249" y="1794597"/>
            <a:ext cx="2986404" cy="16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5C3C77AD-AF19-1F40-AC82-EDE60FCC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64" y="4478222"/>
            <a:ext cx="2996989" cy="164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18FF03D8-F3C0-374B-A065-2D7B69E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799" y="1794597"/>
            <a:ext cx="3001600" cy="164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E6026A37-0BD5-5D4F-9D73-CE159A8B9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299" y="4486539"/>
            <a:ext cx="3082100" cy="16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10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230AB-9A2F-1C48-AB8F-759F41DB7D22}"/>
              </a:ext>
            </a:extLst>
          </p:cNvPr>
          <p:cNvSpPr txBox="1"/>
          <p:nvPr/>
        </p:nvSpPr>
        <p:spPr>
          <a:xfrm>
            <a:off x="135751" y="268635"/>
            <a:ext cx="265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S3 vs. S4 vs. S5 Beta Score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5E3E8D4-BF80-FB4D-AC18-00CE98865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1" y="767103"/>
            <a:ext cx="1788803" cy="1208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6810BE-AE89-E94C-8782-3DEC6275560F}"/>
              </a:ext>
            </a:extLst>
          </p:cNvPr>
          <p:cNvSpPr/>
          <p:nvPr/>
        </p:nvSpPr>
        <p:spPr>
          <a:xfrm>
            <a:off x="261011" y="1229239"/>
            <a:ext cx="1788803" cy="43330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AF297-3929-8243-AC26-C6EC2F69B9FE}"/>
              </a:ext>
            </a:extLst>
          </p:cNvPr>
          <p:cNvSpPr/>
          <p:nvPr/>
        </p:nvSpPr>
        <p:spPr>
          <a:xfrm>
            <a:off x="2855792" y="459163"/>
            <a:ext cx="2733975" cy="32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FA9A58-7FEC-B64C-AA98-4A11BF46D9C9}"/>
              </a:ext>
            </a:extLst>
          </p:cNvPr>
          <p:cNvSpPr/>
          <p:nvPr/>
        </p:nvSpPr>
        <p:spPr>
          <a:xfrm rot="16200000">
            <a:off x="1343838" y="2055646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2DAAB-EF2D-7144-85A1-C810D1A9A689}"/>
              </a:ext>
            </a:extLst>
          </p:cNvPr>
          <p:cNvSpPr/>
          <p:nvPr/>
        </p:nvSpPr>
        <p:spPr>
          <a:xfrm rot="16200000">
            <a:off x="1343838" y="4788364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E6892-A671-3F4C-8511-9AEE9B0328EB}"/>
              </a:ext>
            </a:extLst>
          </p:cNvPr>
          <p:cNvSpPr/>
          <p:nvPr/>
        </p:nvSpPr>
        <p:spPr>
          <a:xfrm>
            <a:off x="5977342" y="459163"/>
            <a:ext cx="2733975" cy="323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8668A-9C5B-B046-A706-ECAF612DF8CC}"/>
              </a:ext>
            </a:extLst>
          </p:cNvPr>
          <p:cNvSpPr/>
          <p:nvPr/>
        </p:nvSpPr>
        <p:spPr>
          <a:xfrm>
            <a:off x="9098892" y="456790"/>
            <a:ext cx="2733975" cy="323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FB5ECA6-43EE-E64B-AA96-C22BA7812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92" b="50326"/>
          <a:stretch/>
        </p:blipFill>
        <p:spPr bwMode="auto">
          <a:xfrm>
            <a:off x="2734002" y="1042076"/>
            <a:ext cx="2855762" cy="23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CAD407DE-56F9-8F4A-B652-D95D79E21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62" b="50366"/>
          <a:stretch/>
        </p:blipFill>
        <p:spPr bwMode="auto">
          <a:xfrm>
            <a:off x="2734002" y="3926320"/>
            <a:ext cx="2855762" cy="24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4B366119-33D7-F441-89EA-92CDCAA72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32" b="49345"/>
          <a:stretch/>
        </p:blipFill>
        <p:spPr bwMode="auto">
          <a:xfrm>
            <a:off x="5864963" y="1042076"/>
            <a:ext cx="2797273" cy="23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3D71ED4F-67AD-CA40-AC53-395BF07C1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32" b="50011"/>
          <a:stretch/>
        </p:blipFill>
        <p:spPr bwMode="auto">
          <a:xfrm>
            <a:off x="5855555" y="3924863"/>
            <a:ext cx="2855762" cy="240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2478F425-A7F4-914F-AC8D-57A97EA79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14" b="50408"/>
          <a:stretch/>
        </p:blipFill>
        <p:spPr bwMode="auto">
          <a:xfrm>
            <a:off x="8979678" y="1042076"/>
            <a:ext cx="2855761" cy="23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F675B2A0-4224-EC4A-B281-23EF9900F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55" b="50366"/>
          <a:stretch/>
        </p:blipFill>
        <p:spPr bwMode="auto">
          <a:xfrm>
            <a:off x="8944491" y="3924863"/>
            <a:ext cx="2926134" cy="237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0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230AB-9A2F-1C48-AB8F-759F41DB7D22}"/>
              </a:ext>
            </a:extLst>
          </p:cNvPr>
          <p:cNvSpPr txBox="1"/>
          <p:nvPr/>
        </p:nvSpPr>
        <p:spPr>
          <a:xfrm>
            <a:off x="261011" y="272124"/>
            <a:ext cx="386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HT-115 S6 vs. S7: GFP(A) | </a:t>
            </a:r>
            <a:r>
              <a:rPr lang="en-US" b="1" dirty="0" err="1"/>
              <a:t>mCherry</a:t>
            </a:r>
            <a:r>
              <a:rPr lang="en-US" b="1" dirty="0"/>
              <a:t> (B)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5E3E8D4-BF80-FB4D-AC18-00CE98865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1" y="767103"/>
            <a:ext cx="1788803" cy="1208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6810BE-AE89-E94C-8782-3DEC6275560F}"/>
              </a:ext>
            </a:extLst>
          </p:cNvPr>
          <p:cNvSpPr/>
          <p:nvPr/>
        </p:nvSpPr>
        <p:spPr>
          <a:xfrm>
            <a:off x="257871" y="1667621"/>
            <a:ext cx="1788803" cy="307658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E89390-A9A8-DE43-91C4-2AD5014C3F0A}"/>
              </a:ext>
            </a:extLst>
          </p:cNvPr>
          <p:cNvSpPr/>
          <p:nvPr/>
        </p:nvSpPr>
        <p:spPr>
          <a:xfrm>
            <a:off x="3110234" y="767103"/>
            <a:ext cx="4225773" cy="32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08DFD-2306-EB4D-B23A-19A238E45246}"/>
              </a:ext>
            </a:extLst>
          </p:cNvPr>
          <p:cNvSpPr/>
          <p:nvPr/>
        </p:nvSpPr>
        <p:spPr>
          <a:xfrm>
            <a:off x="7537338" y="767103"/>
            <a:ext cx="4225773" cy="32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872112-A0BE-8941-943A-DC519AF3C547}"/>
              </a:ext>
            </a:extLst>
          </p:cNvPr>
          <p:cNvSpPr/>
          <p:nvPr/>
        </p:nvSpPr>
        <p:spPr>
          <a:xfrm rot="16200000">
            <a:off x="1598280" y="2363586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04BE66-BF74-D444-AF76-F675AA852207}"/>
              </a:ext>
            </a:extLst>
          </p:cNvPr>
          <p:cNvSpPr/>
          <p:nvPr/>
        </p:nvSpPr>
        <p:spPr>
          <a:xfrm rot="16200000">
            <a:off x="1598280" y="5096304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5EEED61-9450-4041-B6FD-BF627354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343" y="1457012"/>
            <a:ext cx="4329664" cy="23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B1AA59BE-F6C5-1F4E-842B-E2E081043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343" y="4192623"/>
            <a:ext cx="4329664" cy="23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89F72845-F0EA-3C4D-9368-FAE4BADC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19" y="1457011"/>
            <a:ext cx="4329665" cy="23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E8641C9D-C083-A44E-B327-10950AC8F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92" y="4192622"/>
            <a:ext cx="4320019" cy="23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67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230AB-9A2F-1C48-AB8F-759F41DB7D22}"/>
              </a:ext>
            </a:extLst>
          </p:cNvPr>
          <p:cNvSpPr txBox="1"/>
          <p:nvPr/>
        </p:nvSpPr>
        <p:spPr>
          <a:xfrm>
            <a:off x="261011" y="272124"/>
            <a:ext cx="20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S6 vs. S7 Beta Score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5E3E8D4-BF80-FB4D-AC18-00CE9886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1" y="767103"/>
            <a:ext cx="1788803" cy="1208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6810BE-AE89-E94C-8782-3DEC6275560F}"/>
              </a:ext>
            </a:extLst>
          </p:cNvPr>
          <p:cNvSpPr/>
          <p:nvPr/>
        </p:nvSpPr>
        <p:spPr>
          <a:xfrm>
            <a:off x="257871" y="1667621"/>
            <a:ext cx="1788803" cy="307658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E89390-A9A8-DE43-91C4-2AD5014C3F0A}"/>
              </a:ext>
            </a:extLst>
          </p:cNvPr>
          <p:cNvSpPr/>
          <p:nvPr/>
        </p:nvSpPr>
        <p:spPr>
          <a:xfrm>
            <a:off x="3110233" y="451212"/>
            <a:ext cx="4225773" cy="32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08DFD-2306-EB4D-B23A-19A238E45246}"/>
              </a:ext>
            </a:extLst>
          </p:cNvPr>
          <p:cNvSpPr/>
          <p:nvPr/>
        </p:nvSpPr>
        <p:spPr>
          <a:xfrm>
            <a:off x="7537337" y="451212"/>
            <a:ext cx="4225773" cy="32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872112-A0BE-8941-943A-DC519AF3C547}"/>
              </a:ext>
            </a:extLst>
          </p:cNvPr>
          <p:cNvSpPr/>
          <p:nvPr/>
        </p:nvSpPr>
        <p:spPr>
          <a:xfrm rot="16200000">
            <a:off x="1598279" y="2047695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04BE66-BF74-D444-AF76-F675AA852207}"/>
              </a:ext>
            </a:extLst>
          </p:cNvPr>
          <p:cNvSpPr/>
          <p:nvPr/>
        </p:nvSpPr>
        <p:spPr>
          <a:xfrm rot="16200000">
            <a:off x="1598279" y="4780413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7580253-7B89-5E44-9AFA-F28FDA592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64" b="49397"/>
          <a:stretch/>
        </p:blipFill>
        <p:spPr bwMode="auto">
          <a:xfrm>
            <a:off x="3659725" y="942400"/>
            <a:ext cx="3117144" cy="264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114D32FC-9C16-3541-A233-7A6C60811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94" b="49820"/>
          <a:stretch/>
        </p:blipFill>
        <p:spPr bwMode="auto">
          <a:xfrm>
            <a:off x="3614342" y="3658065"/>
            <a:ext cx="3193286" cy="271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194CF6DD-85AD-8946-9502-54837BE77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40" b="49526"/>
          <a:stretch/>
        </p:blipFill>
        <p:spPr bwMode="auto">
          <a:xfrm>
            <a:off x="7956959" y="942400"/>
            <a:ext cx="3203731" cy="271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981AC361-AE15-2040-BDBE-105BEABEA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50" b="49281"/>
          <a:stretch/>
        </p:blipFill>
        <p:spPr bwMode="auto">
          <a:xfrm>
            <a:off x="7956959" y="3658065"/>
            <a:ext cx="3193285" cy="273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8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F45667A-5924-0749-B6D0-B62EDBAAFE30}"/>
              </a:ext>
            </a:extLst>
          </p:cNvPr>
          <p:cNvSpPr txBox="1"/>
          <p:nvPr/>
        </p:nvSpPr>
        <p:spPr>
          <a:xfrm>
            <a:off x="261011" y="272124"/>
            <a:ext cx="673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S3 (Dual at Day 7) vs. Primer 4 (Single at Day 7): GFP(A) | </a:t>
            </a:r>
            <a:r>
              <a:rPr lang="en-US" b="1" dirty="0" err="1"/>
              <a:t>mCherry</a:t>
            </a:r>
            <a:r>
              <a:rPr lang="en-US" b="1" dirty="0"/>
              <a:t> (B)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D0510-C186-6848-BE4E-C9CC310FEE49}"/>
              </a:ext>
            </a:extLst>
          </p:cNvPr>
          <p:cNvSpPr/>
          <p:nvPr/>
        </p:nvSpPr>
        <p:spPr>
          <a:xfrm>
            <a:off x="3143484" y="767103"/>
            <a:ext cx="4225773" cy="32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F0390-4230-3D4F-B416-3436C0E396F2}"/>
              </a:ext>
            </a:extLst>
          </p:cNvPr>
          <p:cNvSpPr/>
          <p:nvPr/>
        </p:nvSpPr>
        <p:spPr>
          <a:xfrm>
            <a:off x="7570588" y="767103"/>
            <a:ext cx="4225773" cy="323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Primer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6FC93-75BD-064B-855D-DB26D3ECA99D}"/>
              </a:ext>
            </a:extLst>
          </p:cNvPr>
          <p:cNvSpPr/>
          <p:nvPr/>
        </p:nvSpPr>
        <p:spPr>
          <a:xfrm rot="16200000">
            <a:off x="1631530" y="2363586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C8B18C-28D9-7043-BA67-9A53DD867365}"/>
              </a:ext>
            </a:extLst>
          </p:cNvPr>
          <p:cNvSpPr/>
          <p:nvPr/>
        </p:nvSpPr>
        <p:spPr>
          <a:xfrm rot="16200000">
            <a:off x="1631530" y="5096304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176EFB55-893C-EC41-A205-53762BF3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1" y="767103"/>
            <a:ext cx="1788803" cy="12081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9FADC3-A46D-EA46-9BAC-1963662D185E}"/>
              </a:ext>
            </a:extLst>
          </p:cNvPr>
          <p:cNvSpPr/>
          <p:nvPr/>
        </p:nvSpPr>
        <p:spPr>
          <a:xfrm>
            <a:off x="261011" y="1229240"/>
            <a:ext cx="1788803" cy="1145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901753-4F21-AC40-93AA-9D96F2AC7138}"/>
              </a:ext>
            </a:extLst>
          </p:cNvPr>
          <p:cNvSpPr/>
          <p:nvPr/>
        </p:nvSpPr>
        <p:spPr>
          <a:xfrm>
            <a:off x="7570588" y="767103"/>
            <a:ext cx="4225773" cy="323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Primer 4 at Day 7 (Top 2.5 vs Bottom 2.5)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4A439E-8BCA-3B40-A760-987DA727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20" y="2791327"/>
            <a:ext cx="4537670" cy="248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4C27EA-02B2-0743-850E-53C9479D0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630" y="1419417"/>
            <a:ext cx="4357627" cy="2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D2AC5BA-75E7-0E4B-A6FA-38CC3D1EB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372" y="4201028"/>
            <a:ext cx="4338885" cy="2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71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F45667A-5924-0749-B6D0-B62EDBAAFE30}"/>
              </a:ext>
            </a:extLst>
          </p:cNvPr>
          <p:cNvSpPr txBox="1"/>
          <p:nvPr/>
        </p:nvSpPr>
        <p:spPr>
          <a:xfrm>
            <a:off x="261011" y="272124"/>
            <a:ext cx="265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S3 vs. Primer 4 Beta Score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31463DE2-389E-8B44-B43F-4E6E9DD5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1" y="767103"/>
            <a:ext cx="1788803" cy="1208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FAEF18-ECC7-EF43-846C-061A8F099D51}"/>
              </a:ext>
            </a:extLst>
          </p:cNvPr>
          <p:cNvSpPr/>
          <p:nvPr/>
        </p:nvSpPr>
        <p:spPr>
          <a:xfrm>
            <a:off x="261011" y="948995"/>
            <a:ext cx="1788803" cy="2839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D0510-C186-6848-BE4E-C9CC310FEE49}"/>
              </a:ext>
            </a:extLst>
          </p:cNvPr>
          <p:cNvSpPr/>
          <p:nvPr/>
        </p:nvSpPr>
        <p:spPr>
          <a:xfrm>
            <a:off x="3110233" y="451212"/>
            <a:ext cx="4225773" cy="32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F0390-4230-3D4F-B416-3436C0E396F2}"/>
              </a:ext>
            </a:extLst>
          </p:cNvPr>
          <p:cNvSpPr/>
          <p:nvPr/>
        </p:nvSpPr>
        <p:spPr>
          <a:xfrm>
            <a:off x="7537337" y="451212"/>
            <a:ext cx="4225773" cy="323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Primer 4 at Day 7 (Top 2.5 vs Bottom 2.5)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6FC93-75BD-064B-855D-DB26D3ECA99D}"/>
              </a:ext>
            </a:extLst>
          </p:cNvPr>
          <p:cNvSpPr/>
          <p:nvPr/>
        </p:nvSpPr>
        <p:spPr>
          <a:xfrm rot="16200000">
            <a:off x="1598279" y="2047695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C8B18C-28D9-7043-BA67-9A53DD867365}"/>
              </a:ext>
            </a:extLst>
          </p:cNvPr>
          <p:cNvSpPr/>
          <p:nvPr/>
        </p:nvSpPr>
        <p:spPr>
          <a:xfrm rot="16200000">
            <a:off x="1598279" y="4780413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62AE299C-2EE2-7645-98F2-0F73F836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48" y="1035286"/>
            <a:ext cx="4301958" cy="25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8F9F8605-AEB6-DF48-94D5-48E4E871F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48" y="3769145"/>
            <a:ext cx="4301958" cy="25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>
            <a:extLst>
              <a:ext uri="{FF2B5EF4-FFF2-40B4-BE49-F238E27FC236}">
                <a16:creationId xmlns:a16="http://schemas.microsoft.com/office/drawing/2014/main" id="{1B6DDF5A-631A-9D4A-B4EC-94F7E97B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06" y="2319807"/>
            <a:ext cx="4687271" cy="269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9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6AE7CE-A6CE-7441-B9EE-7BD889ED821B}"/>
              </a:ext>
            </a:extLst>
          </p:cNvPr>
          <p:cNvSpPr/>
          <p:nvPr/>
        </p:nvSpPr>
        <p:spPr>
          <a:xfrm>
            <a:off x="79663" y="1122839"/>
            <a:ext cx="2286001" cy="36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GFP_A vs. </a:t>
            </a:r>
            <a:r>
              <a:rPr lang="en-US" sz="1400" dirty="0" err="1"/>
              <a:t>mCherry_B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14FB89-0B25-0A46-814D-AC580C8FD34C}"/>
              </a:ext>
            </a:extLst>
          </p:cNvPr>
          <p:cNvSpPr/>
          <p:nvPr/>
        </p:nvSpPr>
        <p:spPr>
          <a:xfrm>
            <a:off x="2518063" y="1122835"/>
            <a:ext cx="2286001" cy="36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GFP_A vs. </a:t>
            </a:r>
            <a:r>
              <a:rPr lang="en-US" sz="1400" dirty="0" err="1"/>
              <a:t>Negative_C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44AF9-DAEF-D34C-B24E-C96A39B5930B}"/>
              </a:ext>
            </a:extLst>
          </p:cNvPr>
          <p:cNvSpPr/>
          <p:nvPr/>
        </p:nvSpPr>
        <p:spPr>
          <a:xfrm>
            <a:off x="4956463" y="1122835"/>
            <a:ext cx="2286001" cy="36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GFP_A vs. </a:t>
            </a:r>
            <a:r>
              <a:rPr lang="en-US" sz="1400" dirty="0" err="1"/>
              <a:t>Negative_D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0CD963-8842-6B45-B0B8-68B0C96AD819}"/>
              </a:ext>
            </a:extLst>
          </p:cNvPr>
          <p:cNvSpPr/>
          <p:nvPr/>
        </p:nvSpPr>
        <p:spPr>
          <a:xfrm>
            <a:off x="7394863" y="1122835"/>
            <a:ext cx="2286001" cy="36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mCherry_B</a:t>
            </a:r>
            <a:r>
              <a:rPr lang="en-US" sz="1400" dirty="0"/>
              <a:t> vs. </a:t>
            </a:r>
            <a:r>
              <a:rPr lang="en-US" sz="1400" dirty="0" err="1"/>
              <a:t>Negative_C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6D9C8-54C5-9B48-8066-8DA4D9A7AD71}"/>
              </a:ext>
            </a:extLst>
          </p:cNvPr>
          <p:cNvSpPr/>
          <p:nvPr/>
        </p:nvSpPr>
        <p:spPr>
          <a:xfrm>
            <a:off x="9833263" y="1122834"/>
            <a:ext cx="2286001" cy="36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mCherry_B</a:t>
            </a:r>
            <a:r>
              <a:rPr lang="en-US" sz="1400" dirty="0"/>
              <a:t> vs. </a:t>
            </a:r>
            <a:r>
              <a:rPr lang="en-US" sz="1400" dirty="0" err="1"/>
              <a:t>Negative_D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3769A-5275-5343-8BF7-0DB5973B53DF}"/>
              </a:ext>
            </a:extLst>
          </p:cNvPr>
          <p:cNvSpPr/>
          <p:nvPr/>
        </p:nvSpPr>
        <p:spPr>
          <a:xfrm>
            <a:off x="3146498" y="3538657"/>
            <a:ext cx="2973325" cy="3636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mCherry</a:t>
            </a:r>
            <a:r>
              <a:rPr lang="en-US" sz="1400" dirty="0"/>
              <a:t> Top 5% vs Bottom 5%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5667A-5924-0749-B6D0-B62EDBAAFE30}"/>
              </a:ext>
            </a:extLst>
          </p:cNvPr>
          <p:cNvSpPr txBox="1"/>
          <p:nvPr/>
        </p:nvSpPr>
        <p:spPr>
          <a:xfrm>
            <a:off x="155864" y="397771"/>
            <a:ext cx="928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HT-29(3) S10A vs S8 at Day 14: Dual Reporter  vs Single Channel </a:t>
            </a:r>
            <a:r>
              <a:rPr lang="en-US" b="1" dirty="0" err="1"/>
              <a:t>mCherry</a:t>
            </a:r>
            <a:r>
              <a:rPr lang="en-US" b="1" dirty="0"/>
              <a:t> vs Single Channel GFP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458024-4966-C44A-A926-121B423279EF}"/>
              </a:ext>
            </a:extLst>
          </p:cNvPr>
          <p:cNvSpPr/>
          <p:nvPr/>
        </p:nvSpPr>
        <p:spPr>
          <a:xfrm>
            <a:off x="8023298" y="3559291"/>
            <a:ext cx="2973325" cy="3636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GFP Top 5% vs Bottom 5% 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5D98EE01-0541-C64C-A1B8-B7B1133D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3" y="4526986"/>
            <a:ext cx="1788803" cy="1208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537852-6B00-004A-B5B0-356F90309FD9}"/>
              </a:ext>
            </a:extLst>
          </p:cNvPr>
          <p:cNvSpPr/>
          <p:nvPr/>
        </p:nvSpPr>
        <p:spPr>
          <a:xfrm>
            <a:off x="262543" y="4979222"/>
            <a:ext cx="1788803" cy="149369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993B5E81-68C8-F440-A38B-42A076953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395" y="1637268"/>
            <a:ext cx="2354935" cy="128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6BC464B3-B148-6D4F-B435-03FC3397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" y="1637268"/>
            <a:ext cx="2354935" cy="128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AFA60130-0362-814C-887C-50E5A57A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28" y="1637268"/>
            <a:ext cx="2354936" cy="128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58F90E4F-03D1-9147-8305-19A8F85A6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95" y="1637745"/>
            <a:ext cx="2354064" cy="12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0285F161-046F-5743-AC3B-CD861DDA5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99" y="1637268"/>
            <a:ext cx="2354065" cy="12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F1CD85AD-EEC3-4A4F-9496-3100ABA3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37" y="4025195"/>
            <a:ext cx="4756151" cy="260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>
            <a:extLst>
              <a:ext uri="{FF2B5EF4-FFF2-40B4-BE49-F238E27FC236}">
                <a16:creationId xmlns:a16="http://schemas.microsoft.com/office/drawing/2014/main" id="{E21FB435-689F-C24B-A0C1-E01A1A4D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32" y="4025195"/>
            <a:ext cx="4714319" cy="258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80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B3769A-5275-5343-8BF7-0DB5973B53DF}"/>
              </a:ext>
            </a:extLst>
          </p:cNvPr>
          <p:cNvSpPr/>
          <p:nvPr/>
        </p:nvSpPr>
        <p:spPr>
          <a:xfrm>
            <a:off x="6445993" y="3858024"/>
            <a:ext cx="5422640" cy="3636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Channel </a:t>
            </a:r>
            <a:r>
              <a:rPr lang="en-US" sz="1400" dirty="0" err="1"/>
              <a:t>mCherry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5667A-5924-0749-B6D0-B62EDBAAFE30}"/>
              </a:ext>
            </a:extLst>
          </p:cNvPr>
          <p:cNvSpPr txBox="1"/>
          <p:nvPr/>
        </p:nvSpPr>
        <p:spPr>
          <a:xfrm>
            <a:off x="155864" y="397771"/>
            <a:ext cx="928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HT-29(3) S10A vs S8 at Day 14: Dual Reporter  vs Single Channel </a:t>
            </a:r>
            <a:r>
              <a:rPr lang="en-US" b="1" dirty="0" err="1"/>
              <a:t>mCherry</a:t>
            </a:r>
            <a:r>
              <a:rPr lang="en-US" b="1" dirty="0"/>
              <a:t> vs Single Channel GFP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458024-4966-C44A-A926-121B423279EF}"/>
              </a:ext>
            </a:extLst>
          </p:cNvPr>
          <p:cNvSpPr/>
          <p:nvPr/>
        </p:nvSpPr>
        <p:spPr>
          <a:xfrm>
            <a:off x="6445993" y="1180266"/>
            <a:ext cx="5422640" cy="3636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Channel GFP</a:t>
            </a:r>
          </a:p>
        </p:txBody>
      </p:sp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8234158F-1024-9B44-802D-BFD674ED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8" y="5385727"/>
            <a:ext cx="1788803" cy="12081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97DE469-D49A-B944-8E87-7FFB6C716883}"/>
              </a:ext>
            </a:extLst>
          </p:cNvPr>
          <p:cNvSpPr/>
          <p:nvPr/>
        </p:nvSpPr>
        <p:spPr>
          <a:xfrm>
            <a:off x="315538" y="5837963"/>
            <a:ext cx="1788803" cy="149369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D26D1E47-D09D-7C46-ADE1-3581F273D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7" y="1737639"/>
            <a:ext cx="5664491" cy="338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6A51F5F4-6A93-D443-B35A-2442E6EE8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192" y="1653753"/>
            <a:ext cx="4969566" cy="202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CA0541B7-92A9-1D4D-8C51-0693782DD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192" y="4475827"/>
            <a:ext cx="4969566" cy="20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8B0068-7D0A-F042-A726-C51C04DBBBC7}"/>
              </a:ext>
            </a:extLst>
          </p:cNvPr>
          <p:cNvSpPr/>
          <p:nvPr/>
        </p:nvSpPr>
        <p:spPr>
          <a:xfrm>
            <a:off x="257108" y="1197307"/>
            <a:ext cx="5422640" cy="346640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35000">
                <a:srgbClr val="FF0000"/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Dual</a:t>
            </a:r>
          </a:p>
        </p:txBody>
      </p:sp>
    </p:spTree>
    <p:extLst>
      <p:ext uri="{BB962C8B-B14F-4D97-AF65-F5344CB8AC3E}">
        <p14:creationId xmlns:p14="http://schemas.microsoft.com/office/powerpoint/2010/main" val="233710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6AE7CE-A6CE-7441-B9EE-7BD889ED821B}"/>
              </a:ext>
            </a:extLst>
          </p:cNvPr>
          <p:cNvSpPr/>
          <p:nvPr/>
        </p:nvSpPr>
        <p:spPr>
          <a:xfrm>
            <a:off x="79663" y="1122839"/>
            <a:ext cx="2286001" cy="36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GFP_A vs. </a:t>
            </a:r>
            <a:r>
              <a:rPr lang="en-US" sz="1400" dirty="0" err="1"/>
              <a:t>mCherry_B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14FB89-0B25-0A46-814D-AC580C8FD34C}"/>
              </a:ext>
            </a:extLst>
          </p:cNvPr>
          <p:cNvSpPr/>
          <p:nvPr/>
        </p:nvSpPr>
        <p:spPr>
          <a:xfrm>
            <a:off x="2518063" y="1122835"/>
            <a:ext cx="2286001" cy="36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GFP_A vs. </a:t>
            </a:r>
            <a:r>
              <a:rPr lang="en-US" sz="1400" dirty="0" err="1"/>
              <a:t>Negative_C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44AF9-DAEF-D34C-B24E-C96A39B5930B}"/>
              </a:ext>
            </a:extLst>
          </p:cNvPr>
          <p:cNvSpPr/>
          <p:nvPr/>
        </p:nvSpPr>
        <p:spPr>
          <a:xfrm>
            <a:off x="4956463" y="1122835"/>
            <a:ext cx="2286001" cy="36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GFP_A vs. </a:t>
            </a:r>
            <a:r>
              <a:rPr lang="en-US" sz="1400" dirty="0" err="1"/>
              <a:t>Negative_D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0CD963-8842-6B45-B0B8-68B0C96AD819}"/>
              </a:ext>
            </a:extLst>
          </p:cNvPr>
          <p:cNvSpPr/>
          <p:nvPr/>
        </p:nvSpPr>
        <p:spPr>
          <a:xfrm>
            <a:off x="7394863" y="1122835"/>
            <a:ext cx="2286001" cy="36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mCherry_B</a:t>
            </a:r>
            <a:r>
              <a:rPr lang="en-US" sz="1400" dirty="0"/>
              <a:t> vs. </a:t>
            </a:r>
            <a:r>
              <a:rPr lang="en-US" sz="1400" dirty="0" err="1"/>
              <a:t>Negative_C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6D9C8-54C5-9B48-8066-8DA4D9A7AD71}"/>
              </a:ext>
            </a:extLst>
          </p:cNvPr>
          <p:cNvSpPr/>
          <p:nvPr/>
        </p:nvSpPr>
        <p:spPr>
          <a:xfrm>
            <a:off x="9833263" y="1122834"/>
            <a:ext cx="2286001" cy="36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mCherry_B</a:t>
            </a:r>
            <a:r>
              <a:rPr lang="en-US" sz="1400" dirty="0"/>
              <a:t> vs. </a:t>
            </a:r>
            <a:r>
              <a:rPr lang="en-US" sz="1400" dirty="0" err="1"/>
              <a:t>Negative_D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3769A-5275-5343-8BF7-0DB5973B53DF}"/>
              </a:ext>
            </a:extLst>
          </p:cNvPr>
          <p:cNvSpPr/>
          <p:nvPr/>
        </p:nvSpPr>
        <p:spPr>
          <a:xfrm>
            <a:off x="3164470" y="3429000"/>
            <a:ext cx="2973325" cy="3636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mCherry</a:t>
            </a:r>
            <a:r>
              <a:rPr lang="en-US" sz="1400" dirty="0"/>
              <a:t> Top 5% (A) vs Bottom 5% 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5667A-5924-0749-B6D0-B62EDBAAFE30}"/>
              </a:ext>
            </a:extLst>
          </p:cNvPr>
          <p:cNvSpPr txBox="1"/>
          <p:nvPr/>
        </p:nvSpPr>
        <p:spPr>
          <a:xfrm>
            <a:off x="155864" y="397771"/>
            <a:ext cx="928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HT-29(4) S10B vs S9 at Day 14: Dual Reporter vs Single Channel </a:t>
            </a:r>
            <a:r>
              <a:rPr lang="en-US" b="1" dirty="0" err="1"/>
              <a:t>mCherry</a:t>
            </a:r>
            <a:r>
              <a:rPr lang="en-US" b="1" dirty="0"/>
              <a:t> vs Single Channel GFP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458024-4966-C44A-A926-121B423279EF}"/>
              </a:ext>
            </a:extLst>
          </p:cNvPr>
          <p:cNvSpPr/>
          <p:nvPr/>
        </p:nvSpPr>
        <p:spPr>
          <a:xfrm>
            <a:off x="8041270" y="3449634"/>
            <a:ext cx="2973325" cy="3636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GFP Top 5% (A) vs Bottom 5% (B)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F0C79454-C298-1347-B233-E1111A16C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2" y="4505720"/>
            <a:ext cx="1788803" cy="12081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AC436F6-3F55-A04D-8CA5-F0DA46D00110}"/>
              </a:ext>
            </a:extLst>
          </p:cNvPr>
          <p:cNvSpPr/>
          <p:nvPr/>
        </p:nvSpPr>
        <p:spPr>
          <a:xfrm>
            <a:off x="262543" y="5109808"/>
            <a:ext cx="1788803" cy="149369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D050CE8-0B97-7F4F-BC28-757141DC9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61" y="1774494"/>
            <a:ext cx="2377125" cy="130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9063C53F-5673-4D48-972C-CE740C135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64" y="1769786"/>
            <a:ext cx="2438400" cy="132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8692BB5B-6598-8D44-8ED8-1F69F14E6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37" y="1789273"/>
            <a:ext cx="2377127" cy="13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>
            <a:extLst>
              <a:ext uri="{FF2B5EF4-FFF2-40B4-BE49-F238E27FC236}">
                <a16:creationId xmlns:a16="http://schemas.microsoft.com/office/drawing/2014/main" id="{6FD3AB17-E0BA-5E41-98DE-BD7076568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64" y="1755739"/>
            <a:ext cx="2438401" cy="133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>
            <a:extLst>
              <a:ext uri="{FF2B5EF4-FFF2-40B4-BE49-F238E27FC236}">
                <a16:creationId xmlns:a16="http://schemas.microsoft.com/office/drawing/2014/main" id="{773371CF-22AC-4841-9A5E-93F57874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70" y="1763128"/>
            <a:ext cx="2411394" cy="131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>
            <a:extLst>
              <a:ext uri="{FF2B5EF4-FFF2-40B4-BE49-F238E27FC236}">
                <a16:creationId xmlns:a16="http://schemas.microsoft.com/office/drawing/2014/main" id="{4ACC77A2-BFC5-FF41-84CF-CF6E2A8A3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227" y="3965110"/>
            <a:ext cx="4923686" cy="26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>
            <a:extLst>
              <a:ext uri="{FF2B5EF4-FFF2-40B4-BE49-F238E27FC236}">
                <a16:creationId xmlns:a16="http://schemas.microsoft.com/office/drawing/2014/main" id="{77C5E03F-BD1A-D14E-83AD-415A6E53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23" y="3976183"/>
            <a:ext cx="4851725" cy="265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86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398A8CE-D818-4C48-B6B9-8553BF2C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60" y="2140817"/>
            <a:ext cx="9758785" cy="1926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7AE7A-11FF-774F-8D0D-18C3985A32C3}"/>
              </a:ext>
            </a:extLst>
          </p:cNvPr>
          <p:cNvSpPr txBox="1"/>
          <p:nvPr/>
        </p:nvSpPr>
        <p:spPr>
          <a:xfrm>
            <a:off x="261011" y="272124"/>
            <a:ext cx="4130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Cell Line Nomenclature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1DA68-02D8-F04B-8595-A288F59FB88D}"/>
              </a:ext>
            </a:extLst>
          </p:cNvPr>
          <p:cNvSpPr txBox="1"/>
          <p:nvPr/>
        </p:nvSpPr>
        <p:spPr>
          <a:xfrm>
            <a:off x="2705674" y="172435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B7833-5BC1-4947-820E-90107DE20072}"/>
              </a:ext>
            </a:extLst>
          </p:cNvPr>
          <p:cNvSpPr txBox="1"/>
          <p:nvPr/>
        </p:nvSpPr>
        <p:spPr>
          <a:xfrm>
            <a:off x="3446549" y="172435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C9777A-260A-CF4E-BDDC-2D397E151DDA}"/>
              </a:ext>
            </a:extLst>
          </p:cNvPr>
          <p:cNvSpPr txBox="1"/>
          <p:nvPr/>
        </p:nvSpPr>
        <p:spPr>
          <a:xfrm>
            <a:off x="4187424" y="172435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96032-5E7E-4E44-AA31-951D4003995D}"/>
              </a:ext>
            </a:extLst>
          </p:cNvPr>
          <p:cNvSpPr txBox="1"/>
          <p:nvPr/>
        </p:nvSpPr>
        <p:spPr>
          <a:xfrm>
            <a:off x="4928299" y="172435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003708-8C25-F344-8CAC-36E56CFDA013}"/>
              </a:ext>
            </a:extLst>
          </p:cNvPr>
          <p:cNvSpPr txBox="1"/>
          <p:nvPr/>
        </p:nvSpPr>
        <p:spPr>
          <a:xfrm>
            <a:off x="5669174" y="172435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0B116-4FBF-3145-B5C8-07E3AB2FCDB3}"/>
              </a:ext>
            </a:extLst>
          </p:cNvPr>
          <p:cNvSpPr txBox="1"/>
          <p:nvPr/>
        </p:nvSpPr>
        <p:spPr>
          <a:xfrm>
            <a:off x="6455310" y="172435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7E325-63B8-AB43-A8EB-6AF699DF907A}"/>
              </a:ext>
            </a:extLst>
          </p:cNvPr>
          <p:cNvSpPr txBox="1"/>
          <p:nvPr/>
        </p:nvSpPr>
        <p:spPr>
          <a:xfrm>
            <a:off x="7196257" y="172435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404E-7783-0448-A42B-AFBD64F797E7}"/>
              </a:ext>
            </a:extLst>
          </p:cNvPr>
          <p:cNvSpPr txBox="1"/>
          <p:nvPr/>
        </p:nvSpPr>
        <p:spPr>
          <a:xfrm>
            <a:off x="7908671" y="172435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BF0C6-7738-5D47-8AF1-D1F20B5509A3}"/>
              </a:ext>
            </a:extLst>
          </p:cNvPr>
          <p:cNvSpPr txBox="1"/>
          <p:nvPr/>
        </p:nvSpPr>
        <p:spPr>
          <a:xfrm>
            <a:off x="9349409" y="172435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1FBAC0-D69E-FF46-8D7C-1522A68120CF}"/>
              </a:ext>
            </a:extLst>
          </p:cNvPr>
          <p:cNvSpPr txBox="1"/>
          <p:nvPr/>
        </p:nvSpPr>
        <p:spPr>
          <a:xfrm>
            <a:off x="8700369" y="172435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33ACF-380F-1E49-ACC1-B0D78496192C}"/>
              </a:ext>
            </a:extLst>
          </p:cNvPr>
          <p:cNvSpPr txBox="1"/>
          <p:nvPr/>
        </p:nvSpPr>
        <p:spPr>
          <a:xfrm>
            <a:off x="422691" y="2734798"/>
            <a:ext cx="11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Replicate 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BDE7E-850B-1544-AB54-D50DABF06BD9}"/>
              </a:ext>
            </a:extLst>
          </p:cNvPr>
          <p:cNvSpPr txBox="1"/>
          <p:nvPr/>
        </p:nvSpPr>
        <p:spPr>
          <a:xfrm>
            <a:off x="422691" y="3457566"/>
            <a:ext cx="121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Replicate II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C5BA484-54FA-4B4C-86D4-9D6489CF6684}"/>
              </a:ext>
            </a:extLst>
          </p:cNvPr>
          <p:cNvSpPr/>
          <p:nvPr/>
        </p:nvSpPr>
        <p:spPr>
          <a:xfrm>
            <a:off x="7384683" y="4419807"/>
            <a:ext cx="2631372" cy="1077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example, Cell Line 5B refers to: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C72837-FEB2-C84D-98A6-61C24C09B0DB}"/>
              </a:ext>
            </a:extLst>
          </p:cNvPr>
          <p:cNvSpPr/>
          <p:nvPr/>
        </p:nvSpPr>
        <p:spPr>
          <a:xfrm>
            <a:off x="5539408" y="3344850"/>
            <a:ext cx="747423" cy="659958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7A883-467A-4842-BA3C-0FF81AD05938}"/>
              </a:ext>
            </a:extLst>
          </p:cNvPr>
          <p:cNvSpPr/>
          <p:nvPr/>
        </p:nvSpPr>
        <p:spPr>
          <a:xfrm>
            <a:off x="5771045" y="3642232"/>
            <a:ext cx="203742" cy="20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604B4C8-D401-BA44-A2B8-A1752DA6119B}"/>
              </a:ext>
            </a:extLst>
          </p:cNvPr>
          <p:cNvCxnSpPr>
            <a:stCxn id="23" idx="2"/>
            <a:endCxn id="22" idx="1"/>
          </p:cNvCxnSpPr>
          <p:nvPr/>
        </p:nvCxnSpPr>
        <p:spPr>
          <a:xfrm rot="16200000" flipH="1">
            <a:off x="6072542" y="3646347"/>
            <a:ext cx="1112514" cy="151176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EDABB11F-F0E0-3B43-9043-0EB08AE89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693" y="4598121"/>
            <a:ext cx="1788803" cy="12081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B77FFC-1523-8E48-9194-8E48F8E7287A}"/>
              </a:ext>
            </a:extLst>
          </p:cNvPr>
          <p:cNvSpPr txBox="1"/>
          <p:nvPr/>
        </p:nvSpPr>
        <p:spPr>
          <a:xfrm>
            <a:off x="443784" y="4980938"/>
            <a:ext cx="11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Line </a:t>
            </a:r>
          </a:p>
          <a:p>
            <a:r>
              <a:rPr lang="en-US" dirty="0"/>
              <a:t>Properties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BA087E9-D0C6-BA45-AE4A-55B3A7A5E814}"/>
              </a:ext>
            </a:extLst>
          </p:cNvPr>
          <p:cNvSpPr/>
          <p:nvPr/>
        </p:nvSpPr>
        <p:spPr>
          <a:xfrm>
            <a:off x="7705439" y="1353884"/>
            <a:ext cx="1583636" cy="34664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Channel 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F2015F7-E36F-344E-AAF2-0E9CC09B60A3}"/>
              </a:ext>
            </a:extLst>
          </p:cNvPr>
          <p:cNvSpPr/>
          <p:nvPr/>
        </p:nvSpPr>
        <p:spPr>
          <a:xfrm>
            <a:off x="2459011" y="1353884"/>
            <a:ext cx="5200767" cy="346640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35000">
                <a:srgbClr val="FF0000"/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Dual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97CD4DD-F8AB-5244-9A65-61C22F5BC83F}"/>
              </a:ext>
            </a:extLst>
          </p:cNvPr>
          <p:cNvSpPr/>
          <p:nvPr/>
        </p:nvSpPr>
        <p:spPr>
          <a:xfrm>
            <a:off x="9349409" y="1360831"/>
            <a:ext cx="758722" cy="346640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35000">
                <a:srgbClr val="FF0000"/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Dual</a:t>
            </a:r>
          </a:p>
        </p:txBody>
      </p:sp>
    </p:spTree>
    <p:extLst>
      <p:ext uri="{BB962C8B-B14F-4D97-AF65-F5344CB8AC3E}">
        <p14:creationId xmlns:p14="http://schemas.microsoft.com/office/powerpoint/2010/main" val="279653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B3769A-5275-5343-8BF7-0DB5973B53DF}"/>
              </a:ext>
            </a:extLst>
          </p:cNvPr>
          <p:cNvSpPr/>
          <p:nvPr/>
        </p:nvSpPr>
        <p:spPr>
          <a:xfrm>
            <a:off x="6445993" y="3858024"/>
            <a:ext cx="5422640" cy="3636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Channel </a:t>
            </a:r>
            <a:r>
              <a:rPr lang="en-US" sz="1400" dirty="0" err="1"/>
              <a:t>mCherry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5667A-5924-0749-B6D0-B62EDBAAFE30}"/>
              </a:ext>
            </a:extLst>
          </p:cNvPr>
          <p:cNvSpPr txBox="1"/>
          <p:nvPr/>
        </p:nvSpPr>
        <p:spPr>
          <a:xfrm>
            <a:off x="155864" y="397771"/>
            <a:ext cx="928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HT-29(4) S10B vs S9 at Day 14: Dual Reporter vs Single Channel </a:t>
            </a:r>
            <a:r>
              <a:rPr lang="en-US" b="1" dirty="0" err="1"/>
              <a:t>mCherry</a:t>
            </a:r>
            <a:r>
              <a:rPr lang="en-US" b="1" dirty="0"/>
              <a:t> vs Single Channel GFP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458024-4966-C44A-A926-121B423279EF}"/>
              </a:ext>
            </a:extLst>
          </p:cNvPr>
          <p:cNvSpPr/>
          <p:nvPr/>
        </p:nvSpPr>
        <p:spPr>
          <a:xfrm>
            <a:off x="6445993" y="1180266"/>
            <a:ext cx="5422640" cy="3636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Channel GFP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B43A78FE-357D-7B4F-B26B-46D0F946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8" y="5388315"/>
            <a:ext cx="1788803" cy="12081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0A3A31-2DA5-1946-BBA3-06DF62760A82}"/>
              </a:ext>
            </a:extLst>
          </p:cNvPr>
          <p:cNvSpPr/>
          <p:nvPr/>
        </p:nvSpPr>
        <p:spPr>
          <a:xfrm>
            <a:off x="315539" y="5992403"/>
            <a:ext cx="1788803" cy="149369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2BDBA9F-DECB-FC4E-A660-9EE2B9DD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93" y="1654116"/>
            <a:ext cx="5248333" cy="211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7069B4D6-9591-DC41-8AB3-DE5A57BEF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659" y="4438424"/>
            <a:ext cx="5136667" cy="212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DAAD73CB-90A0-9841-BA08-2D47DC57B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4" y="1751631"/>
            <a:ext cx="57419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20E8653-C986-F94E-A2BB-3B4194C9713A}"/>
              </a:ext>
            </a:extLst>
          </p:cNvPr>
          <p:cNvSpPr/>
          <p:nvPr/>
        </p:nvSpPr>
        <p:spPr>
          <a:xfrm>
            <a:off x="243632" y="1172425"/>
            <a:ext cx="5422640" cy="346640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35000">
                <a:srgbClr val="FF0000"/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Dual</a:t>
            </a:r>
          </a:p>
        </p:txBody>
      </p:sp>
    </p:spTree>
    <p:extLst>
      <p:ext uri="{BB962C8B-B14F-4D97-AF65-F5344CB8AC3E}">
        <p14:creationId xmlns:p14="http://schemas.microsoft.com/office/powerpoint/2010/main" val="1854964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F45667A-5924-0749-B6D0-B62EDBAAFE30}"/>
              </a:ext>
            </a:extLst>
          </p:cNvPr>
          <p:cNvSpPr txBox="1"/>
          <p:nvPr/>
        </p:nvSpPr>
        <p:spPr>
          <a:xfrm>
            <a:off x="261011" y="272124"/>
            <a:ext cx="632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S3 (Dual at Day 7) vs. S8 (Single at Day 14): GFP(A) | </a:t>
            </a:r>
            <a:r>
              <a:rPr lang="en-US" b="1" dirty="0" err="1"/>
              <a:t>mCherry</a:t>
            </a:r>
            <a:r>
              <a:rPr lang="en-US" b="1" dirty="0"/>
              <a:t> (B)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31463DE2-389E-8B44-B43F-4E6E9DD5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1" y="767103"/>
            <a:ext cx="1788803" cy="1208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FAEF18-ECC7-EF43-846C-061A8F099D51}"/>
              </a:ext>
            </a:extLst>
          </p:cNvPr>
          <p:cNvSpPr/>
          <p:nvPr/>
        </p:nvSpPr>
        <p:spPr>
          <a:xfrm>
            <a:off x="261011" y="1229240"/>
            <a:ext cx="1788803" cy="1145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D0510-C186-6848-BE4E-C9CC310FEE49}"/>
              </a:ext>
            </a:extLst>
          </p:cNvPr>
          <p:cNvSpPr/>
          <p:nvPr/>
        </p:nvSpPr>
        <p:spPr>
          <a:xfrm>
            <a:off x="3143484" y="767103"/>
            <a:ext cx="4225773" cy="32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F0390-4230-3D4F-B416-3436C0E396F2}"/>
              </a:ext>
            </a:extLst>
          </p:cNvPr>
          <p:cNvSpPr/>
          <p:nvPr/>
        </p:nvSpPr>
        <p:spPr>
          <a:xfrm>
            <a:off x="7570588" y="767103"/>
            <a:ext cx="4225773" cy="323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6FC93-75BD-064B-855D-DB26D3ECA99D}"/>
              </a:ext>
            </a:extLst>
          </p:cNvPr>
          <p:cNvSpPr/>
          <p:nvPr/>
        </p:nvSpPr>
        <p:spPr>
          <a:xfrm rot="16200000">
            <a:off x="1631530" y="2363586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C8B18C-28D9-7043-BA67-9A53DD867365}"/>
              </a:ext>
            </a:extLst>
          </p:cNvPr>
          <p:cNvSpPr/>
          <p:nvPr/>
        </p:nvSpPr>
        <p:spPr>
          <a:xfrm rot="16200000">
            <a:off x="1631530" y="5096304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75B8BDA-B4DA-8544-BBDE-D76C80F5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52" y="1419417"/>
            <a:ext cx="4352105" cy="23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5E6A99F0-959A-2140-BBD8-B47CA6AA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52" y="4152135"/>
            <a:ext cx="4352105" cy="239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C9A836-87DE-4F43-977C-3685D82BDFA9}"/>
              </a:ext>
            </a:extLst>
          </p:cNvPr>
          <p:cNvSpPr txBox="1"/>
          <p:nvPr/>
        </p:nvSpPr>
        <p:spPr>
          <a:xfrm>
            <a:off x="9405994" y="115910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77C42-0924-494D-83DF-B6E2D32F4CE0}"/>
              </a:ext>
            </a:extLst>
          </p:cNvPr>
          <p:cNvSpPr txBox="1"/>
          <p:nvPr/>
        </p:nvSpPr>
        <p:spPr>
          <a:xfrm>
            <a:off x="9243156" y="3876890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mCherry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D684A20-A784-0842-8DA0-73AED81A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901" y="1419416"/>
            <a:ext cx="4437837" cy="22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DB87C7A-5122-3E4F-B9EC-4D721111B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901" y="4195507"/>
            <a:ext cx="4437837" cy="22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50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F45667A-5924-0749-B6D0-B62EDBAAFE30}"/>
              </a:ext>
            </a:extLst>
          </p:cNvPr>
          <p:cNvSpPr txBox="1"/>
          <p:nvPr/>
        </p:nvSpPr>
        <p:spPr>
          <a:xfrm>
            <a:off x="261011" y="272124"/>
            <a:ext cx="20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S3 vs. S8 Beta Score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31463DE2-389E-8B44-B43F-4E6E9DD5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1" y="767103"/>
            <a:ext cx="1788803" cy="1208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FAEF18-ECC7-EF43-846C-061A8F099D51}"/>
              </a:ext>
            </a:extLst>
          </p:cNvPr>
          <p:cNvSpPr/>
          <p:nvPr/>
        </p:nvSpPr>
        <p:spPr>
          <a:xfrm>
            <a:off x="254777" y="1229240"/>
            <a:ext cx="1788803" cy="15079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D0510-C186-6848-BE4E-C9CC310FEE49}"/>
              </a:ext>
            </a:extLst>
          </p:cNvPr>
          <p:cNvSpPr/>
          <p:nvPr/>
        </p:nvSpPr>
        <p:spPr>
          <a:xfrm>
            <a:off x="3110233" y="451212"/>
            <a:ext cx="4225773" cy="323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F0390-4230-3D4F-B416-3436C0E396F2}"/>
              </a:ext>
            </a:extLst>
          </p:cNvPr>
          <p:cNvSpPr/>
          <p:nvPr/>
        </p:nvSpPr>
        <p:spPr>
          <a:xfrm>
            <a:off x="7537337" y="451212"/>
            <a:ext cx="4225773" cy="323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6FC93-75BD-064B-855D-DB26D3ECA99D}"/>
              </a:ext>
            </a:extLst>
          </p:cNvPr>
          <p:cNvSpPr/>
          <p:nvPr/>
        </p:nvSpPr>
        <p:spPr>
          <a:xfrm rot="16200000">
            <a:off x="1598279" y="2047695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C8B18C-28D9-7043-BA67-9A53DD867365}"/>
              </a:ext>
            </a:extLst>
          </p:cNvPr>
          <p:cNvSpPr/>
          <p:nvPr/>
        </p:nvSpPr>
        <p:spPr>
          <a:xfrm rot="16200000">
            <a:off x="1598279" y="4780413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62AE299C-2EE2-7645-98F2-0F73F836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48" y="1035286"/>
            <a:ext cx="4301958" cy="25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8F9F8605-AEB6-DF48-94D5-48E4E871F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48" y="3769145"/>
            <a:ext cx="4301958" cy="25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2D2D653F-A771-1E4E-8435-9BC06E5BD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34" y="1380034"/>
            <a:ext cx="4606837" cy="18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4" name="Picture 8">
            <a:extLst>
              <a:ext uri="{FF2B5EF4-FFF2-40B4-BE49-F238E27FC236}">
                <a16:creationId xmlns:a16="http://schemas.microsoft.com/office/drawing/2014/main" id="{77318F6E-4373-594E-BA48-2F730E690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638" y="4026454"/>
            <a:ext cx="4534333" cy="18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0E8E42-442A-F24F-BCD8-12E9C4FF7DD8}"/>
              </a:ext>
            </a:extLst>
          </p:cNvPr>
          <p:cNvSpPr/>
          <p:nvPr/>
        </p:nvSpPr>
        <p:spPr>
          <a:xfrm>
            <a:off x="3034047" y="1029625"/>
            <a:ext cx="1516247" cy="129018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35BE1F-95D1-8B4F-B207-F59CBD5140C6}"/>
              </a:ext>
            </a:extLst>
          </p:cNvPr>
          <p:cNvSpPr/>
          <p:nvPr/>
        </p:nvSpPr>
        <p:spPr>
          <a:xfrm>
            <a:off x="3034047" y="3769145"/>
            <a:ext cx="1516247" cy="129018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10AD4-AD1B-EB44-96A2-4AAAD81AB476}"/>
              </a:ext>
            </a:extLst>
          </p:cNvPr>
          <p:cNvSpPr/>
          <p:nvPr/>
        </p:nvSpPr>
        <p:spPr>
          <a:xfrm>
            <a:off x="10514173" y="1232895"/>
            <a:ext cx="1516247" cy="211577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EEE8C4-C126-FB4B-B595-C1917AF1903E}"/>
              </a:ext>
            </a:extLst>
          </p:cNvPr>
          <p:cNvSpPr/>
          <p:nvPr/>
        </p:nvSpPr>
        <p:spPr>
          <a:xfrm>
            <a:off x="10521606" y="3908337"/>
            <a:ext cx="1516247" cy="211577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12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F45667A-5924-0749-B6D0-B62EDBAAFE30}"/>
              </a:ext>
            </a:extLst>
          </p:cNvPr>
          <p:cNvSpPr txBox="1"/>
          <p:nvPr/>
        </p:nvSpPr>
        <p:spPr>
          <a:xfrm>
            <a:off x="261011" y="272124"/>
            <a:ext cx="645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S3 (Dual at Day 7) vs. S10A (Dual at Day 14): GFP(A) | </a:t>
            </a:r>
            <a:r>
              <a:rPr lang="en-US" b="1" dirty="0" err="1"/>
              <a:t>mCherry</a:t>
            </a:r>
            <a:r>
              <a:rPr lang="en-US" b="1" dirty="0"/>
              <a:t> (B)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31463DE2-389E-8B44-B43F-4E6E9DD5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1" y="767103"/>
            <a:ext cx="1788803" cy="1208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FAEF18-ECC7-EF43-846C-061A8F099D51}"/>
              </a:ext>
            </a:extLst>
          </p:cNvPr>
          <p:cNvSpPr/>
          <p:nvPr/>
        </p:nvSpPr>
        <p:spPr>
          <a:xfrm>
            <a:off x="261011" y="1229240"/>
            <a:ext cx="1788803" cy="1145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D0510-C186-6848-BE4E-C9CC310FEE49}"/>
              </a:ext>
            </a:extLst>
          </p:cNvPr>
          <p:cNvSpPr/>
          <p:nvPr/>
        </p:nvSpPr>
        <p:spPr>
          <a:xfrm>
            <a:off x="3143484" y="767103"/>
            <a:ext cx="4225773" cy="32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F0390-4230-3D4F-B416-3436C0E396F2}"/>
              </a:ext>
            </a:extLst>
          </p:cNvPr>
          <p:cNvSpPr/>
          <p:nvPr/>
        </p:nvSpPr>
        <p:spPr>
          <a:xfrm>
            <a:off x="7570588" y="767103"/>
            <a:ext cx="4225773" cy="323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6FC93-75BD-064B-855D-DB26D3ECA99D}"/>
              </a:ext>
            </a:extLst>
          </p:cNvPr>
          <p:cNvSpPr/>
          <p:nvPr/>
        </p:nvSpPr>
        <p:spPr>
          <a:xfrm rot="16200000">
            <a:off x="1631530" y="2363586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C8B18C-28D9-7043-BA67-9A53DD867365}"/>
              </a:ext>
            </a:extLst>
          </p:cNvPr>
          <p:cNvSpPr/>
          <p:nvPr/>
        </p:nvSpPr>
        <p:spPr>
          <a:xfrm rot="16200000">
            <a:off x="1631530" y="5096304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75B8BDA-B4DA-8544-BBDE-D76C80F5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52" y="1419417"/>
            <a:ext cx="4352105" cy="23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5E6A99F0-959A-2140-BBD8-B47CA6AA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52" y="4152135"/>
            <a:ext cx="4352105" cy="239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76CBE1DE-0926-E34D-83D8-E355C5C9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248" y="1419417"/>
            <a:ext cx="4352107" cy="238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82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F45667A-5924-0749-B6D0-B62EDBAAFE30}"/>
              </a:ext>
            </a:extLst>
          </p:cNvPr>
          <p:cNvSpPr txBox="1"/>
          <p:nvPr/>
        </p:nvSpPr>
        <p:spPr>
          <a:xfrm>
            <a:off x="261011" y="272124"/>
            <a:ext cx="218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S3 vs. S10 Beta Score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31463DE2-389E-8B44-B43F-4E6E9DD5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1" y="767103"/>
            <a:ext cx="1788803" cy="1208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FAEF18-ECC7-EF43-846C-061A8F099D51}"/>
              </a:ext>
            </a:extLst>
          </p:cNvPr>
          <p:cNvSpPr/>
          <p:nvPr/>
        </p:nvSpPr>
        <p:spPr>
          <a:xfrm>
            <a:off x="261011" y="1229240"/>
            <a:ext cx="1788803" cy="14236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D0510-C186-6848-BE4E-C9CC310FEE49}"/>
              </a:ext>
            </a:extLst>
          </p:cNvPr>
          <p:cNvSpPr/>
          <p:nvPr/>
        </p:nvSpPr>
        <p:spPr>
          <a:xfrm>
            <a:off x="3110233" y="451212"/>
            <a:ext cx="4225773" cy="32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F0390-4230-3D4F-B416-3436C0E396F2}"/>
              </a:ext>
            </a:extLst>
          </p:cNvPr>
          <p:cNvSpPr/>
          <p:nvPr/>
        </p:nvSpPr>
        <p:spPr>
          <a:xfrm>
            <a:off x="7537337" y="451212"/>
            <a:ext cx="4225773" cy="323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6FC93-75BD-064B-855D-DB26D3ECA99D}"/>
              </a:ext>
            </a:extLst>
          </p:cNvPr>
          <p:cNvSpPr/>
          <p:nvPr/>
        </p:nvSpPr>
        <p:spPr>
          <a:xfrm rot="16200000">
            <a:off x="1598279" y="2047695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C8B18C-28D9-7043-BA67-9A53DD867365}"/>
              </a:ext>
            </a:extLst>
          </p:cNvPr>
          <p:cNvSpPr/>
          <p:nvPr/>
        </p:nvSpPr>
        <p:spPr>
          <a:xfrm rot="16200000">
            <a:off x="1598279" y="4780413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62AE299C-2EE2-7645-98F2-0F73F836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48" y="1035286"/>
            <a:ext cx="4301958" cy="25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8F9F8605-AEB6-DF48-94D5-48E4E871F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48" y="3769145"/>
            <a:ext cx="4301958" cy="25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2" name="Picture 2">
            <a:extLst>
              <a:ext uri="{FF2B5EF4-FFF2-40B4-BE49-F238E27FC236}">
                <a16:creationId xmlns:a16="http://schemas.microsoft.com/office/drawing/2014/main" id="{F32DF8FE-392C-8245-AF97-08C45E550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97" y="1035286"/>
            <a:ext cx="4301958" cy="25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3E351B-2873-2347-BC05-9DFE60A71A56}"/>
              </a:ext>
            </a:extLst>
          </p:cNvPr>
          <p:cNvSpPr/>
          <p:nvPr/>
        </p:nvSpPr>
        <p:spPr>
          <a:xfrm>
            <a:off x="3034047" y="1029625"/>
            <a:ext cx="1516247" cy="129018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D84101-F0B9-674E-8C62-2C738E86A919}"/>
              </a:ext>
            </a:extLst>
          </p:cNvPr>
          <p:cNvSpPr/>
          <p:nvPr/>
        </p:nvSpPr>
        <p:spPr>
          <a:xfrm>
            <a:off x="3034047" y="3769145"/>
            <a:ext cx="1516247" cy="129018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F4180A-43DD-AC45-8305-0E423FE7C938}"/>
              </a:ext>
            </a:extLst>
          </p:cNvPr>
          <p:cNvSpPr/>
          <p:nvPr/>
        </p:nvSpPr>
        <p:spPr>
          <a:xfrm>
            <a:off x="7470797" y="1029624"/>
            <a:ext cx="1516247" cy="129018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83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2FCFF74-F8B2-E241-B9F5-0C2DBB4E5D71}"/>
              </a:ext>
            </a:extLst>
          </p:cNvPr>
          <p:cNvSpPr txBox="1"/>
          <p:nvPr/>
        </p:nvSpPr>
        <p:spPr>
          <a:xfrm>
            <a:off x="241026" y="169065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9F93-1264-634D-B204-1F308C0A3985}"/>
              </a:ext>
            </a:extLst>
          </p:cNvPr>
          <p:cNvSpPr txBox="1"/>
          <p:nvPr/>
        </p:nvSpPr>
        <p:spPr>
          <a:xfrm>
            <a:off x="2789272" y="1848454"/>
            <a:ext cx="3982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LS180 (SOX9 GFP, KRT20 mK2)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24A8D-6E92-174C-A71F-82D5D2C718CA}"/>
              </a:ext>
            </a:extLst>
          </p:cNvPr>
          <p:cNvSpPr txBox="1"/>
          <p:nvPr/>
        </p:nvSpPr>
        <p:spPr>
          <a:xfrm>
            <a:off x="521048" y="1839526"/>
            <a:ext cx="124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400" dirty="0"/>
              <a:t> vs S2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01FAE0-BAF9-1446-9D22-2A1501150E90}"/>
              </a:ext>
            </a:extLst>
          </p:cNvPr>
          <p:cNvSpPr txBox="1"/>
          <p:nvPr/>
        </p:nvSpPr>
        <p:spPr>
          <a:xfrm>
            <a:off x="521048" y="2310119"/>
            <a:ext cx="1955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S3</a:t>
            </a:r>
            <a:r>
              <a:rPr lang="en-US" sz="2400" dirty="0"/>
              <a:t> vs S4 vs S5 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A79E7B66-2D83-B242-810C-890324BA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772" y="4152502"/>
            <a:ext cx="2089458" cy="14112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EA03B6-AB32-4E41-8365-36FAA37A3765}"/>
              </a:ext>
            </a:extLst>
          </p:cNvPr>
          <p:cNvSpPr txBox="1"/>
          <p:nvPr/>
        </p:nvSpPr>
        <p:spPr>
          <a:xfrm>
            <a:off x="2789271" y="2295966"/>
            <a:ext cx="4008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HT-29 (SOX9 mK2, KRT20 GFP)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E6BFC1-2D45-6E4A-AC90-C328EBEDE150}"/>
              </a:ext>
            </a:extLst>
          </p:cNvPr>
          <p:cNvSpPr txBox="1"/>
          <p:nvPr/>
        </p:nvSpPr>
        <p:spPr>
          <a:xfrm>
            <a:off x="521048" y="2780712"/>
            <a:ext cx="1193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S6 vs S7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F9096F-062B-F947-AB0D-61D19AC13A5F}"/>
              </a:ext>
            </a:extLst>
          </p:cNvPr>
          <p:cNvSpPr txBox="1"/>
          <p:nvPr/>
        </p:nvSpPr>
        <p:spPr>
          <a:xfrm>
            <a:off x="2776608" y="2780712"/>
            <a:ext cx="8480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HT-115 (SOX9 mK2, KRT20 GFP) or HT-115 (KRT20 mK2, SOX9 GFP) 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39D49-DAC6-AD49-8407-FCABD5AE34F1}"/>
              </a:ext>
            </a:extLst>
          </p:cNvPr>
          <p:cNvSpPr txBox="1"/>
          <p:nvPr/>
        </p:nvSpPr>
        <p:spPr>
          <a:xfrm>
            <a:off x="2776608" y="1229325"/>
            <a:ext cx="446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Cell Line with the Strongest Effect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7FA966-A78E-0747-92CE-E393307C71B0}"/>
              </a:ext>
            </a:extLst>
          </p:cNvPr>
          <p:cNvSpPr txBox="1"/>
          <p:nvPr/>
        </p:nvSpPr>
        <p:spPr>
          <a:xfrm>
            <a:off x="521048" y="3749922"/>
            <a:ext cx="1507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S8</a:t>
            </a:r>
            <a:r>
              <a:rPr lang="en-US" sz="2400" dirty="0"/>
              <a:t> vs S10A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3828D2-9FCF-2E46-9F46-59EF1585F2BF}"/>
              </a:ext>
            </a:extLst>
          </p:cNvPr>
          <p:cNvSpPr txBox="1"/>
          <p:nvPr/>
        </p:nvSpPr>
        <p:spPr>
          <a:xfrm>
            <a:off x="2789271" y="3730826"/>
            <a:ext cx="652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Single Channel at Day 14 </a:t>
            </a:r>
            <a:r>
              <a:rPr lang="en-US" sz="2400" dirty="0"/>
              <a:t>&gt; Dual Reporter at Day 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A40797-CF10-D44D-8B84-B4BBB856F818}"/>
              </a:ext>
            </a:extLst>
          </p:cNvPr>
          <p:cNvSpPr txBox="1"/>
          <p:nvPr/>
        </p:nvSpPr>
        <p:spPr>
          <a:xfrm>
            <a:off x="521048" y="4248539"/>
            <a:ext cx="1496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S9</a:t>
            </a:r>
            <a:r>
              <a:rPr lang="en-US" sz="2400" dirty="0"/>
              <a:t> vs S10B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4F4A3-C325-2744-B7A5-26E31800644A}"/>
              </a:ext>
            </a:extLst>
          </p:cNvPr>
          <p:cNvSpPr txBox="1"/>
          <p:nvPr/>
        </p:nvSpPr>
        <p:spPr>
          <a:xfrm>
            <a:off x="2789271" y="4229443"/>
            <a:ext cx="652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Single Channel at Day 14 </a:t>
            </a:r>
            <a:r>
              <a:rPr lang="en-US" sz="2400" dirty="0"/>
              <a:t>&gt; Dual Reporter at Day 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F78BF-936B-F749-88EB-D87F34A0908A}"/>
              </a:ext>
            </a:extLst>
          </p:cNvPr>
          <p:cNvSpPr txBox="1"/>
          <p:nvPr/>
        </p:nvSpPr>
        <p:spPr>
          <a:xfrm>
            <a:off x="532269" y="4747156"/>
            <a:ext cx="1262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vs S8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C3CA8D-A1AC-3F46-AE67-672427A3D0E4}"/>
              </a:ext>
            </a:extLst>
          </p:cNvPr>
          <p:cNvSpPr txBox="1"/>
          <p:nvPr/>
        </p:nvSpPr>
        <p:spPr>
          <a:xfrm>
            <a:off x="532269" y="5245773"/>
            <a:ext cx="160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S3</a:t>
            </a:r>
            <a:r>
              <a:rPr lang="en-US" sz="2400" dirty="0"/>
              <a:t> vs S10A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3A4278-B7DD-1149-AB4E-2186BCD5DAB4}"/>
              </a:ext>
            </a:extLst>
          </p:cNvPr>
          <p:cNvSpPr txBox="1"/>
          <p:nvPr/>
        </p:nvSpPr>
        <p:spPr>
          <a:xfrm>
            <a:off x="2789271" y="4747155"/>
            <a:ext cx="643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Dual Reporter at Day 7 </a:t>
            </a:r>
            <a:r>
              <a:rPr lang="en-US" sz="2400" dirty="0"/>
              <a:t>&gt; Single Channel at Day 14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934B76-AC37-9E45-9F5A-5CFB5BD657B0}"/>
              </a:ext>
            </a:extLst>
          </p:cNvPr>
          <p:cNvSpPr txBox="1"/>
          <p:nvPr/>
        </p:nvSpPr>
        <p:spPr>
          <a:xfrm>
            <a:off x="2789271" y="5245772"/>
            <a:ext cx="628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Dual Reporter at Day 7 </a:t>
            </a:r>
            <a:r>
              <a:rPr lang="en-US" sz="2400" dirty="0"/>
              <a:t>&gt; Dual Reporter at Day 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1EACFE-6C6C-D140-8715-87176E84E984}"/>
              </a:ext>
            </a:extLst>
          </p:cNvPr>
          <p:cNvSpPr txBox="1"/>
          <p:nvPr/>
        </p:nvSpPr>
        <p:spPr>
          <a:xfrm>
            <a:off x="10156698" y="3634790"/>
            <a:ext cx="142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Cell Lines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2D331-902A-5949-8FD7-32B6397EF69F}"/>
              </a:ext>
            </a:extLst>
          </p:cNvPr>
          <p:cNvSpPr txBox="1"/>
          <p:nvPr/>
        </p:nvSpPr>
        <p:spPr>
          <a:xfrm>
            <a:off x="532269" y="3242377"/>
            <a:ext cx="1979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S3 </a:t>
            </a:r>
            <a:r>
              <a:rPr lang="en-US" sz="2400" dirty="0"/>
              <a:t>vs Primer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E2A3E8-296B-0E4E-A717-24756BCBCA1D}"/>
              </a:ext>
            </a:extLst>
          </p:cNvPr>
          <p:cNvSpPr txBox="1"/>
          <p:nvPr/>
        </p:nvSpPr>
        <p:spPr>
          <a:xfrm>
            <a:off x="2789271" y="3242376"/>
            <a:ext cx="628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Dual Reporter at Day 7 </a:t>
            </a:r>
            <a:r>
              <a:rPr lang="en-US" sz="2400" dirty="0"/>
              <a:t>&gt; Single Channel at Day 7 </a:t>
            </a:r>
          </a:p>
        </p:txBody>
      </p:sp>
    </p:spTree>
    <p:extLst>
      <p:ext uri="{BB962C8B-B14F-4D97-AF65-F5344CB8AC3E}">
        <p14:creationId xmlns:p14="http://schemas.microsoft.com/office/powerpoint/2010/main" val="1895623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2FCFF74-F8B2-E241-B9F5-0C2DBB4E5D71}"/>
              </a:ext>
            </a:extLst>
          </p:cNvPr>
          <p:cNvSpPr txBox="1"/>
          <p:nvPr/>
        </p:nvSpPr>
        <p:spPr>
          <a:xfrm>
            <a:off x="241026" y="169065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FFAC53D-FB33-9F4B-8DEB-3EE06A91D673}"/>
              </a:ext>
            </a:extLst>
          </p:cNvPr>
          <p:cNvSpPr/>
          <p:nvPr/>
        </p:nvSpPr>
        <p:spPr>
          <a:xfrm>
            <a:off x="4495807" y="1195729"/>
            <a:ext cx="2894203" cy="12400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optimal timepoint to conduct the screen (Day 7 vs Day 14)?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10699F5-E94F-6D4F-B205-8ACB34CDBF3D}"/>
              </a:ext>
            </a:extLst>
          </p:cNvPr>
          <p:cNvSpPr/>
          <p:nvPr/>
        </p:nvSpPr>
        <p:spPr>
          <a:xfrm>
            <a:off x="966427" y="1191908"/>
            <a:ext cx="2805829" cy="12400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reporter system produced a stronger effect (single vs dual)?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249D95E-9183-CF47-834A-B3E2CC40A0A6}"/>
              </a:ext>
            </a:extLst>
          </p:cNvPr>
          <p:cNvSpPr/>
          <p:nvPr/>
        </p:nvSpPr>
        <p:spPr>
          <a:xfrm>
            <a:off x="8113560" y="1191907"/>
            <a:ext cx="2805829" cy="12400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system within each cell produced a stronger effect?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BCE64-C8DE-B440-AFB5-B9FF786DAF64}"/>
              </a:ext>
            </a:extLst>
          </p:cNvPr>
          <p:cNvSpPr txBox="1"/>
          <p:nvPr/>
        </p:nvSpPr>
        <p:spPr>
          <a:xfrm>
            <a:off x="676125" y="2828441"/>
            <a:ext cx="3510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Dual Reporter system produces a stronger effect on Day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Channel produces a stronger effect on Day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10968-62EA-DA4C-AD52-87C6D10AA176}"/>
              </a:ext>
            </a:extLst>
          </p:cNvPr>
          <p:cNvSpPr txBox="1"/>
          <p:nvPr/>
        </p:nvSpPr>
        <p:spPr>
          <a:xfrm>
            <a:off x="8183105" y="2828441"/>
            <a:ext cx="34320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dirty="0"/>
              <a:t> vs. S2</a:t>
            </a:r>
          </a:p>
          <a:p>
            <a:r>
              <a:rPr lang="en-US" dirty="0"/>
              <a:t>LS180 (SOX9 GFP, KRT20 mK2)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S3</a:t>
            </a:r>
            <a:r>
              <a:rPr lang="en-US" dirty="0"/>
              <a:t> vs. S4 vs. S5</a:t>
            </a:r>
          </a:p>
          <a:p>
            <a:r>
              <a:rPr lang="en-US" dirty="0"/>
              <a:t>HT-29 (SOX9 mK2, KRT20 GFP)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S6 vs. S7</a:t>
            </a:r>
          </a:p>
          <a:p>
            <a:r>
              <a:rPr lang="en-US" dirty="0"/>
              <a:t>HT-115 (SOX9 mK2, KRT20 GFP) or </a:t>
            </a:r>
          </a:p>
          <a:p>
            <a:r>
              <a:rPr lang="en-US" dirty="0"/>
              <a:t>HT-115 (KRT20 mK2, SOX9 GFP)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ED83E-72BE-A741-835B-BB71F09E8C8C}"/>
              </a:ext>
            </a:extLst>
          </p:cNvPr>
          <p:cNvSpPr txBox="1"/>
          <p:nvPr/>
        </p:nvSpPr>
        <p:spPr>
          <a:xfrm>
            <a:off x="4495807" y="2828441"/>
            <a:ext cx="3068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7 consistently produced the expected enrichment and depletion profiles of target gRNA with greater magnitude than Day 14</a:t>
            </a:r>
          </a:p>
        </p:txBody>
      </p:sp>
    </p:spTree>
    <p:extLst>
      <p:ext uri="{BB962C8B-B14F-4D97-AF65-F5344CB8AC3E}">
        <p14:creationId xmlns:p14="http://schemas.microsoft.com/office/powerpoint/2010/main" val="73521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3DD90CC-DCF7-844F-BE80-BE5D1C86EC4D}"/>
              </a:ext>
            </a:extLst>
          </p:cNvPr>
          <p:cNvSpPr txBox="1"/>
          <p:nvPr/>
        </p:nvSpPr>
        <p:spPr>
          <a:xfrm>
            <a:off x="247289" y="81383"/>
            <a:ext cx="559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 Reporter System Overview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DF0BA1A3-65EF-EF4F-A4BD-75851FD3C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187" y="2250753"/>
            <a:ext cx="2361809" cy="15951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CB4B01-EA0A-6F42-8279-DC41B77FAFF0}"/>
              </a:ext>
            </a:extLst>
          </p:cNvPr>
          <p:cNvSpPr txBox="1"/>
          <p:nvPr/>
        </p:nvSpPr>
        <p:spPr>
          <a:xfrm>
            <a:off x="9735287" y="1696230"/>
            <a:ext cx="144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Cell Lines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22F5F0-49B4-BF41-AF8A-F2CE69BCF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676" y="1906639"/>
            <a:ext cx="4120049" cy="39790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F1751D-F127-6D4D-8482-A6544CB021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92"/>
          <a:stretch/>
        </p:blipFill>
        <p:spPr>
          <a:xfrm>
            <a:off x="0" y="1881864"/>
            <a:ext cx="4329677" cy="4074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5E2451-ABFF-9E4C-B18D-4B70FE7D35E8}"/>
              </a:ext>
            </a:extLst>
          </p:cNvPr>
          <p:cNvSpPr txBox="1"/>
          <p:nvPr/>
        </p:nvSpPr>
        <p:spPr>
          <a:xfrm>
            <a:off x="5828053" y="1391479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LS180 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A5AA5-02D5-B340-B43D-E8F9802EB01A}"/>
              </a:ext>
            </a:extLst>
          </p:cNvPr>
          <p:cNvSpPr txBox="1"/>
          <p:nvPr/>
        </p:nvSpPr>
        <p:spPr>
          <a:xfrm>
            <a:off x="1591644" y="1391479"/>
            <a:ext cx="128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Negative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C6E530-A2C0-8F4F-8CAC-0AC7AC8F4AE7}"/>
              </a:ext>
            </a:extLst>
          </p:cNvPr>
          <p:cNvSpPr/>
          <p:nvPr/>
        </p:nvSpPr>
        <p:spPr>
          <a:xfrm>
            <a:off x="5828053" y="891052"/>
            <a:ext cx="2239616" cy="42927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GFP Intensity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C62A46F-43EF-754E-B501-E6DA370D412F}"/>
              </a:ext>
            </a:extLst>
          </p:cNvPr>
          <p:cNvSpPr/>
          <p:nvPr/>
        </p:nvSpPr>
        <p:spPr>
          <a:xfrm>
            <a:off x="8789865" y="4693706"/>
            <a:ext cx="2407869" cy="4292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</a:t>
            </a:r>
            <a:r>
              <a:rPr lang="en-US" dirty="0" err="1"/>
              <a:t>mCherry</a:t>
            </a:r>
            <a:r>
              <a:rPr lang="en-US" dirty="0"/>
              <a:t> Intensity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81185D-0DFF-F343-B9FA-1035C9FD6911}"/>
              </a:ext>
            </a:extLst>
          </p:cNvPr>
          <p:cNvSpPr/>
          <p:nvPr/>
        </p:nvSpPr>
        <p:spPr>
          <a:xfrm>
            <a:off x="7223541" y="4806472"/>
            <a:ext cx="203742" cy="2037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80B01-51B0-7149-A50F-3A802368F59A}"/>
              </a:ext>
            </a:extLst>
          </p:cNvPr>
          <p:cNvSpPr/>
          <p:nvPr/>
        </p:nvSpPr>
        <p:spPr>
          <a:xfrm>
            <a:off x="5100139" y="2250753"/>
            <a:ext cx="203742" cy="2037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52DCFC9-9EE9-A24C-9BB3-2B57D31B58A6}"/>
              </a:ext>
            </a:extLst>
          </p:cNvPr>
          <p:cNvCxnSpPr>
            <a:endCxn id="32" idx="0"/>
          </p:cNvCxnSpPr>
          <p:nvPr/>
        </p:nvCxnSpPr>
        <p:spPr>
          <a:xfrm rot="5400000">
            <a:off x="4942500" y="1365199"/>
            <a:ext cx="1145065" cy="626043"/>
          </a:xfrm>
          <a:prstGeom prst="bentConnector3">
            <a:avLst>
              <a:gd name="adj1" fmla="val -461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C66520F-3E2B-A049-95DE-600CC44B592C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rot="10800000">
            <a:off x="7427283" y="4908343"/>
            <a:ext cx="1362582" cy="12700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A053748-E1C3-8649-9ADC-F1085C1E018B}"/>
              </a:ext>
            </a:extLst>
          </p:cNvPr>
          <p:cNvSpPr/>
          <p:nvPr/>
        </p:nvSpPr>
        <p:spPr>
          <a:xfrm>
            <a:off x="2112673" y="3068850"/>
            <a:ext cx="1768781" cy="5747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Fluorescent Intensity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61F0D7-D0C0-744C-B838-5203EDA0F113}"/>
              </a:ext>
            </a:extLst>
          </p:cNvPr>
          <p:cNvSpPr/>
          <p:nvPr/>
        </p:nvSpPr>
        <p:spPr>
          <a:xfrm>
            <a:off x="1056913" y="3254372"/>
            <a:ext cx="203742" cy="2037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8424EB-00C6-734A-9371-EB1F2F5AC9E7}"/>
              </a:ext>
            </a:extLst>
          </p:cNvPr>
          <p:cNvSpPr/>
          <p:nvPr/>
        </p:nvSpPr>
        <p:spPr>
          <a:xfrm>
            <a:off x="2895192" y="4896133"/>
            <a:ext cx="203742" cy="2037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6B5B35-5E26-DB42-99D6-7431A0892AFE}"/>
              </a:ext>
            </a:extLst>
          </p:cNvPr>
          <p:cNvCxnSpPr>
            <a:stCxn id="40" idx="1"/>
            <a:endCxn id="41" idx="3"/>
          </p:cNvCxnSpPr>
          <p:nvPr/>
        </p:nvCxnSpPr>
        <p:spPr>
          <a:xfrm flipH="1">
            <a:off x="1260655" y="3356243"/>
            <a:ext cx="85201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1CFBC9-6838-5740-B1BB-2F80566E9EE3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flipH="1">
            <a:off x="2997063" y="3643636"/>
            <a:ext cx="1" cy="12524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94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06531-8ED8-4919-9F01-B0B21943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23" y="1237178"/>
            <a:ext cx="2136353" cy="2063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15A0A-255A-49C7-B6B2-0A3898423BC9}"/>
              </a:ext>
            </a:extLst>
          </p:cNvPr>
          <p:cNvSpPr txBox="1"/>
          <p:nvPr/>
        </p:nvSpPr>
        <p:spPr>
          <a:xfrm>
            <a:off x="3184018" y="867931"/>
            <a:ext cx="105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LS180(1)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F6EC5-0ACD-46B0-BAC6-16B8B5E3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586" y="4404585"/>
            <a:ext cx="2008165" cy="1979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85CEA8-A8AB-4787-A933-1C1EA2C99023}"/>
              </a:ext>
            </a:extLst>
          </p:cNvPr>
          <p:cNvSpPr txBox="1"/>
          <p:nvPr/>
        </p:nvSpPr>
        <p:spPr>
          <a:xfrm>
            <a:off x="5502474" y="3810836"/>
            <a:ext cx="105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HT115(6)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6B1FB-7496-43EC-8C52-0D3D4958A6E9}"/>
              </a:ext>
            </a:extLst>
          </p:cNvPr>
          <p:cNvSpPr txBox="1"/>
          <p:nvPr/>
        </p:nvSpPr>
        <p:spPr>
          <a:xfrm>
            <a:off x="5648559" y="867846"/>
            <a:ext cx="105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LS180(2)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1E241-FC4D-4C31-B939-DEBB8991AA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2"/>
          <a:stretch/>
        </p:blipFill>
        <p:spPr>
          <a:xfrm>
            <a:off x="118544" y="1237178"/>
            <a:ext cx="2192201" cy="2063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F7EF1E-921A-4A24-A369-549DDAF04242}"/>
              </a:ext>
            </a:extLst>
          </p:cNvPr>
          <p:cNvSpPr txBox="1"/>
          <p:nvPr/>
        </p:nvSpPr>
        <p:spPr>
          <a:xfrm>
            <a:off x="947043" y="867846"/>
            <a:ext cx="83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DAFF37-1FAA-42D1-9EC3-C33A62FFA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621" y="1237178"/>
            <a:ext cx="2008164" cy="19668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9C0E48-1FD1-490C-8314-D3661A08E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4179" y="1237178"/>
            <a:ext cx="2008163" cy="19900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18925F-C8D9-4E17-A9C2-C8AF00D32845}"/>
              </a:ext>
            </a:extLst>
          </p:cNvPr>
          <p:cNvSpPr txBox="1"/>
          <p:nvPr/>
        </p:nvSpPr>
        <p:spPr>
          <a:xfrm>
            <a:off x="8003896" y="893099"/>
            <a:ext cx="105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HT29(3)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68D59-4702-4A46-8574-3DBCBB2808D4}"/>
              </a:ext>
            </a:extLst>
          </p:cNvPr>
          <p:cNvSpPr txBox="1"/>
          <p:nvPr/>
        </p:nvSpPr>
        <p:spPr>
          <a:xfrm>
            <a:off x="749386" y="3798802"/>
            <a:ext cx="97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HT29(4)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B6FA6-AEE2-43B2-B36E-EBA08F1B0D61}"/>
              </a:ext>
            </a:extLst>
          </p:cNvPr>
          <p:cNvSpPr txBox="1"/>
          <p:nvPr/>
        </p:nvSpPr>
        <p:spPr>
          <a:xfrm>
            <a:off x="3132594" y="3823339"/>
            <a:ext cx="97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HT29(5)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623503-B2A4-43E6-9DAA-611C24652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272" y="4365893"/>
            <a:ext cx="2146747" cy="2063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D16B67-44D0-424E-8490-B61D468B63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19"/>
          <a:stretch/>
        </p:blipFill>
        <p:spPr>
          <a:xfrm>
            <a:off x="2537623" y="4365893"/>
            <a:ext cx="2092049" cy="19767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DD90CC-DCF7-844F-BE80-BE5D1C86EC4D}"/>
              </a:ext>
            </a:extLst>
          </p:cNvPr>
          <p:cNvSpPr txBox="1"/>
          <p:nvPr/>
        </p:nvSpPr>
        <p:spPr>
          <a:xfrm>
            <a:off x="247289" y="81383"/>
            <a:ext cx="7802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Fractions of Dual Reporter Cell Lines at Day 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3901C-5376-704F-8876-E76EEAA44E26}"/>
              </a:ext>
            </a:extLst>
          </p:cNvPr>
          <p:cNvSpPr txBox="1"/>
          <p:nvPr/>
        </p:nvSpPr>
        <p:spPr>
          <a:xfrm>
            <a:off x="7909032" y="3823339"/>
            <a:ext cx="105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HT115(7)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9248A5A-5228-594D-B33F-3711C863D4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4179" y="4404585"/>
            <a:ext cx="2008164" cy="1967338"/>
          </a:xfrm>
          <a:prstGeom prst="rect">
            <a:avLst/>
          </a:prstGeom>
        </p:spPr>
      </p:pic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DF0BA1A3-65EF-EF4F-A4BD-75851FD3C1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4377" y="1449774"/>
            <a:ext cx="2361809" cy="15951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CB4B01-EA0A-6F42-8279-DC41B77FAFF0}"/>
              </a:ext>
            </a:extLst>
          </p:cNvPr>
          <p:cNvSpPr txBox="1"/>
          <p:nvPr/>
        </p:nvSpPr>
        <p:spPr>
          <a:xfrm>
            <a:off x="10298502" y="893099"/>
            <a:ext cx="105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Lines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305847-EC72-5542-9647-12CC95BEC649}"/>
              </a:ext>
            </a:extLst>
          </p:cNvPr>
          <p:cNvSpPr txBox="1"/>
          <p:nvPr/>
        </p:nvSpPr>
        <p:spPr>
          <a:xfrm>
            <a:off x="9899374" y="4187687"/>
            <a:ext cx="19786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 way comparison: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vs.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vs.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vs.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vs.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vs. D</a:t>
            </a:r>
          </a:p>
        </p:txBody>
      </p:sp>
    </p:spTree>
    <p:extLst>
      <p:ext uri="{BB962C8B-B14F-4D97-AF65-F5344CB8AC3E}">
        <p14:creationId xmlns:p14="http://schemas.microsoft.com/office/powerpoint/2010/main" val="375069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3DD90CC-DCF7-844F-BE80-BE5D1C86EC4D}"/>
              </a:ext>
            </a:extLst>
          </p:cNvPr>
          <p:cNvSpPr txBox="1"/>
          <p:nvPr/>
        </p:nvSpPr>
        <p:spPr>
          <a:xfrm>
            <a:off x="232788" y="98405"/>
            <a:ext cx="849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Single Channel Measurement Fractions at Day 14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5E6411D-47A9-5542-8647-BE3DDCC04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44"/>
          <a:stretch/>
        </p:blipFill>
        <p:spPr>
          <a:xfrm>
            <a:off x="892298" y="2184638"/>
            <a:ext cx="10003010" cy="3238309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24A094D-A7D4-4444-81F4-FE268D73491D}"/>
              </a:ext>
            </a:extLst>
          </p:cNvPr>
          <p:cNvSpPr/>
          <p:nvPr/>
        </p:nvSpPr>
        <p:spPr>
          <a:xfrm>
            <a:off x="1566808" y="1699413"/>
            <a:ext cx="2563490" cy="346640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35000">
                <a:srgbClr val="FF0000"/>
              </a:gs>
              <a:gs pos="7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Dual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7D98824-B699-8940-954F-21341BC5A47A}"/>
              </a:ext>
            </a:extLst>
          </p:cNvPr>
          <p:cNvSpPr/>
          <p:nvPr/>
        </p:nvSpPr>
        <p:spPr>
          <a:xfrm>
            <a:off x="4769422" y="1699413"/>
            <a:ext cx="2563490" cy="3466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B70B8C9-193C-E246-A6AE-330DEA2D9BFE}"/>
              </a:ext>
            </a:extLst>
          </p:cNvPr>
          <p:cNvSpPr/>
          <p:nvPr/>
        </p:nvSpPr>
        <p:spPr>
          <a:xfrm>
            <a:off x="8072775" y="1699413"/>
            <a:ext cx="2563490" cy="34664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</a:t>
            </a:r>
          </a:p>
        </p:txBody>
      </p:sp>
    </p:spTree>
    <p:extLst>
      <p:ext uri="{BB962C8B-B14F-4D97-AF65-F5344CB8AC3E}">
        <p14:creationId xmlns:p14="http://schemas.microsoft.com/office/powerpoint/2010/main" val="192700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3DD90CC-DCF7-844F-BE80-BE5D1C86EC4D}"/>
              </a:ext>
            </a:extLst>
          </p:cNvPr>
          <p:cNvSpPr txBox="1"/>
          <p:nvPr/>
        </p:nvSpPr>
        <p:spPr>
          <a:xfrm>
            <a:off x="232788" y="98405"/>
            <a:ext cx="4957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Normalization Pipeline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F76A48-ABC9-A241-8832-2F340EA8A712}"/>
              </a:ext>
            </a:extLst>
          </p:cNvPr>
          <p:cNvSpPr/>
          <p:nvPr/>
        </p:nvSpPr>
        <p:spPr>
          <a:xfrm>
            <a:off x="333214" y="980267"/>
            <a:ext cx="4060555" cy="4107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Read Normalization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2D7BB6-0307-204E-A569-983629A45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315701"/>
              </p:ext>
            </p:extLst>
          </p:nvPr>
        </p:nvGraphicFramePr>
        <p:xfrm>
          <a:off x="333214" y="1509829"/>
          <a:ext cx="406055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111">
                  <a:extLst>
                    <a:ext uri="{9D8B030D-6E8A-4147-A177-3AD203B41FA5}">
                      <a16:colId xmlns:a16="http://schemas.microsoft.com/office/drawing/2014/main" val="3438194536"/>
                    </a:ext>
                  </a:extLst>
                </a:gridCol>
                <a:gridCol w="812111">
                  <a:extLst>
                    <a:ext uri="{9D8B030D-6E8A-4147-A177-3AD203B41FA5}">
                      <a16:colId xmlns:a16="http://schemas.microsoft.com/office/drawing/2014/main" val="2685174125"/>
                    </a:ext>
                  </a:extLst>
                </a:gridCol>
                <a:gridCol w="812111">
                  <a:extLst>
                    <a:ext uri="{9D8B030D-6E8A-4147-A177-3AD203B41FA5}">
                      <a16:colId xmlns:a16="http://schemas.microsoft.com/office/drawing/2014/main" val="2831042148"/>
                    </a:ext>
                  </a:extLst>
                </a:gridCol>
                <a:gridCol w="812111">
                  <a:extLst>
                    <a:ext uri="{9D8B030D-6E8A-4147-A177-3AD203B41FA5}">
                      <a16:colId xmlns:a16="http://schemas.microsoft.com/office/drawing/2014/main" val="3364268116"/>
                    </a:ext>
                  </a:extLst>
                </a:gridCol>
                <a:gridCol w="812111">
                  <a:extLst>
                    <a:ext uri="{9D8B030D-6E8A-4147-A177-3AD203B41FA5}">
                      <a16:colId xmlns:a16="http://schemas.microsoft.com/office/drawing/2014/main" val="3083566487"/>
                    </a:ext>
                  </a:extLst>
                </a:gridCol>
              </a:tblGrid>
              <a:tr h="43142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SOX9 Guide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SOX9 Guide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SOX9 Guide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Row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808506"/>
                  </a:ext>
                </a:extLst>
              </a:tr>
              <a:tr h="246530">
                <a:tc>
                  <a:txBody>
                    <a:bodyPr/>
                    <a:lstStyle/>
                    <a:p>
                      <a:r>
                        <a:rPr lang="en-US" sz="1400" dirty="0"/>
                        <a:t>Fraction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62921"/>
                  </a:ext>
                </a:extLst>
              </a:tr>
              <a:tr h="431427">
                <a:tc>
                  <a:txBody>
                    <a:bodyPr/>
                    <a:lstStyle/>
                    <a:p>
                      <a:r>
                        <a:rPr lang="en-US" sz="1400" dirty="0"/>
                        <a:t>TRM Fraction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34980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98A7DE9F-E16C-2B48-82C1-E881B61234F2}"/>
              </a:ext>
            </a:extLst>
          </p:cNvPr>
          <p:cNvSpPr/>
          <p:nvPr/>
        </p:nvSpPr>
        <p:spPr>
          <a:xfrm>
            <a:off x="4790289" y="1986769"/>
            <a:ext cx="1015139" cy="50282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F412340-1F06-9546-8CD5-D8795CAD0D12}"/>
              </a:ext>
            </a:extLst>
          </p:cNvPr>
          <p:cNvSpPr/>
          <p:nvPr/>
        </p:nvSpPr>
        <p:spPr>
          <a:xfrm>
            <a:off x="7124822" y="992832"/>
            <a:ext cx="4060555" cy="410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Pool Normalization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0DDEAFD-1DA5-994E-A43E-507EAD91E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681" y="1665227"/>
            <a:ext cx="5656838" cy="1116801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01159E-7145-7D47-BB0B-8AE1D84322E3}"/>
              </a:ext>
            </a:extLst>
          </p:cNvPr>
          <p:cNvSpPr/>
          <p:nvPr/>
        </p:nvSpPr>
        <p:spPr>
          <a:xfrm>
            <a:off x="7124821" y="4180715"/>
            <a:ext cx="4060555" cy="4107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Normalization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CDEF8ADF-8C29-A545-B36F-7DBF6D182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680" y="4853110"/>
            <a:ext cx="5656838" cy="1116801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854C8D79-C361-774D-8ADA-BBE1F2BE9CD7}"/>
              </a:ext>
            </a:extLst>
          </p:cNvPr>
          <p:cNvSpPr/>
          <p:nvPr/>
        </p:nvSpPr>
        <p:spPr>
          <a:xfrm rot="5400000">
            <a:off x="8714307" y="3163032"/>
            <a:ext cx="881582" cy="5028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2CF795-BFEC-4D4A-8015-DE16F6D56402}"/>
              </a:ext>
            </a:extLst>
          </p:cNvPr>
          <p:cNvSpPr/>
          <p:nvPr/>
        </p:nvSpPr>
        <p:spPr>
          <a:xfrm>
            <a:off x="11539235" y="2085466"/>
            <a:ext cx="444283" cy="27897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3B2DE-E3DD-A549-ACAF-C0193DE1B72C}"/>
              </a:ext>
            </a:extLst>
          </p:cNvPr>
          <p:cNvSpPr/>
          <p:nvPr/>
        </p:nvSpPr>
        <p:spPr>
          <a:xfrm>
            <a:off x="11094952" y="5163662"/>
            <a:ext cx="444283" cy="67239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CFFA70-5956-F14A-A014-1837E6846050}"/>
              </a:ext>
            </a:extLst>
          </p:cNvPr>
          <p:cNvSpPr/>
          <p:nvPr/>
        </p:nvSpPr>
        <p:spPr>
          <a:xfrm>
            <a:off x="7189378" y="5163662"/>
            <a:ext cx="444283" cy="191946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2F428-8D09-E542-A783-7095D4EA7352}"/>
              </a:ext>
            </a:extLst>
          </p:cNvPr>
          <p:cNvSpPr txBox="1"/>
          <p:nvPr/>
        </p:nvSpPr>
        <p:spPr>
          <a:xfrm>
            <a:off x="1869605" y="3277669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 gRNA</a:t>
            </a:r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29F29D62-2F54-6144-B18D-3CC3EF00A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41" y="4907510"/>
            <a:ext cx="4774920" cy="9861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C5B03CA-26EF-794B-B2F0-2C222F356598}"/>
              </a:ext>
            </a:extLst>
          </p:cNvPr>
          <p:cNvSpPr/>
          <p:nvPr/>
        </p:nvSpPr>
        <p:spPr>
          <a:xfrm>
            <a:off x="511444" y="4180715"/>
            <a:ext cx="4060555" cy="4107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Normalized Read Counts of 76 gRNA 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98466BD-907F-794B-B213-7177247624F2}"/>
              </a:ext>
            </a:extLst>
          </p:cNvPr>
          <p:cNvSpPr/>
          <p:nvPr/>
        </p:nvSpPr>
        <p:spPr>
          <a:xfrm rot="10800000">
            <a:off x="5080861" y="5178217"/>
            <a:ext cx="1015139" cy="50282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3DD90CC-DCF7-844F-BE80-BE5D1C86EC4D}"/>
              </a:ext>
            </a:extLst>
          </p:cNvPr>
          <p:cNvSpPr txBox="1"/>
          <p:nvPr/>
        </p:nvSpPr>
        <p:spPr>
          <a:xfrm>
            <a:off x="232788" y="98405"/>
            <a:ext cx="733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Processing and Visualization Pipeline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6D5B2CC-E31C-7740-A0FA-158EC4B8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865" y="932043"/>
            <a:ext cx="6080263" cy="125570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28BE9BA-7646-8D40-91C1-C5B8A8775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8" y="5405688"/>
            <a:ext cx="5400846" cy="111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9F3B2-5E09-0C40-8739-8532A12C78E3}"/>
              </a:ext>
            </a:extLst>
          </p:cNvPr>
          <p:cNvSpPr txBox="1"/>
          <p:nvPr/>
        </p:nvSpPr>
        <p:spPr>
          <a:xfrm>
            <a:off x="2302365" y="5036356"/>
            <a:ext cx="126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 Plot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BA96A03F-C695-1443-BFA8-0EB09B2A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5" y="3142143"/>
            <a:ext cx="5129626" cy="139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3BD56A-4C35-AE40-BFE7-2ABD52E67E37}"/>
              </a:ext>
            </a:extLst>
          </p:cNvPr>
          <p:cNvSpPr txBox="1"/>
          <p:nvPr/>
        </p:nvSpPr>
        <p:spPr>
          <a:xfrm>
            <a:off x="2417673" y="2772811"/>
            <a:ext cx="10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11D53018-F4E9-FB46-AE2E-C3DE6F4F4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93" y="3142143"/>
            <a:ext cx="5930371" cy="12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8948BA-1CCA-CA4E-B1AD-A156DCF364A9}"/>
              </a:ext>
            </a:extLst>
          </p:cNvPr>
          <p:cNvSpPr txBox="1"/>
          <p:nvPr/>
        </p:nvSpPr>
        <p:spPr>
          <a:xfrm>
            <a:off x="8085641" y="2772811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Volcano Plot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1274DE13-DEE8-7A4E-99F0-C82AB8F85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39" y="4885718"/>
            <a:ext cx="2229539" cy="12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2DD7B399-E98E-5F44-A68E-F4A852AC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74" y="4820843"/>
            <a:ext cx="3044967" cy="181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778B49-9069-DE4E-8500-1346D3793803}"/>
              </a:ext>
            </a:extLst>
          </p:cNvPr>
          <p:cNvSpPr txBox="1"/>
          <p:nvPr/>
        </p:nvSpPr>
        <p:spPr>
          <a:xfrm>
            <a:off x="6428536" y="4451511"/>
            <a:ext cx="13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LFC Density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EF68F-993A-EF42-99D7-1F5A7D4C50F7}"/>
              </a:ext>
            </a:extLst>
          </p:cNvPr>
          <p:cNvSpPr txBox="1"/>
          <p:nvPr/>
        </p:nvSpPr>
        <p:spPr>
          <a:xfrm>
            <a:off x="9065144" y="4453465"/>
            <a:ext cx="203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MaGeCK</a:t>
            </a:r>
            <a:r>
              <a:rPr lang="en-US" dirty="0"/>
              <a:t> Beta Score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4A3041-AEA8-E34F-BE4F-9C1E115175B4}"/>
              </a:ext>
            </a:extLst>
          </p:cNvPr>
          <p:cNvSpPr txBox="1"/>
          <p:nvPr/>
        </p:nvSpPr>
        <p:spPr>
          <a:xfrm>
            <a:off x="4510808" y="627472"/>
            <a:ext cx="358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Read Counts of 76 gRNA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F7E5575-1C60-3A48-9CA1-2C539A29F96F}"/>
              </a:ext>
            </a:extLst>
          </p:cNvPr>
          <p:cNvSpPr/>
          <p:nvPr/>
        </p:nvSpPr>
        <p:spPr>
          <a:xfrm rot="5400000">
            <a:off x="5874214" y="-2904475"/>
            <a:ext cx="443565" cy="1130329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FFED71-EE2F-5249-ACB3-473A1593B21D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6095997" y="2187749"/>
            <a:ext cx="0" cy="3376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7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2FCFF74-F8B2-E241-B9F5-0C2DBB4E5D71}"/>
              </a:ext>
            </a:extLst>
          </p:cNvPr>
          <p:cNvSpPr txBox="1"/>
          <p:nvPr/>
        </p:nvSpPr>
        <p:spPr>
          <a:xfrm>
            <a:off x="241026" y="169065"/>
            <a:ext cx="1968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Objectives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6AA846C-6CD3-BE41-98D4-93EEB0438596}"/>
              </a:ext>
            </a:extLst>
          </p:cNvPr>
          <p:cNvSpPr/>
          <p:nvPr/>
        </p:nvSpPr>
        <p:spPr>
          <a:xfrm>
            <a:off x="4581048" y="994251"/>
            <a:ext cx="2894203" cy="12400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optimal timepoint to conduct the screen (Day 7 vs Day 14)?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075868-E4A9-9E49-BCE6-EB2E13D581E9}"/>
              </a:ext>
            </a:extLst>
          </p:cNvPr>
          <p:cNvSpPr/>
          <p:nvPr/>
        </p:nvSpPr>
        <p:spPr>
          <a:xfrm>
            <a:off x="1051668" y="990430"/>
            <a:ext cx="2805829" cy="12400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reporter system produced a stronger effect (single vs dual)?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7D3C8F-003D-184A-8563-B7A013EB841E}"/>
              </a:ext>
            </a:extLst>
          </p:cNvPr>
          <p:cNvSpPr/>
          <p:nvPr/>
        </p:nvSpPr>
        <p:spPr>
          <a:xfrm>
            <a:off x="1534439" y="2865331"/>
            <a:ext cx="8987424" cy="158454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Goal: Determine if and under what conditions a dual reporter system produces a stronger effect than a single reporter system.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will demonstrate my analytical pipeline using 7 double knock-in cell lines: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D44A44-565C-0D46-9CC8-DC942AC92B3B}"/>
              </a:ext>
            </a:extLst>
          </p:cNvPr>
          <p:cNvSpPr/>
          <p:nvPr/>
        </p:nvSpPr>
        <p:spPr>
          <a:xfrm>
            <a:off x="387565" y="5080875"/>
            <a:ext cx="2805829" cy="124007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LS180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SOX9 GFP, KRT20 mK2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SOX9 mK2, KRT20 GFP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7E96A3-27C7-224C-B8B8-FFBDC46BEEA7}"/>
              </a:ext>
            </a:extLst>
          </p:cNvPr>
          <p:cNvSpPr/>
          <p:nvPr/>
        </p:nvSpPr>
        <p:spPr>
          <a:xfrm>
            <a:off x="3511765" y="5080875"/>
            <a:ext cx="2739024" cy="149059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HT-29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SOX9 mK2, KRT20 GFP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KRT20 GFP, SOX9 mK2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KRT20 GFP,  SOX9 GFP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F9AA489-0F19-6F4B-AD0F-6AD665737D25}"/>
              </a:ext>
            </a:extLst>
          </p:cNvPr>
          <p:cNvSpPr/>
          <p:nvPr/>
        </p:nvSpPr>
        <p:spPr>
          <a:xfrm>
            <a:off x="6569160" y="5080875"/>
            <a:ext cx="2805829" cy="124007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HT-115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SOX9 mK2, KRT20 GFP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KRT20 mK2, SOX9 GFP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27FE5B6-84E8-4F45-88E1-0406C8980FC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5712649" y="2549828"/>
            <a:ext cx="631003" cy="1"/>
          </a:xfrm>
          <a:prstGeom prst="bentConnector3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FD1E9D1-8055-A04C-812D-B3B69AEB3E4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3923955" y="761135"/>
            <a:ext cx="634824" cy="3573568"/>
          </a:xfrm>
          <a:prstGeom prst="bentConnector3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9262996-F280-F348-89EF-AF024C9190A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593815" y="2646538"/>
            <a:ext cx="631003" cy="4237671"/>
          </a:xfrm>
          <a:prstGeom prst="bent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6140A6C-AA52-8340-A6B1-9EAAEF296D1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6684612" y="3793411"/>
            <a:ext cx="631003" cy="1943924"/>
          </a:xfrm>
          <a:prstGeom prst="bentConnector3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62A5F89-254B-F146-87D8-FBC7092501F2}"/>
              </a:ext>
            </a:extLst>
          </p:cNvPr>
          <p:cNvSpPr/>
          <p:nvPr/>
        </p:nvSpPr>
        <p:spPr>
          <a:xfrm>
            <a:off x="8198801" y="990429"/>
            <a:ext cx="2805829" cy="12400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system within each cell produced a stronger effect?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24C9968-AE98-F547-BF3A-EE4CC68D83B0}"/>
              </a:ext>
            </a:extLst>
          </p:cNvPr>
          <p:cNvCxnSpPr>
            <a:stCxn id="16" idx="2"/>
            <a:endCxn id="5" idx="0"/>
          </p:cNvCxnSpPr>
          <p:nvPr/>
        </p:nvCxnSpPr>
        <p:spPr>
          <a:xfrm rot="5400000">
            <a:off x="7497522" y="761136"/>
            <a:ext cx="634825" cy="3573565"/>
          </a:xfrm>
          <a:prstGeom prst="bentConnector3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6517F900-44BB-C747-B6CE-9A50E68D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360" y="5054255"/>
            <a:ext cx="2206948" cy="1490594"/>
          </a:xfrm>
          <a:prstGeom prst="rect">
            <a:avLst/>
          </a:prstGeom>
        </p:spPr>
      </p:pic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5055D5D-389D-1144-A0B4-D3C00E44CD8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5139213" y="4191936"/>
            <a:ext cx="631003" cy="1146874"/>
          </a:xfrm>
          <a:prstGeom prst="bentConnector3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19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F45667A-5924-0749-B6D0-B62EDBAAFE30}"/>
              </a:ext>
            </a:extLst>
          </p:cNvPr>
          <p:cNvSpPr txBox="1"/>
          <p:nvPr/>
        </p:nvSpPr>
        <p:spPr>
          <a:xfrm>
            <a:off x="261011" y="272124"/>
            <a:ext cx="375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LS180 S1 vs. S2: GFP(A) | </a:t>
            </a:r>
            <a:r>
              <a:rPr lang="en-US" b="1" dirty="0" err="1"/>
              <a:t>mCherry</a:t>
            </a:r>
            <a:r>
              <a:rPr lang="en-US" b="1" dirty="0"/>
              <a:t> (B)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31463DE2-389E-8B44-B43F-4E6E9DD5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1" y="767103"/>
            <a:ext cx="1788803" cy="1208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FAEF18-ECC7-EF43-846C-061A8F099D51}"/>
              </a:ext>
            </a:extLst>
          </p:cNvPr>
          <p:cNvSpPr/>
          <p:nvPr/>
        </p:nvSpPr>
        <p:spPr>
          <a:xfrm>
            <a:off x="261011" y="948995"/>
            <a:ext cx="1788803" cy="2839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D0510-C186-6848-BE4E-C9CC310FEE49}"/>
              </a:ext>
            </a:extLst>
          </p:cNvPr>
          <p:cNvSpPr/>
          <p:nvPr/>
        </p:nvSpPr>
        <p:spPr>
          <a:xfrm>
            <a:off x="3143484" y="767103"/>
            <a:ext cx="4225773" cy="32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F0390-4230-3D4F-B416-3436C0E396F2}"/>
              </a:ext>
            </a:extLst>
          </p:cNvPr>
          <p:cNvSpPr/>
          <p:nvPr/>
        </p:nvSpPr>
        <p:spPr>
          <a:xfrm>
            <a:off x="7570588" y="767103"/>
            <a:ext cx="4225773" cy="323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6FC93-75BD-064B-855D-DB26D3ECA99D}"/>
              </a:ext>
            </a:extLst>
          </p:cNvPr>
          <p:cNvSpPr/>
          <p:nvPr/>
        </p:nvSpPr>
        <p:spPr>
          <a:xfrm rot="16200000">
            <a:off x="1631530" y="2363586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C8B18C-28D9-7043-BA67-9A53DD867365}"/>
              </a:ext>
            </a:extLst>
          </p:cNvPr>
          <p:cNvSpPr/>
          <p:nvPr/>
        </p:nvSpPr>
        <p:spPr>
          <a:xfrm rot="16200000">
            <a:off x="1631530" y="5096304"/>
            <a:ext cx="2245146" cy="356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F27699-C831-AD49-8FB2-3A174D53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08" y="1419418"/>
            <a:ext cx="4436749" cy="242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6D4F6AD-2885-5C4C-B51A-35060CBA0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08" y="4085579"/>
            <a:ext cx="4436748" cy="242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05B6C9A-4135-DD48-B61C-C6382C1C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28" y="1419417"/>
            <a:ext cx="4436748" cy="242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5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1107</Words>
  <Application>Microsoft Macintosh PowerPoint</Application>
  <PresentationFormat>Widescreen</PresentationFormat>
  <Paragraphs>248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Miniscreen05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CRISPR Screen Update</dc:title>
  <dc:creator>David Chen</dc:creator>
  <cp:lastModifiedBy>David Chen</cp:lastModifiedBy>
  <cp:revision>29</cp:revision>
  <dcterms:created xsi:type="dcterms:W3CDTF">2021-02-24T00:06:06Z</dcterms:created>
  <dcterms:modified xsi:type="dcterms:W3CDTF">2021-02-25T20:11:37Z</dcterms:modified>
</cp:coreProperties>
</file>