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8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2B31-7834-6C42-86D9-31196F09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A6A6A-EA89-994C-BBD0-5D081D9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1EE8-6085-1F45-80B9-B5BFDF1A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213B-6675-B940-9996-D766EB1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5808-F60C-4545-A995-51640C8A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AA1-58F1-7540-89F7-79F3DCDB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30ED-3686-B045-AE5C-5DA2546F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C87A-B2FA-B842-8D81-801D28C8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3970-F0FC-2B45-BC4E-DBAE82B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886D-CCFC-A44F-82A6-A4D5C03C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13B1A-FBF9-5041-B83D-E39D30E00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9861-BA51-4B44-A172-DE12AD93F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8267-48C5-EA49-B8F7-37ABBE2C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76A4-6AF3-4A40-B195-4058F0AD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882E-0FB8-DC43-AF5C-14336CCB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751-9FB7-6E4C-82EC-6815DF45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4D00-B603-6D4D-AC64-7942BCE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2197-1782-FF45-B070-3BE4AD8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A94-B5F7-EA47-B6DE-CF501AA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F735-92B2-3543-9EDC-BF718F50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C26A-B395-744F-9FEA-7B113B62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E9D2-09AF-CC49-93F0-5DCA713B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91F8-896D-6D49-A484-C73580DC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7804-B342-D540-9145-9ED8541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2A2A-D0AC-6147-A897-802CCFA9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1F7-C92C-A948-9631-92611443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455A-1CB5-B747-BD5E-1BEAAA980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D100-2B87-404F-AC10-FF6248CA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086C-C1C5-5942-A903-9CE47134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8693-DBD9-9A4D-B4B7-9348FCC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9991-2A0C-754D-BD5A-A001F35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9AF1-ED70-234D-B57E-F456F735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C0CC-2CF8-424C-A624-124D1705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141E5-7F89-3448-B9D7-E9B2CC33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D6B32-B0F0-0645-BEA9-80F71101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96B8F-9E4D-9F4F-8428-218D5EBA8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AC0CF-C555-3A41-B5D9-40177574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0279-C435-F742-A0B6-5216DA04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8B0AB-2817-BC4C-AC3F-0BC2E05C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63EA-F17E-E545-960F-3E07563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C73AC-88F2-D846-9B0A-6381C628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19A0E-47A2-C646-BFD0-E10D543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7678-F6A0-934B-B91B-BA3801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5A396-FDBB-7B4C-B63F-B5147783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64FBC-7E84-094A-B25A-B5B85E8E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33F8E-9A1C-994E-A8C4-C6B0B2B8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7046-70FC-BD40-A7B3-D1CFFEA7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A482-0C46-554D-9C34-3CB06BE1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F072-A521-5E40-A775-C7E0DB41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0FAC-7382-5346-A40A-F26DE1D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31F0-3D52-8147-985E-E2315A90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87DA-3A42-5D41-82FB-A1258043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003-39CA-2045-B064-1CFF3EC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AD7F0-037B-B84A-9E0D-4EFC40019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9AFA-FC49-C64F-9536-BDC03BC1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C3EB-4C60-5D4D-9257-6A4C5D30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B24E-A511-0540-8A7D-D2F7D21E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BF450-9D99-6F4C-A028-604D7D4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71D5E-E11F-0149-A19A-D4BBCD7E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2E98-78AC-134C-B0ED-0731226E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16C4-5378-384E-8B89-2E572F064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B075-CBFF-134A-A8C0-B0350811087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D66D-321B-DC4D-9396-517E6700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F6ED-ED2A-2B4D-9830-70D59301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D32C-F618-C44C-88DB-3C9834A9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BDC5-7387-C245-884F-7BAA29542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1/30/2021</a:t>
            </a:r>
          </a:p>
        </p:txBody>
      </p:sp>
    </p:spTree>
    <p:extLst>
      <p:ext uri="{BB962C8B-B14F-4D97-AF65-F5344CB8AC3E}">
        <p14:creationId xmlns:p14="http://schemas.microsoft.com/office/powerpoint/2010/main" val="48518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C53236-EF0D-5148-8A63-62222801C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4"/>
          <a:stretch/>
        </p:blipFill>
        <p:spPr bwMode="auto">
          <a:xfrm>
            <a:off x="125304" y="2858544"/>
            <a:ext cx="2702299" cy="2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18916C-17E3-5146-A50F-653C35646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2"/>
          <a:stretch/>
        </p:blipFill>
        <p:spPr bwMode="auto">
          <a:xfrm>
            <a:off x="2782826" y="2858544"/>
            <a:ext cx="2702299" cy="2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9FD2E1F-5D22-B54B-B946-AF26646AC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1"/>
          <a:stretch/>
        </p:blipFill>
        <p:spPr bwMode="auto">
          <a:xfrm>
            <a:off x="5443569" y="2854962"/>
            <a:ext cx="2660440" cy="2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DDE3A4-AE60-3640-A4E9-5B705EBE3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8"/>
          <a:stretch/>
        </p:blipFill>
        <p:spPr bwMode="auto">
          <a:xfrm>
            <a:off x="8116505" y="2854962"/>
            <a:ext cx="2675841" cy="25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EBCC750-A06B-AB49-8B19-D9809AAAD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9" b="39690"/>
          <a:stretch/>
        </p:blipFill>
        <p:spPr bwMode="auto">
          <a:xfrm>
            <a:off x="10804842" y="2514600"/>
            <a:ext cx="1307169" cy="29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EBCC750-A06B-AB49-8B19-D9809AAAD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9" b="39690"/>
          <a:stretch/>
        </p:blipFill>
        <p:spPr bwMode="auto">
          <a:xfrm>
            <a:off x="10804842" y="2514600"/>
            <a:ext cx="1307169" cy="29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6D756F4-7F5A-7C40-BF95-195B948A6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r="20145"/>
          <a:stretch/>
        </p:blipFill>
        <p:spPr bwMode="auto">
          <a:xfrm>
            <a:off x="12906" y="2734022"/>
            <a:ext cx="2696715" cy="25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EA0733-3670-1249-853D-6A820FF70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6"/>
          <a:stretch/>
        </p:blipFill>
        <p:spPr bwMode="auto">
          <a:xfrm>
            <a:off x="2668773" y="2734150"/>
            <a:ext cx="2692650" cy="25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EA6A841-816E-194D-823F-8C4F56442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4"/>
          <a:stretch/>
        </p:blipFill>
        <p:spPr bwMode="auto">
          <a:xfrm>
            <a:off x="5382622" y="2734023"/>
            <a:ext cx="2700510" cy="25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EA88D47-584A-ED48-AB01-F8BC15BB7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5"/>
          <a:stretch/>
        </p:blipFill>
        <p:spPr bwMode="auto">
          <a:xfrm>
            <a:off x="8083132" y="2734022"/>
            <a:ext cx="2673001" cy="25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6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EBCC750-A06B-AB49-8B19-D9809AAAD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9" b="39690"/>
          <a:stretch/>
        </p:blipFill>
        <p:spPr bwMode="auto">
          <a:xfrm>
            <a:off x="10804842" y="2514600"/>
            <a:ext cx="1307169" cy="29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C8B3FB-DA27-D548-A645-B18A1FBBF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7"/>
          <a:stretch/>
        </p:blipFill>
        <p:spPr bwMode="auto">
          <a:xfrm>
            <a:off x="79989" y="2735284"/>
            <a:ext cx="2682253" cy="25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45AEBD4-8954-6341-8913-C4387B4E5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5"/>
          <a:stretch/>
        </p:blipFill>
        <p:spPr bwMode="auto">
          <a:xfrm>
            <a:off x="2733949" y="2735283"/>
            <a:ext cx="2670475" cy="25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EBC9F43-2102-CB4C-BA25-5D351D285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0"/>
          <a:stretch/>
        </p:blipFill>
        <p:spPr bwMode="auto">
          <a:xfrm>
            <a:off x="5416202" y="2744370"/>
            <a:ext cx="2655206" cy="25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BD882B36-732D-834C-8808-C48427D1E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7"/>
          <a:stretch/>
        </p:blipFill>
        <p:spPr bwMode="auto">
          <a:xfrm>
            <a:off x="8095298" y="2744371"/>
            <a:ext cx="2672627" cy="25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EBCC750-A06B-AB49-8B19-D9809AAAD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9" b="39690"/>
          <a:stretch/>
        </p:blipFill>
        <p:spPr bwMode="auto">
          <a:xfrm>
            <a:off x="10804842" y="2514600"/>
            <a:ext cx="1307169" cy="29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2130025-C58C-4240-A946-4AE5B5A8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2"/>
          <a:stretch/>
        </p:blipFill>
        <p:spPr bwMode="auto">
          <a:xfrm>
            <a:off x="79989" y="2733247"/>
            <a:ext cx="2690501" cy="2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4DD7456-30B3-0F43-B67D-C82612AED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4"/>
          <a:stretch/>
        </p:blipFill>
        <p:spPr bwMode="auto">
          <a:xfrm>
            <a:off x="2760037" y="2733246"/>
            <a:ext cx="2682636" cy="2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B30160C-E278-8846-AA8E-75C9F23D1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7"/>
          <a:stretch/>
        </p:blipFill>
        <p:spPr bwMode="auto">
          <a:xfrm>
            <a:off x="5461579" y="2733245"/>
            <a:ext cx="2686568" cy="2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4D522077-608D-9B46-8243-8DD422461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4"/>
          <a:stretch/>
        </p:blipFill>
        <p:spPr bwMode="auto">
          <a:xfrm>
            <a:off x="8148735" y="2733245"/>
            <a:ext cx="2690501" cy="25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5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297"/>
            <a:ext cx="9144000" cy="2387600"/>
          </a:xfrm>
        </p:spPr>
        <p:txBody>
          <a:bodyPr/>
          <a:lstStyle/>
          <a:p>
            <a:r>
              <a:rPr lang="en-US" dirty="0"/>
              <a:t>Volcano Plot</a:t>
            </a:r>
          </a:p>
        </p:txBody>
      </p:sp>
    </p:spTree>
    <p:extLst>
      <p:ext uri="{BB962C8B-B14F-4D97-AF65-F5344CB8AC3E}">
        <p14:creationId xmlns:p14="http://schemas.microsoft.com/office/powerpoint/2010/main" val="198432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LS180 (Primer 3 + Primer 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43E30C-634F-6142-A383-EC5A29BC7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46"/>
          <a:stretch/>
        </p:blipFill>
        <p:spPr bwMode="auto">
          <a:xfrm>
            <a:off x="31097" y="2870395"/>
            <a:ext cx="2718714" cy="26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CC1111C-979D-5449-B0A1-8AB90D095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48"/>
          <a:stretch/>
        </p:blipFill>
        <p:spPr bwMode="auto">
          <a:xfrm>
            <a:off x="2688640" y="2842869"/>
            <a:ext cx="2768331" cy="27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A540242-6C4F-E241-AC80-6DB96D9E9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4"/>
          <a:stretch/>
        </p:blipFill>
        <p:spPr bwMode="auto">
          <a:xfrm>
            <a:off x="5398739" y="2857411"/>
            <a:ext cx="2782585" cy="26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54C6E671-4551-D149-B1CD-BD7D6001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2"/>
          <a:stretch/>
        </p:blipFill>
        <p:spPr bwMode="auto">
          <a:xfrm>
            <a:off x="8104502" y="2842869"/>
            <a:ext cx="2801834" cy="27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AB10CB57-8909-B24B-9B2F-8A8DF63DE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1" t="5582" b="41240"/>
          <a:stretch/>
        </p:blipFill>
        <p:spPr bwMode="auto">
          <a:xfrm>
            <a:off x="10793166" y="2704844"/>
            <a:ext cx="1367737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3B14D8-EACB-A240-8D19-292902FEE097}"/>
              </a:ext>
            </a:extLst>
          </p:cNvPr>
          <p:cNvSpPr txBox="1"/>
          <p:nvPr/>
        </p:nvSpPr>
        <p:spPr>
          <a:xfrm>
            <a:off x="7764802" y="5475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5C95F-444B-0648-A253-5B4186AB0260}"/>
              </a:ext>
            </a:extLst>
          </p:cNvPr>
          <p:cNvSpPr txBox="1"/>
          <p:nvPr/>
        </p:nvSpPr>
        <p:spPr>
          <a:xfrm>
            <a:off x="204952" y="6152461"/>
            <a:ext cx="400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to y-axis label: -log</a:t>
            </a:r>
            <a:r>
              <a:rPr lang="en-US" baseline="-25000" dirty="0"/>
              <a:t>10</a:t>
            </a:r>
            <a:r>
              <a:rPr lang="en-US" dirty="0"/>
              <a:t> (P-value)</a:t>
            </a:r>
          </a:p>
        </p:txBody>
      </p:sp>
    </p:spTree>
    <p:extLst>
      <p:ext uri="{BB962C8B-B14F-4D97-AF65-F5344CB8AC3E}">
        <p14:creationId xmlns:p14="http://schemas.microsoft.com/office/powerpoint/2010/main" val="23759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HT29 (Primer 4 + Primer 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AB10CB57-8909-B24B-9B2F-8A8DF63DE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1" t="5582" b="41240"/>
          <a:stretch/>
        </p:blipFill>
        <p:spPr bwMode="auto">
          <a:xfrm>
            <a:off x="10793166" y="2704844"/>
            <a:ext cx="1367737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242EFC6-9CC5-6949-8A91-D299974C8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38"/>
          <a:stretch/>
        </p:blipFill>
        <p:spPr bwMode="auto">
          <a:xfrm>
            <a:off x="93693" y="2870659"/>
            <a:ext cx="2694959" cy="26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89953ED-1B0B-3A4C-9BD8-8827A64AF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1"/>
          <a:stretch/>
        </p:blipFill>
        <p:spPr bwMode="auto">
          <a:xfrm>
            <a:off x="2788191" y="2870658"/>
            <a:ext cx="2621916" cy="26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49B1351-B464-724E-9109-505B2DDF3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1"/>
          <a:stretch/>
        </p:blipFill>
        <p:spPr bwMode="auto">
          <a:xfrm>
            <a:off x="5443430" y="2846451"/>
            <a:ext cx="2694959" cy="2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FDBDE51A-9588-EC48-905C-0A241626C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2"/>
          <a:stretch/>
        </p:blipFill>
        <p:spPr bwMode="auto">
          <a:xfrm>
            <a:off x="8064884" y="2833251"/>
            <a:ext cx="2762738" cy="272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6D485-E111-5E4C-8A35-2B2C4B52D6C3}"/>
              </a:ext>
            </a:extLst>
          </p:cNvPr>
          <p:cNvSpPr txBox="1"/>
          <p:nvPr/>
        </p:nvSpPr>
        <p:spPr>
          <a:xfrm>
            <a:off x="7764802" y="5475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244C4-2A99-0141-B3C4-7B2E78C8F5F4}"/>
              </a:ext>
            </a:extLst>
          </p:cNvPr>
          <p:cNvSpPr txBox="1"/>
          <p:nvPr/>
        </p:nvSpPr>
        <p:spPr>
          <a:xfrm>
            <a:off x="204952" y="6152461"/>
            <a:ext cx="400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to y-axis label: -log</a:t>
            </a:r>
            <a:r>
              <a:rPr lang="en-US" baseline="-25000" dirty="0"/>
              <a:t>10</a:t>
            </a:r>
            <a:r>
              <a:rPr lang="en-US" dirty="0"/>
              <a:t> (P-value)</a:t>
            </a:r>
          </a:p>
        </p:txBody>
      </p:sp>
    </p:spTree>
    <p:extLst>
      <p:ext uri="{BB962C8B-B14F-4D97-AF65-F5344CB8AC3E}">
        <p14:creationId xmlns:p14="http://schemas.microsoft.com/office/powerpoint/2010/main" val="261954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297"/>
            <a:ext cx="4866409" cy="2387600"/>
          </a:xfrm>
        </p:spPr>
        <p:txBody>
          <a:bodyPr/>
          <a:lstStyle/>
          <a:p>
            <a:r>
              <a:rPr lang="en-US" dirty="0"/>
              <a:t>Volcano Plot using Z score</a:t>
            </a:r>
          </a:p>
        </p:txBody>
      </p:sp>
      <p:pic>
        <p:nvPicPr>
          <p:cNvPr id="4" name="Picture 3" descr="Text, scatter chart&#10;&#10;Description automatically generated">
            <a:extLst>
              <a:ext uri="{FF2B5EF4-FFF2-40B4-BE49-F238E27FC236}">
                <a16:creationId xmlns:a16="http://schemas.microsoft.com/office/drawing/2014/main" id="{0E7AF14B-D7F2-4240-84EE-1120383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68" y="1593033"/>
            <a:ext cx="3595831" cy="40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LS180 (Primer 3 + Primer 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CAF47-23F5-5043-BB54-42624626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45"/>
          <a:stretch/>
        </p:blipFill>
        <p:spPr bwMode="auto">
          <a:xfrm>
            <a:off x="64493" y="2829856"/>
            <a:ext cx="2736342" cy="26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CBD623-C8CC-E94E-933F-327056345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8"/>
          <a:stretch/>
        </p:blipFill>
        <p:spPr bwMode="auto">
          <a:xfrm>
            <a:off x="2755442" y="2831304"/>
            <a:ext cx="2693361" cy="26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5A1026-071D-004E-95C2-4C0EAE895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45"/>
          <a:stretch/>
        </p:blipFill>
        <p:spPr bwMode="auto">
          <a:xfrm>
            <a:off x="5408235" y="2829856"/>
            <a:ext cx="2736342" cy="26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4A7676-0F9F-2244-A671-FCEF28AF2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6"/>
          <a:stretch/>
        </p:blipFill>
        <p:spPr bwMode="auto">
          <a:xfrm>
            <a:off x="8088062" y="2816409"/>
            <a:ext cx="2736342" cy="26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29381E-208A-2E43-8AB8-E486E8554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9" t="5046" b="68648"/>
          <a:stretch/>
        </p:blipFill>
        <p:spPr bwMode="auto">
          <a:xfrm>
            <a:off x="10655584" y="3293523"/>
            <a:ext cx="1471923" cy="17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HT29 (Primer 4 + Primer 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1110A5-56C8-D749-9E50-5D2488807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81"/>
          <a:stretch/>
        </p:blipFill>
        <p:spPr bwMode="auto">
          <a:xfrm>
            <a:off x="78888" y="2830387"/>
            <a:ext cx="2714872" cy="26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9E3731-FBDB-174E-8FBE-98615E44E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1"/>
          <a:stretch/>
        </p:blipFill>
        <p:spPr bwMode="auto">
          <a:xfrm>
            <a:off x="2748706" y="2835847"/>
            <a:ext cx="2604975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CED289-4889-2F4C-8390-0963A81F4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5"/>
          <a:stretch/>
        </p:blipFill>
        <p:spPr bwMode="auto">
          <a:xfrm>
            <a:off x="5353681" y="2803831"/>
            <a:ext cx="2685467" cy="26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349B46-16D4-1944-AD22-977991FBB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5"/>
          <a:stretch/>
        </p:blipFill>
        <p:spPr bwMode="auto">
          <a:xfrm>
            <a:off x="7958656" y="2774879"/>
            <a:ext cx="2800559" cy="270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F5A0A65-5A69-914F-B18C-B11837866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2" t="5751" b="67582"/>
          <a:stretch/>
        </p:blipFill>
        <p:spPr bwMode="auto">
          <a:xfrm>
            <a:off x="10579120" y="3210974"/>
            <a:ext cx="1533992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4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1ABB19-472C-194B-8FA9-74CA9B6C615C}"/>
              </a:ext>
            </a:extLst>
          </p:cNvPr>
          <p:cNvSpPr txBox="1"/>
          <p:nvPr/>
        </p:nvSpPr>
        <p:spPr>
          <a:xfrm>
            <a:off x="204952" y="236483"/>
            <a:ext cx="1407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1D331-3D97-5241-8B75-93F747BCD681}"/>
              </a:ext>
            </a:extLst>
          </p:cNvPr>
          <p:cNvSpPr txBox="1"/>
          <p:nvPr/>
        </p:nvSpPr>
        <p:spPr>
          <a:xfrm>
            <a:off x="1652337" y="1371600"/>
            <a:ext cx="5862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Normalization Pipeline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Scatterplot </a:t>
            </a:r>
            <a:r>
              <a:rPr lang="en-US" sz="2400" dirty="0" err="1"/>
              <a:t>coloured</a:t>
            </a:r>
            <a:r>
              <a:rPr lang="en-US" sz="2400" dirty="0"/>
              <a:t> by Target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Volcano Plot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Cumulative Density Plot for Fold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Density Estimate Plots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407150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464" y="1636906"/>
            <a:ext cx="604058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Cumulative Density Plots of Fold Change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FC2DBC-9524-6B46-B9C8-ED1CFFB2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04" y="1135496"/>
            <a:ext cx="4343932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672722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982574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672162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3327368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969798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625004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67AEB26-9A8E-4445-9B45-8EF001F9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4" y="3121525"/>
            <a:ext cx="2887487" cy="1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5982677-08CB-1645-A873-B9CDC1B9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11" y="3121525"/>
            <a:ext cx="2887487" cy="1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A0C3F84B-5D5C-F24D-B911-4681EAFF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98" y="3123903"/>
            <a:ext cx="2879345" cy="168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353CB99-85BA-B14D-93FF-9820982D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55" y="3057196"/>
            <a:ext cx="3107721" cy="18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7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297"/>
            <a:ext cx="9144000" cy="2387600"/>
          </a:xfrm>
        </p:spPr>
        <p:txBody>
          <a:bodyPr/>
          <a:lstStyle/>
          <a:p>
            <a:r>
              <a:rPr lang="en-US" dirty="0"/>
              <a:t>Kernel Density Estimate Plots</a:t>
            </a:r>
          </a:p>
        </p:txBody>
      </p:sp>
    </p:spTree>
    <p:extLst>
      <p:ext uri="{BB962C8B-B14F-4D97-AF65-F5344CB8AC3E}">
        <p14:creationId xmlns:p14="http://schemas.microsoft.com/office/powerpoint/2010/main" val="3403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589964" y="906470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899816" y="906470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589404" y="1528682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3244610" y="1528682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887040" y="1528682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542246" y="1533439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B14D8-EACB-A240-8D19-292902FEE097}"/>
              </a:ext>
            </a:extLst>
          </p:cNvPr>
          <p:cNvSpPr txBox="1"/>
          <p:nvPr/>
        </p:nvSpPr>
        <p:spPr>
          <a:xfrm>
            <a:off x="7639514" y="5465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09B3D99-364F-514A-9790-3E44EFC3B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5"/>
          <a:stretch/>
        </p:blipFill>
        <p:spPr bwMode="auto">
          <a:xfrm>
            <a:off x="113796" y="2530549"/>
            <a:ext cx="2829400" cy="26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A5CD389-AAA9-C844-9E3C-E48B2A9B3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8"/>
          <a:stretch/>
        </p:blipFill>
        <p:spPr bwMode="auto">
          <a:xfrm>
            <a:off x="2903537" y="2530549"/>
            <a:ext cx="2757633" cy="26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62D4124E-6A81-3345-B57E-5F394ED65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3"/>
          <a:stretch/>
        </p:blipFill>
        <p:spPr bwMode="auto">
          <a:xfrm>
            <a:off x="5700829" y="2530549"/>
            <a:ext cx="2750082" cy="26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7937456F-8AFE-6A48-83B4-3736954CE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3"/>
          <a:stretch/>
        </p:blipFill>
        <p:spPr bwMode="auto">
          <a:xfrm>
            <a:off x="8504637" y="2500463"/>
            <a:ext cx="2784245" cy="271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1748F890-C140-E243-9C93-18AA93D5A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0" t="5116" b="73023"/>
          <a:stretch/>
        </p:blipFill>
        <p:spPr bwMode="auto">
          <a:xfrm>
            <a:off x="11233352" y="3341514"/>
            <a:ext cx="915457" cy="8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34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KDE using different levels</a:t>
            </a:r>
          </a:p>
        </p:txBody>
      </p:sp>
      <p:pic>
        <p:nvPicPr>
          <p:cNvPr id="14348" name="Picture 12">
            <a:extLst>
              <a:ext uri="{FF2B5EF4-FFF2-40B4-BE49-F238E27FC236}">
                <a16:creationId xmlns:a16="http://schemas.microsoft.com/office/drawing/2014/main" id="{1748F890-C140-E243-9C93-18AA93D5A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0" t="5116" b="73023"/>
          <a:stretch/>
        </p:blipFill>
        <p:spPr bwMode="auto">
          <a:xfrm>
            <a:off x="11025878" y="3119091"/>
            <a:ext cx="1166122" cy="110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7A894AD-20F0-744B-9051-12424CE6C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2"/>
          <a:stretch/>
        </p:blipFill>
        <p:spPr bwMode="auto">
          <a:xfrm>
            <a:off x="139281" y="2050438"/>
            <a:ext cx="3588572" cy="34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2E74D73-7B2A-4E48-86D0-EF43B1628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5"/>
          <a:stretch/>
        </p:blipFill>
        <p:spPr bwMode="auto">
          <a:xfrm>
            <a:off x="3727853" y="2026507"/>
            <a:ext cx="3588572" cy="34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6362F-3643-E341-8534-E1AFFDBE92E8}"/>
              </a:ext>
            </a:extLst>
          </p:cNvPr>
          <p:cNvSpPr txBox="1"/>
          <p:nvPr/>
        </p:nvSpPr>
        <p:spPr>
          <a:xfrm>
            <a:off x="204952" y="698148"/>
            <a:ext cx="39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4: Top 2.5 vs. Bottom 2.5 at Day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5AA3C-A420-F84F-8D8A-6DE8B72974BE}"/>
              </a:ext>
            </a:extLst>
          </p:cNvPr>
          <p:cNvSpPr txBox="1"/>
          <p:nvPr/>
        </p:nvSpPr>
        <p:spPr>
          <a:xfrm>
            <a:off x="1371174" y="152914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5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6DFD5DC-B80F-F94D-8026-1E01DC730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5"/>
          <a:stretch/>
        </p:blipFill>
        <p:spPr bwMode="auto">
          <a:xfrm>
            <a:off x="7480603" y="2026508"/>
            <a:ext cx="3588571" cy="34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1276F0-DB85-0348-A34D-0090156F7619}"/>
              </a:ext>
            </a:extLst>
          </p:cNvPr>
          <p:cNvSpPr txBox="1"/>
          <p:nvPr/>
        </p:nvSpPr>
        <p:spPr>
          <a:xfrm>
            <a:off x="5196587" y="1528361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B4EB5-EB3E-8E4D-9D43-8AD0B04ED40F}"/>
              </a:ext>
            </a:extLst>
          </p:cNvPr>
          <p:cNvSpPr txBox="1"/>
          <p:nvPr/>
        </p:nvSpPr>
        <p:spPr>
          <a:xfrm>
            <a:off x="8825181" y="1528361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100</a:t>
            </a:r>
          </a:p>
        </p:txBody>
      </p:sp>
    </p:spTree>
    <p:extLst>
      <p:ext uri="{BB962C8B-B14F-4D97-AF65-F5344CB8AC3E}">
        <p14:creationId xmlns:p14="http://schemas.microsoft.com/office/powerpoint/2010/main" val="183610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3430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80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A6735-A879-8A40-A7DF-AE64CE6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0" y="2274698"/>
            <a:ext cx="2855529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96D286-3A73-7145-8743-704DB9E8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29" y="2106773"/>
            <a:ext cx="3046193" cy="30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CFD79FD-06FC-B04D-B81A-A3C75F6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39" y="2075297"/>
            <a:ext cx="3046194" cy="305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496F1D9-358B-D444-82F2-489477CE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5" y="2057102"/>
            <a:ext cx="3004465" cy="305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D14588-A662-3C49-80BF-A00A959EA2B5}"/>
              </a:ext>
            </a:extLst>
          </p:cNvPr>
          <p:cNvSpPr/>
          <p:nvPr/>
        </p:nvSpPr>
        <p:spPr>
          <a:xfrm flipH="1">
            <a:off x="43696" y="1497672"/>
            <a:ext cx="2531783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Read Normalization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3D925-DC2E-B24C-AA16-A95EE043C19D}"/>
              </a:ext>
            </a:extLst>
          </p:cNvPr>
          <p:cNvSpPr/>
          <p:nvPr/>
        </p:nvSpPr>
        <p:spPr>
          <a:xfrm flipH="1">
            <a:off x="3089136" y="1497672"/>
            <a:ext cx="2666370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Pool Normalization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DF8419-4136-654D-8442-8E1B1C78F313}"/>
              </a:ext>
            </a:extLst>
          </p:cNvPr>
          <p:cNvSpPr/>
          <p:nvPr/>
        </p:nvSpPr>
        <p:spPr>
          <a:xfrm flipH="1">
            <a:off x="6243848" y="1502651"/>
            <a:ext cx="2666368" cy="461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Normalization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8BA74-1066-9B4B-94CD-5F452CBA43E5}"/>
              </a:ext>
            </a:extLst>
          </p:cNvPr>
          <p:cNvSpPr/>
          <p:nvPr/>
        </p:nvSpPr>
        <p:spPr>
          <a:xfrm flipH="1">
            <a:off x="9423875" y="1506873"/>
            <a:ext cx="2531783" cy="46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Fraction Fold Change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062032A-6455-AC44-ACD6-E9E4AF52E27E}"/>
              </a:ext>
            </a:extLst>
          </p:cNvPr>
          <p:cNvSpPr/>
          <p:nvPr/>
        </p:nvSpPr>
        <p:spPr>
          <a:xfrm>
            <a:off x="2657777" y="1613088"/>
            <a:ext cx="323746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7AA4F46-D53D-F34B-AD7E-A5F1F63584F9}"/>
              </a:ext>
            </a:extLst>
          </p:cNvPr>
          <p:cNvSpPr/>
          <p:nvPr/>
        </p:nvSpPr>
        <p:spPr>
          <a:xfrm>
            <a:off x="5837804" y="1612854"/>
            <a:ext cx="323746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C7EF2CB-0D3E-9D4D-B930-9A548AFE0689}"/>
              </a:ext>
            </a:extLst>
          </p:cNvPr>
          <p:cNvSpPr/>
          <p:nvPr/>
        </p:nvSpPr>
        <p:spPr>
          <a:xfrm>
            <a:off x="9019531" y="1666289"/>
            <a:ext cx="323746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80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D1CF4-2A57-9D42-BBD2-4DE7AEFE5E44}"/>
              </a:ext>
            </a:extLst>
          </p:cNvPr>
          <p:cNvSpPr/>
          <p:nvPr/>
        </p:nvSpPr>
        <p:spPr>
          <a:xfrm flipH="1">
            <a:off x="937063" y="1505693"/>
            <a:ext cx="2531783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Read Normalization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814C7-E957-5A4D-816E-098ED2EB1244}"/>
              </a:ext>
            </a:extLst>
          </p:cNvPr>
          <p:cNvSpPr/>
          <p:nvPr/>
        </p:nvSpPr>
        <p:spPr>
          <a:xfrm flipH="1">
            <a:off x="4762815" y="1505694"/>
            <a:ext cx="2666370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Pool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83856-D315-C646-B821-84E992F5AED6}"/>
              </a:ext>
            </a:extLst>
          </p:cNvPr>
          <p:cNvSpPr/>
          <p:nvPr/>
        </p:nvSpPr>
        <p:spPr>
          <a:xfrm flipH="1">
            <a:off x="8588569" y="1505694"/>
            <a:ext cx="2666368" cy="461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Normalization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7036350-87F3-8449-B3BF-CC0A5A06576B}"/>
              </a:ext>
            </a:extLst>
          </p:cNvPr>
          <p:cNvSpPr/>
          <p:nvPr/>
        </p:nvSpPr>
        <p:spPr>
          <a:xfrm>
            <a:off x="3587182" y="1621109"/>
            <a:ext cx="1057295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24E5672-012B-2A4A-B30F-CE349018E0DD}"/>
              </a:ext>
            </a:extLst>
          </p:cNvPr>
          <p:cNvSpPr/>
          <p:nvPr/>
        </p:nvSpPr>
        <p:spPr>
          <a:xfrm>
            <a:off x="7555272" y="1621109"/>
            <a:ext cx="914960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215D50-8F84-734E-B95F-0E7A272A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2" y="2317531"/>
            <a:ext cx="3767958" cy="374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7288BDD-7B42-4444-982E-6C0D27AA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27" y="2317531"/>
            <a:ext cx="3682145" cy="374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52E2DC7-D95D-6C4A-87E5-034A2620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80" y="2399689"/>
            <a:ext cx="3682145" cy="374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7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80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14588-A662-3C49-80BF-A00A959EA2B5}"/>
              </a:ext>
            </a:extLst>
          </p:cNvPr>
          <p:cNvSpPr/>
          <p:nvPr/>
        </p:nvSpPr>
        <p:spPr>
          <a:xfrm flipH="1">
            <a:off x="937063" y="1505693"/>
            <a:ext cx="2531783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Read Normalization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3D925-DC2E-B24C-AA16-A95EE043C19D}"/>
              </a:ext>
            </a:extLst>
          </p:cNvPr>
          <p:cNvSpPr/>
          <p:nvPr/>
        </p:nvSpPr>
        <p:spPr>
          <a:xfrm flipH="1">
            <a:off x="4762815" y="1505694"/>
            <a:ext cx="2666370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Pool Normalization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DF8419-4136-654D-8442-8E1B1C78F313}"/>
              </a:ext>
            </a:extLst>
          </p:cNvPr>
          <p:cNvSpPr/>
          <p:nvPr/>
        </p:nvSpPr>
        <p:spPr>
          <a:xfrm flipH="1">
            <a:off x="8588569" y="1505694"/>
            <a:ext cx="2666368" cy="461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Normalization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062032A-6455-AC44-ACD6-E9E4AF52E27E}"/>
              </a:ext>
            </a:extLst>
          </p:cNvPr>
          <p:cNvSpPr/>
          <p:nvPr/>
        </p:nvSpPr>
        <p:spPr>
          <a:xfrm>
            <a:off x="3587182" y="1621109"/>
            <a:ext cx="1057295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7AA4F46-D53D-F34B-AD7E-A5F1F63584F9}"/>
              </a:ext>
            </a:extLst>
          </p:cNvPr>
          <p:cNvSpPr/>
          <p:nvPr/>
        </p:nvSpPr>
        <p:spPr>
          <a:xfrm>
            <a:off x="7555272" y="1621109"/>
            <a:ext cx="914960" cy="23083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A0349B-2AAB-C24E-B2CF-8373F327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5" y="2238703"/>
            <a:ext cx="3807374" cy="37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09E40BF-61ED-DE46-9FEE-A241C540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59" y="2238703"/>
            <a:ext cx="3772340" cy="37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30682E4-C86B-DB4E-B295-1B52EEFE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3" y="2238703"/>
            <a:ext cx="3720665" cy="378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0A9-FE57-194A-9F73-4BF7202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297"/>
            <a:ext cx="9144000" cy="2387600"/>
          </a:xfrm>
        </p:spPr>
        <p:txBody>
          <a:bodyPr/>
          <a:lstStyle/>
          <a:p>
            <a:r>
              <a:rPr lang="en-US" dirty="0"/>
              <a:t>Scatter plot </a:t>
            </a:r>
            <a:r>
              <a:rPr lang="en-US" dirty="0" err="1"/>
              <a:t>coloured</a:t>
            </a:r>
            <a:r>
              <a:rPr lang="en-US" dirty="0"/>
              <a:t> by Target Gene</a:t>
            </a:r>
          </a:p>
        </p:txBody>
      </p:sp>
    </p:spTree>
    <p:extLst>
      <p:ext uri="{BB962C8B-B14F-4D97-AF65-F5344CB8AC3E}">
        <p14:creationId xmlns:p14="http://schemas.microsoft.com/office/powerpoint/2010/main" val="32714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FB016D-7322-AE49-9ADE-DA3D3F84A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8"/>
          <a:stretch/>
        </p:blipFill>
        <p:spPr bwMode="auto">
          <a:xfrm>
            <a:off x="134330" y="2816769"/>
            <a:ext cx="2640364" cy="25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CAFC2B-6611-0C4A-96F0-66A70EFC9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5"/>
          <a:stretch/>
        </p:blipFill>
        <p:spPr bwMode="auto">
          <a:xfrm>
            <a:off x="2750166" y="2816768"/>
            <a:ext cx="2643953" cy="25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EB2627-B855-6146-B903-491C012B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5"/>
          <a:stretch/>
        </p:blipFill>
        <p:spPr bwMode="auto">
          <a:xfrm>
            <a:off x="5398984" y="2816768"/>
            <a:ext cx="2643953" cy="25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9A39CB-A777-364C-B6FB-EEFDFEDD5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5"/>
          <a:stretch/>
        </p:blipFill>
        <p:spPr bwMode="auto">
          <a:xfrm>
            <a:off x="8104009" y="2790030"/>
            <a:ext cx="2643955" cy="25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2FFD9FC-6B84-7F4F-886D-C9E65B2B3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7" t="18760" b="20773"/>
          <a:stretch/>
        </p:blipFill>
        <p:spPr bwMode="auto">
          <a:xfrm>
            <a:off x="10809036" y="2320552"/>
            <a:ext cx="1270139" cy="3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937AC-2CE4-CE4C-989A-D5F912C01372}"/>
              </a:ext>
            </a:extLst>
          </p:cNvPr>
          <p:cNvSpPr txBox="1"/>
          <p:nvPr/>
        </p:nvSpPr>
        <p:spPr>
          <a:xfrm>
            <a:off x="204952" y="23648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Primer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4963F-45A0-1544-BFE0-921EE4108102}"/>
              </a:ext>
            </a:extLst>
          </p:cNvPr>
          <p:cNvSpPr/>
          <p:nvPr/>
        </p:nvSpPr>
        <p:spPr>
          <a:xfrm>
            <a:off x="151727" y="1012796"/>
            <a:ext cx="5309852" cy="41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CEE00-E324-AF49-A252-555C48EA6CD5}"/>
              </a:ext>
            </a:extLst>
          </p:cNvPr>
          <p:cNvSpPr/>
          <p:nvPr/>
        </p:nvSpPr>
        <p:spPr>
          <a:xfrm>
            <a:off x="5461579" y="1012796"/>
            <a:ext cx="5309852" cy="4146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73857-13F2-444B-805E-D6F9ACA65EF0}"/>
              </a:ext>
            </a:extLst>
          </p:cNvPr>
          <p:cNvSpPr/>
          <p:nvPr/>
        </p:nvSpPr>
        <p:spPr>
          <a:xfrm>
            <a:off x="151167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CB7F-809D-CD4F-B450-5E45C8CE90EE}"/>
              </a:ext>
            </a:extLst>
          </p:cNvPr>
          <p:cNvSpPr/>
          <p:nvPr/>
        </p:nvSpPr>
        <p:spPr>
          <a:xfrm>
            <a:off x="2806373" y="1635008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CABDE-93EA-0F48-BC5D-E99A42E483D6}"/>
              </a:ext>
            </a:extLst>
          </p:cNvPr>
          <p:cNvSpPr/>
          <p:nvPr/>
        </p:nvSpPr>
        <p:spPr>
          <a:xfrm>
            <a:off x="5448803" y="1635008"/>
            <a:ext cx="2655206" cy="414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1835-B453-7A49-B20F-9C6505E9826C}"/>
              </a:ext>
            </a:extLst>
          </p:cNvPr>
          <p:cNvSpPr/>
          <p:nvPr/>
        </p:nvSpPr>
        <p:spPr>
          <a:xfrm>
            <a:off x="8104009" y="1639765"/>
            <a:ext cx="2655206" cy="4146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2.5%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2FFD9FC-6B84-7F4F-886D-C9E65B2B3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7" t="18760" b="20773"/>
          <a:stretch/>
        </p:blipFill>
        <p:spPr bwMode="auto">
          <a:xfrm>
            <a:off x="10809036" y="2320552"/>
            <a:ext cx="1270139" cy="3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EBEAC0-5513-8F4E-923D-EFBC431D9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5"/>
          <a:stretch/>
        </p:blipFill>
        <p:spPr bwMode="auto">
          <a:xfrm>
            <a:off x="46914" y="2814982"/>
            <a:ext cx="2655206" cy="25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8C76C35-9E81-F647-BDCA-8442A8DB2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8"/>
          <a:stretch/>
        </p:blipFill>
        <p:spPr bwMode="auto">
          <a:xfrm>
            <a:off x="2702120" y="2809013"/>
            <a:ext cx="2661806" cy="25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709134-F020-9948-A44F-F989EA529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0"/>
          <a:stretch/>
        </p:blipFill>
        <p:spPr bwMode="auto">
          <a:xfrm>
            <a:off x="5409597" y="2809013"/>
            <a:ext cx="2676883" cy="25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C08B06A-475F-5343-A6E6-6C24F7A78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5"/>
          <a:stretch/>
        </p:blipFill>
        <p:spPr bwMode="auto">
          <a:xfrm>
            <a:off x="8082332" y="2801533"/>
            <a:ext cx="2676883" cy="25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375</Words>
  <Application>Microsoft Macintosh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Progress Update</vt:lpstr>
      <vt:lpstr>PowerPoint Presentation</vt:lpstr>
      <vt:lpstr>Normalization Pipeline</vt:lpstr>
      <vt:lpstr>PowerPoint Presentation</vt:lpstr>
      <vt:lpstr>PowerPoint Presentation</vt:lpstr>
      <vt:lpstr>PowerPoint Presentation</vt:lpstr>
      <vt:lpstr>Scatter plot coloured by Target Gene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Volcano Plot</vt:lpstr>
      <vt:lpstr>PowerPoint Presentation</vt:lpstr>
      <vt:lpstr>PowerPoint Presentation</vt:lpstr>
      <vt:lpstr>Volcano Plot using Z score</vt:lpstr>
      <vt:lpstr>PowerPoint Presentation</vt:lpstr>
      <vt:lpstr>PowerPoint Presentation</vt:lpstr>
      <vt:lpstr>Cumulative Density Plots of Fold Change</vt:lpstr>
      <vt:lpstr>PowerPoint Presentation</vt:lpstr>
      <vt:lpstr>Kernel Density Estimate 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David Chen</dc:creator>
  <cp:lastModifiedBy>David Chen</cp:lastModifiedBy>
  <cp:revision>14</cp:revision>
  <dcterms:created xsi:type="dcterms:W3CDTF">2021-01-24T19:26:46Z</dcterms:created>
  <dcterms:modified xsi:type="dcterms:W3CDTF">2021-02-04T19:41:29Z</dcterms:modified>
</cp:coreProperties>
</file>