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444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887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330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774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2216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660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5102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1546" algn="l" defTabSz="932887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02F7D60C-D23D-4B99-A295-F6037B72A460}">
          <p14:sldIdLst>
            <p14:sldId id="256"/>
          </p14:sldIdLst>
        </p14:section>
        <p14:section name="公司沿革" id="{D86BDA0D-20AC-4067-BE47-6A82ECC2E127}">
          <p14:sldIdLst>
            <p14:sldId id="257"/>
          </p14:sldIdLst>
        </p14:section>
        <p14:section name="服務內容" id="{484AC1B0-1851-4A6A-B4D8-7B474399E03F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齒輪計算" id="{8BD0F721-3641-424F-82BC-965603605E00}">
          <p14:sldIdLst>
            <p14:sldId id="264"/>
          </p14:sldIdLst>
        </p14:section>
        <p14:section name="聯絡我們" id="{DF4994F0-06D6-46A2-93A5-35285A277C8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30E"/>
    <a:srgbClr val="246EB9"/>
    <a:srgbClr val="FEA500"/>
    <a:srgbClr val="FDFFFC"/>
    <a:srgbClr val="4CB944"/>
    <a:srgbClr val="4AB842"/>
    <a:srgbClr val="FFA500"/>
    <a:srgbClr val="12130F"/>
    <a:srgbClr val="FF3300"/>
    <a:srgbClr val="8DD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0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6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69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29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24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6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7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88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69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2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0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" y="18405"/>
            <a:ext cx="12159280" cy="68395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2103" y="2106462"/>
            <a:ext cx="51090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3200" dirty="0">
                <a:solidFill>
                  <a:srgbClr val="12130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振方齒輪機械工業有限公司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62103" y="2815827"/>
            <a:ext cx="49199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1400" b="1" dirty="0">
                <a:solidFill>
                  <a:srgbClr val="12130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CHENG FANG GEAR MACHINERY INDUSTRIAL CO., </a:t>
            </a:r>
            <a:r>
              <a:rPr lang="en-US" altLang="zh-TW" sz="1800" b="1" dirty="0">
                <a:solidFill>
                  <a:srgbClr val="12130F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LTD</a:t>
            </a:r>
            <a:r>
              <a:rPr lang="en-US" altLang="zh-TW" sz="1800" b="1" dirty="0">
                <a:solidFill>
                  <a:srgbClr val="12130F"/>
                </a:solidFill>
                <a:ea typeface="超研澤中隸" pitchFamily="49" charset="-120"/>
              </a:rPr>
              <a:t>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746949" y="3341020"/>
            <a:ext cx="1091966" cy="307777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zh-TW" sz="1400" b="1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Arial Unicode MS" panose="020B0604020202020204" pitchFamily="34" charset="-122"/>
              </a:rPr>
              <a:t>Since </a:t>
            </a:r>
            <a:r>
              <a:rPr lang="en-US" altLang="zh-TW" sz="14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Arial Unicode MS" panose="020B0604020202020204" pitchFamily="34" charset="-122"/>
              </a:rPr>
              <a:t>1973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862103" y="2717903"/>
            <a:ext cx="4919937" cy="0"/>
          </a:xfrm>
          <a:prstGeom prst="line">
            <a:avLst/>
          </a:prstGeom>
          <a:ln w="381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77203" y="11938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振方齒輪機械工業有限公司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7203" y="1981200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地址 </a:t>
            </a:r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新北市三重區中興北街</a:t>
            </a:r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54-12</a:t>
            </a:r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7203" y="2511286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電話 </a:t>
            </a:r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02-29956313</a:t>
            </a:r>
            <a:endParaRPr lang="zh-TW" altLang="en-US" sz="2800" dirty="0">
              <a:solidFill>
                <a:srgbClr val="12130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7203" y="3041372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傳真 </a:t>
            </a:r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02-29956316</a:t>
            </a:r>
            <a:endParaRPr lang="zh-TW" altLang="en-US" sz="2800" dirty="0">
              <a:solidFill>
                <a:srgbClr val="12130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77203" y="3571458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網址 </a:t>
            </a:r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www.cf-gear.com</a:t>
            </a:r>
            <a:endParaRPr lang="zh-TW" altLang="en-US" sz="2800" dirty="0">
              <a:solidFill>
                <a:srgbClr val="12130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17702" y="1901686"/>
            <a:ext cx="6033998" cy="3417"/>
          </a:xfrm>
          <a:prstGeom prst="line">
            <a:avLst/>
          </a:prstGeom>
          <a:ln w="381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77203" y="4094678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12130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randy.fang@msa.hinet.net</a:t>
            </a:r>
            <a:endParaRPr lang="zh-TW" altLang="en-US" sz="2800" dirty="0">
              <a:solidFill>
                <a:srgbClr val="12130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00" y="1808397"/>
            <a:ext cx="4070577" cy="40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82746" y="32952"/>
            <a:ext cx="20265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公司沿革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796063" y="3728051"/>
            <a:ext cx="8599882" cy="0"/>
          </a:xfrm>
          <a:prstGeom prst="line">
            <a:avLst/>
          </a:prstGeom>
          <a:ln w="38100" cap="rnd">
            <a:gradFill>
              <a:gsLst>
                <a:gs pos="27000">
                  <a:srgbClr val="4AB842"/>
                </a:gs>
                <a:gs pos="0">
                  <a:srgbClr val="246EB9"/>
                </a:gs>
                <a:gs pos="52000">
                  <a:schemeClr val="tx1"/>
                </a:gs>
                <a:gs pos="77000">
                  <a:srgbClr val="FEA500"/>
                </a:gs>
                <a:gs pos="100000">
                  <a:srgbClr val="00B05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1407219" y="2272891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8" name="橢圓 7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rgbClr val="246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9" name="橢圓 8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rgbClr val="246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11" name="直線接點 10"/>
            <p:cNvCxnSpPr>
              <a:stCxn id="8" idx="0"/>
              <a:endCxn id="9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rgbClr val="246E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V="1">
            <a:off x="3127196" y="3584308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14" name="橢圓 13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rgbClr val="4AB8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15" name="橢圓 14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rgbClr val="4AB8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16" name="直線接點 15"/>
            <p:cNvCxnSpPr>
              <a:stCxn id="14" idx="0"/>
              <a:endCxn id="15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rgbClr val="4AB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4847173" y="2248111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18" name="橢圓 17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rgbClr val="1213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19" name="橢圓 18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rgbClr val="1213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20" name="直線接點 19"/>
            <p:cNvCxnSpPr>
              <a:stCxn id="18" idx="0"/>
              <a:endCxn id="19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rgbClr val="1213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 flipV="1">
            <a:off x="6567150" y="3597505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22" name="橢圓 21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rgbClr val="FE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23" name="橢圓 22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rgbClr val="FE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24" name="直線接點 23"/>
            <p:cNvCxnSpPr>
              <a:stCxn id="22" idx="0"/>
              <a:endCxn id="23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rgbClr val="FEA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/>
          <p:cNvGrpSpPr/>
          <p:nvPr/>
        </p:nvGrpSpPr>
        <p:grpSpPr>
          <a:xfrm>
            <a:off x="8287127" y="2272891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26" name="橢圓 25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28" name="直線接點 27"/>
            <p:cNvCxnSpPr>
              <a:stCxn id="26" idx="0"/>
              <a:endCxn id="27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/>
          <p:cNvSpPr txBox="1"/>
          <p:nvPr/>
        </p:nvSpPr>
        <p:spPr>
          <a:xfrm>
            <a:off x="1407222" y="2435886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/>
              <a:t>1973</a:t>
            </a:r>
            <a:endParaRPr lang="zh-TW" altLang="en-US" sz="2286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106997" y="4531323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/>
              <a:t>1980</a:t>
            </a:r>
            <a:endParaRPr lang="zh-TW" altLang="en-US" sz="2286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43718" y="2418808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/>
              <a:t>1991</a:t>
            </a:r>
            <a:endParaRPr lang="zh-TW" altLang="en-US" sz="2286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573419" y="4553016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 smtClean="0"/>
              <a:t>2009</a:t>
            </a:r>
            <a:endParaRPr lang="zh-TW" altLang="en-US" sz="2286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283824" y="2445558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 smtClean="0"/>
              <a:t>2013</a:t>
            </a:r>
            <a:endParaRPr lang="zh-TW" altLang="en-US" sz="2286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97322" y="4116892"/>
            <a:ext cx="20251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1973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年原公司創立人 方改定 先生 于台北縣三重市三和路三段</a:t>
            </a:r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67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巷</a:t>
            </a:r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25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號設立大方齒輪工廠。從事精密齒輪及齒輪電極，軸心，中文打字機零件。</a:t>
            </a:r>
            <a:endParaRPr lang="en-US" altLang="zh-TW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10931" y="2248551"/>
            <a:ext cx="2021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1980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年由於業務擴展遷移三重市仁愛街</a:t>
            </a:r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82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巷</a:t>
            </a:r>
            <a:r>
              <a:rPr lang="en-US" altLang="zh-TW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號， 公司名稱振方齒輪機械工業有限公司。</a:t>
            </a:r>
            <a:endParaRPr lang="en-US" altLang="zh-TW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71951" y="4110239"/>
            <a:ext cx="2051777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1991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開始使用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電腦輔助齒輪設計。</a:t>
            </a:r>
            <a:endParaRPr lang="en-US" altLang="zh-TW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80000"/>
              </a:lnSpc>
            </a:pP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增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設自動化生產設備及齒輪精密檢驗儀。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921028" y="2280446"/>
            <a:ext cx="2085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導入</a:t>
            </a:r>
            <a:r>
              <a:rPr lang="en-US" altLang="zh-TW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ERP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系統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整合訂單管理，圖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面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管理，生產製程，品質管理，庫存管理及</a:t>
            </a:r>
            <a:r>
              <a:rPr lang="en-US" altLang="zh-TW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PPAP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全面推行無紙化作業。</a:t>
            </a:r>
            <a:endParaRPr lang="zh-TW" altLang="ja-JP" sz="1143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25692" y="4095809"/>
            <a:ext cx="2110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引入高階</a:t>
            </a:r>
            <a:r>
              <a:rPr lang="en-US" altLang="zh-TW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CNC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滾齒機及檢驗驗設備。</a:t>
            </a:r>
            <a:endParaRPr lang="en-US" altLang="zh-TW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強化齒輪計算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軟體，加強齒輪數據精度。</a:t>
            </a:r>
            <a:endParaRPr lang="en-US" altLang="zh-TW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0" y="750597"/>
            <a:ext cx="12192000" cy="0"/>
          </a:xfrm>
          <a:prstGeom prst="line">
            <a:avLst/>
          </a:prstGeom>
          <a:ln w="38100">
            <a:solidFill>
              <a:srgbClr val="FE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 flipV="1">
            <a:off x="10007105" y="3597505"/>
            <a:ext cx="777680" cy="1579596"/>
            <a:chOff x="1173865" y="2188073"/>
            <a:chExt cx="816383" cy="1658210"/>
          </a:xfrm>
          <a:solidFill>
            <a:schemeClr val="bg1"/>
          </a:solidFill>
        </p:grpSpPr>
        <p:sp>
          <p:nvSpPr>
            <p:cNvPr id="40" name="橢圓 39"/>
            <p:cNvSpPr/>
            <p:nvPr/>
          </p:nvSpPr>
          <p:spPr>
            <a:xfrm>
              <a:off x="1451428" y="3585026"/>
              <a:ext cx="261257" cy="261257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sp>
          <p:nvSpPr>
            <p:cNvPr id="41" name="橢圓 40"/>
            <p:cNvSpPr/>
            <p:nvPr/>
          </p:nvSpPr>
          <p:spPr>
            <a:xfrm>
              <a:off x="1173865" y="2188073"/>
              <a:ext cx="816383" cy="816383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4" tIns="43554" rIns="87104" bIns="435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50"/>
            </a:p>
          </p:txBody>
        </p:sp>
        <p:cxnSp>
          <p:nvCxnSpPr>
            <p:cNvPr id="42" name="直線接點 41"/>
            <p:cNvCxnSpPr>
              <a:stCxn id="40" idx="0"/>
              <a:endCxn id="41" idx="4"/>
            </p:cNvCxnSpPr>
            <p:nvPr/>
          </p:nvCxnSpPr>
          <p:spPr>
            <a:xfrm flipV="1">
              <a:off x="1582057" y="3004456"/>
              <a:ext cx="0" cy="5805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/>
          <p:nvPr/>
        </p:nvSpPr>
        <p:spPr>
          <a:xfrm>
            <a:off x="10034761" y="4584614"/>
            <a:ext cx="780983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6" dirty="0" smtClean="0"/>
              <a:t>2016</a:t>
            </a:r>
            <a:endParaRPr lang="zh-TW" altLang="en-US" sz="2286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370191" y="2261211"/>
            <a:ext cx="211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ERP</a:t>
            </a:r>
            <a:r>
              <a:rPr lang="zh-TW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系統更新，提升各系統管理及整合能力。</a:t>
            </a:r>
            <a:endParaRPr lang="en-US" altLang="zh-TW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112"/>
            <a:ext cx="12211754" cy="6869112"/>
          </a:xfrm>
          <a:prstGeom prst="rect">
            <a:avLst/>
          </a:prstGeom>
          <a:ln>
            <a:noFill/>
          </a:ln>
        </p:spPr>
      </p:pic>
      <p:sp>
        <p:nvSpPr>
          <p:cNvPr id="18" name="手繪多邊形 17"/>
          <p:cNvSpPr/>
          <p:nvPr/>
        </p:nvSpPr>
        <p:spPr>
          <a:xfrm>
            <a:off x="0" y="0"/>
            <a:ext cx="3962400" cy="938566"/>
          </a:xfrm>
          <a:custGeom>
            <a:avLst/>
            <a:gdLst>
              <a:gd name="connsiteX0" fmla="*/ 0 w 5638800"/>
              <a:gd name="connsiteY0" fmla="*/ 0 h 1179029"/>
              <a:gd name="connsiteX1" fmla="*/ 5638800 w 5638800"/>
              <a:gd name="connsiteY1" fmla="*/ 0 h 1179029"/>
              <a:gd name="connsiteX2" fmla="*/ 3943238 w 5638800"/>
              <a:gd name="connsiteY2" fmla="*/ 1179029 h 1179029"/>
              <a:gd name="connsiteX3" fmla="*/ 0 w 5638800"/>
              <a:gd name="connsiteY3" fmla="*/ 1179029 h 11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1179029">
                <a:moveTo>
                  <a:pt x="0" y="0"/>
                </a:moveTo>
                <a:lnTo>
                  <a:pt x="5638800" y="0"/>
                </a:lnTo>
                <a:lnTo>
                  <a:pt x="3943238" y="1179029"/>
                </a:lnTo>
                <a:lnTo>
                  <a:pt x="0" y="1179029"/>
                </a:lnTo>
                <a:close/>
              </a:path>
            </a:pathLst>
          </a:cu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4323" y="115340"/>
            <a:ext cx="181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正齒輪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63600" y="1210591"/>
            <a:ext cx="450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齒筋為與軸平行的直線</a:t>
            </a:r>
            <a:r>
              <a:rPr lang="en-US" altLang="zh-TW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在平行的兩軸間傳遞軸之回轉運動者為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正齒輪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63600" y="5129223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最大加工模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數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TW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2.5</a:t>
            </a:r>
          </a:p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最高加工精度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JIS 1 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63600" y="2878723"/>
            <a:ext cx="450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製作最為簡單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TW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沒有軸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向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推力的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發生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TW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可獲得高精度的產品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TW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最被廣泛使用的齒輪。</a:t>
            </a:r>
          </a:p>
        </p:txBody>
      </p:sp>
    </p:spTree>
    <p:extLst>
      <p:ext uri="{BB962C8B-B14F-4D97-AF65-F5344CB8AC3E}">
        <p14:creationId xmlns:p14="http://schemas.microsoft.com/office/powerpoint/2010/main" val="29259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" y="0"/>
            <a:ext cx="12189176" cy="6856411"/>
          </a:xfrm>
          <a:prstGeom prst="rect">
            <a:avLst/>
          </a:prstGeom>
          <a:ln>
            <a:noFill/>
          </a:ln>
        </p:spPr>
      </p:pic>
      <p:sp>
        <p:nvSpPr>
          <p:cNvPr id="9" name="文字方塊 8"/>
          <p:cNvSpPr txBox="1"/>
          <p:nvPr/>
        </p:nvSpPr>
        <p:spPr>
          <a:xfrm>
            <a:off x="863600" y="1291276"/>
            <a:ext cx="450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齒筋方向不平行於軸的方向</a:t>
            </a:r>
            <a:r>
              <a:rPr lang="en-US" altLang="zh-TW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在平行的兩軸間傳遞軸之回轉運動者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為螺旋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齒輪。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63600" y="4876857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最大加工模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數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TW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2.5</a:t>
            </a:r>
          </a:p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最高加工精度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JIS 1 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級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63600" y="2971312"/>
            <a:ext cx="450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比起正齒輪強度要來得大些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振動及噪音小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TW" sz="28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缺點為會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產生軸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向</a:t>
            </a:r>
            <a:r>
              <a:rPr lang="zh-TW" altLang="en-US" sz="28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推力。</a:t>
            </a:r>
            <a:endParaRPr lang="zh-TW" altLang="en-US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0" y="0"/>
            <a:ext cx="3962400" cy="938566"/>
          </a:xfrm>
          <a:custGeom>
            <a:avLst/>
            <a:gdLst>
              <a:gd name="connsiteX0" fmla="*/ 0 w 5638800"/>
              <a:gd name="connsiteY0" fmla="*/ 0 h 1179029"/>
              <a:gd name="connsiteX1" fmla="*/ 5638800 w 5638800"/>
              <a:gd name="connsiteY1" fmla="*/ 0 h 1179029"/>
              <a:gd name="connsiteX2" fmla="*/ 3943238 w 5638800"/>
              <a:gd name="connsiteY2" fmla="*/ 1179029 h 1179029"/>
              <a:gd name="connsiteX3" fmla="*/ 0 w 5638800"/>
              <a:gd name="connsiteY3" fmla="*/ 1179029 h 11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1179029">
                <a:moveTo>
                  <a:pt x="0" y="0"/>
                </a:moveTo>
                <a:lnTo>
                  <a:pt x="5638800" y="0"/>
                </a:lnTo>
                <a:lnTo>
                  <a:pt x="3943238" y="1179029"/>
                </a:lnTo>
                <a:lnTo>
                  <a:pt x="0" y="1179029"/>
                </a:lnTo>
                <a:close/>
              </a:path>
            </a:pathLst>
          </a:cu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8864" y="115340"/>
            <a:ext cx="233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螺旋齒輪</a:t>
            </a:r>
            <a:endParaRPr lang="zh-TW" altLang="en-US" sz="4000" dirty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112"/>
            <a:ext cx="12211754" cy="6869112"/>
          </a:xfrm>
          <a:prstGeom prst="rect">
            <a:avLst/>
          </a:prstGeom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63600" y="1210591"/>
            <a:ext cx="450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齒位於圓筒或圓環內側之齒輪是為內齒輪</a:t>
            </a:r>
            <a:r>
              <a:rPr lang="zh-TW" altLang="en-US" sz="28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。能</a:t>
            </a:r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與內齒輪咬合的齒輪</a:t>
            </a:r>
            <a:r>
              <a:rPr lang="en-US" altLang="zh-TW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只有外齒輪。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3600" y="5129223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最大加工模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數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TW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2.5</a:t>
            </a:r>
          </a:p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最高加工精度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JIS 1 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級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63600" y="2878723"/>
            <a:ext cx="450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齒輪間的相互</a:t>
            </a:r>
            <a:r>
              <a:rPr lang="zh-TW" altLang="en-US" sz="28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咬合方向相同。</a:t>
            </a:r>
            <a:endParaRPr lang="en-US" altLang="zh-TW" sz="2800" dirty="0" smtClean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咬合</a:t>
            </a:r>
            <a:r>
              <a:rPr lang="zh-TW" altLang="en-US" sz="28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</a:t>
            </a:r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齒數差有一定的限制</a:t>
            </a:r>
            <a:r>
              <a:rPr lang="zh-TW" altLang="en-US" sz="28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TW" sz="2800" dirty="0" smtClean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構造簡單</a:t>
            </a:r>
            <a:r>
              <a:rPr lang="en-US" altLang="zh-TW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</a:t>
            </a:r>
            <a:r>
              <a:rPr lang="zh-TW" altLang="en-US" sz="2800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可達到小型化的目的</a:t>
            </a:r>
            <a:r>
              <a:rPr lang="zh-TW" altLang="en-US" sz="2800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zh-TW" altLang="en-US" sz="2800" dirty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0" y="0"/>
            <a:ext cx="3962400" cy="938566"/>
          </a:xfrm>
          <a:custGeom>
            <a:avLst/>
            <a:gdLst>
              <a:gd name="connsiteX0" fmla="*/ 0 w 5638800"/>
              <a:gd name="connsiteY0" fmla="*/ 0 h 1179029"/>
              <a:gd name="connsiteX1" fmla="*/ 5638800 w 5638800"/>
              <a:gd name="connsiteY1" fmla="*/ 0 h 1179029"/>
              <a:gd name="connsiteX2" fmla="*/ 3943238 w 5638800"/>
              <a:gd name="connsiteY2" fmla="*/ 1179029 h 1179029"/>
              <a:gd name="connsiteX3" fmla="*/ 0 w 5638800"/>
              <a:gd name="connsiteY3" fmla="*/ 1179029 h 11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1179029">
                <a:moveTo>
                  <a:pt x="0" y="0"/>
                </a:moveTo>
                <a:lnTo>
                  <a:pt x="5638800" y="0"/>
                </a:lnTo>
                <a:lnTo>
                  <a:pt x="3943238" y="1179029"/>
                </a:lnTo>
                <a:lnTo>
                  <a:pt x="0" y="1179029"/>
                </a:lnTo>
                <a:close/>
              </a:path>
            </a:pathLst>
          </a:cu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8282" y="100656"/>
            <a:ext cx="1813636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191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內齒輪</a:t>
            </a:r>
            <a:endParaRPr lang="zh-TW" altLang="en-US" sz="4191" dirty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4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49" y="0"/>
            <a:ext cx="12451644" cy="7004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3600" y="1210591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圓筒蝸輪組是圓筒蝸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桿和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與之咬合的蝸輪的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總稱。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3600" y="5129223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最大加工模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數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TW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2.5</a:t>
            </a:r>
          </a:p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最高加工精度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JIS 1 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63600" y="2878723"/>
            <a:ext cx="450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運轉平靜及單對即可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獲得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大轉速比為其最大的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特徵</a:t>
            </a:r>
            <a:r>
              <a:rPr lang="en-US" alt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 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但是有效率低的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缺點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0" y="0"/>
            <a:ext cx="3962400" cy="938566"/>
          </a:xfrm>
          <a:custGeom>
            <a:avLst/>
            <a:gdLst>
              <a:gd name="connsiteX0" fmla="*/ 0 w 5638800"/>
              <a:gd name="connsiteY0" fmla="*/ 0 h 1179029"/>
              <a:gd name="connsiteX1" fmla="*/ 5638800 w 5638800"/>
              <a:gd name="connsiteY1" fmla="*/ 0 h 1179029"/>
              <a:gd name="connsiteX2" fmla="*/ 3943238 w 5638800"/>
              <a:gd name="connsiteY2" fmla="*/ 1179029 h 1179029"/>
              <a:gd name="connsiteX3" fmla="*/ 0 w 5638800"/>
              <a:gd name="connsiteY3" fmla="*/ 1179029 h 11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1179029">
                <a:moveTo>
                  <a:pt x="0" y="0"/>
                </a:moveTo>
                <a:lnTo>
                  <a:pt x="5638800" y="0"/>
                </a:lnTo>
                <a:lnTo>
                  <a:pt x="3943238" y="1179029"/>
                </a:lnTo>
                <a:lnTo>
                  <a:pt x="0" y="1179029"/>
                </a:lnTo>
                <a:close/>
              </a:path>
            </a:pathLst>
          </a:cu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4671" y="139577"/>
            <a:ext cx="2569145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191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蝸輪</a:t>
            </a:r>
            <a:r>
              <a:rPr lang="en-US" altLang="zh-TW" sz="4191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TW" altLang="en-US" sz="4191" dirty="0" smtClean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蝸桿</a:t>
            </a:r>
            <a:endParaRPr lang="zh-TW" altLang="en-US" sz="4191" dirty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4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-14288"/>
            <a:ext cx="12217400" cy="68722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3600" y="1210591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齒輪箱是一種用於通過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減速增加扭矩的</a:t>
            </a:r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機械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裝置。</a:t>
            </a:r>
            <a:endParaRPr lang="zh-TW" altLang="en-US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600" y="5129223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最大加工模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數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TW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2.5</a:t>
            </a:r>
          </a:p>
          <a:p>
            <a:r>
              <a:rPr lang="zh-TW" altLang="en-US" sz="2800" dirty="0" smtClean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最高加工精度 </a:t>
            </a:r>
            <a:r>
              <a:rPr lang="en-US" altLang="zh-TW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JIS 1 </a:t>
            </a:r>
            <a:r>
              <a:rPr lang="zh-TW" altLang="en-US" sz="2800" dirty="0">
                <a:solidFill>
                  <a:srgbClr val="FEA5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級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63600" y="2878723"/>
            <a:ext cx="450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由兩個或更多個齒輪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組成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  <a:endParaRPr lang="en-US" altLang="zh-TW" sz="2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輸出速度與齒輪比成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反比</a:t>
            </a:r>
            <a:r>
              <a:rPr lang="zh-TW" altLang="en-US" sz="28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  <a:endParaRPr lang="en-US" altLang="zh-TW" sz="28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0" y="0"/>
            <a:ext cx="3962400" cy="938566"/>
          </a:xfrm>
          <a:custGeom>
            <a:avLst/>
            <a:gdLst>
              <a:gd name="connsiteX0" fmla="*/ 0 w 5638800"/>
              <a:gd name="connsiteY0" fmla="*/ 0 h 1179029"/>
              <a:gd name="connsiteX1" fmla="*/ 5638800 w 5638800"/>
              <a:gd name="connsiteY1" fmla="*/ 0 h 1179029"/>
              <a:gd name="connsiteX2" fmla="*/ 3943238 w 5638800"/>
              <a:gd name="connsiteY2" fmla="*/ 1179029 h 1179029"/>
              <a:gd name="connsiteX3" fmla="*/ 0 w 5638800"/>
              <a:gd name="connsiteY3" fmla="*/ 1179029 h 117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1179029">
                <a:moveTo>
                  <a:pt x="0" y="0"/>
                </a:moveTo>
                <a:lnTo>
                  <a:pt x="5638800" y="0"/>
                </a:lnTo>
                <a:lnTo>
                  <a:pt x="3943238" y="1179029"/>
                </a:lnTo>
                <a:lnTo>
                  <a:pt x="0" y="1179029"/>
                </a:lnTo>
                <a:close/>
              </a:path>
            </a:pathLst>
          </a:custGeom>
          <a:solidFill>
            <a:srgbClr val="FE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5371" y="139577"/>
            <a:ext cx="1818129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191" dirty="0">
                <a:solidFill>
                  <a:srgbClr val="FDFFFC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齒輪箱</a:t>
            </a:r>
            <a:endParaRPr lang="zh-TW" altLang="en-US" sz="4191" dirty="0">
              <a:solidFill>
                <a:srgbClr val="FDFFFC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03" y="-2319141"/>
            <a:ext cx="9581541" cy="20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484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Adobe 黑体 Std R</vt:lpstr>
      <vt:lpstr>Arial Unicode MS</vt:lpstr>
      <vt:lpstr>超研澤中隸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Chen</dc:creator>
  <cp:lastModifiedBy>David Chen</cp:lastModifiedBy>
  <cp:revision>64</cp:revision>
  <dcterms:created xsi:type="dcterms:W3CDTF">2021-01-20T02:49:51Z</dcterms:created>
  <dcterms:modified xsi:type="dcterms:W3CDTF">2021-01-28T07:29:27Z</dcterms:modified>
</cp:coreProperties>
</file>