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lpQ0434LNg/xVXR91r8cRvTfi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6F49D4-1724-457D-8C36-D5230B870D9C}">
  <a:tblStyle styleId="{DF6F49D4-1724-457D-8C36-D5230B870D9C}" styleName="Table_0">
    <a:wholeTbl>
      <a:tcTxStyle b="off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A8A8A8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A8A8A8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A8A8A8"/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Himangini</a:t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Jerry, 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million 126 thousand </a:t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Jessica, David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our company outperforms the market; however which company cannot cover the costs; And resulting in lower performances for the company.</a:t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0" y="27216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>
            <a:off x="5633864" y="2920280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Team D In-Person MSBA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11/2/20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D9959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David Chen Lee, Jerry Yang, Himangini Banwari, Jessica Zhang, Michael Chung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5436096" y="1482919"/>
            <a:ext cx="37079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DADA"/>
                </a:solidFill>
                <a:latin typeface="Arial"/>
                <a:ea typeface="Arial"/>
                <a:cs typeface="Arial"/>
                <a:sym typeface="Arial"/>
              </a:rPr>
              <a:t>Astro Brewing Co.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3654153" y="3848730"/>
            <a:ext cx="13498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2DADA"/>
                </a:solidFill>
                <a:latin typeface="Arial"/>
                <a:ea typeface="Arial"/>
                <a:cs typeface="Arial"/>
                <a:sym typeface="Arial"/>
              </a:rPr>
              <a:t>Astro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1700074" y="27225"/>
            <a:ext cx="707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Estimate Sales Data</a:t>
            </a:r>
            <a:endParaRPr sz="4000">
              <a:solidFill>
                <a:srgbClr val="3F3F3F"/>
              </a:solidFill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1581150" y="787925"/>
            <a:ext cx="752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US" sz="1600">
                <a:solidFill>
                  <a:srgbClr val="434343"/>
                </a:solidFill>
              </a:rPr>
              <a:t>From the population over 21, average consumption rate, and estimated Astro market share</a:t>
            </a:r>
            <a:endParaRPr sz="20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22118" y="483518"/>
            <a:ext cx="13498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2DADA"/>
                </a:solidFill>
                <a:latin typeface="Arial"/>
                <a:ea typeface="Arial"/>
                <a:cs typeface="Arial"/>
                <a:sym typeface="Arial"/>
              </a:rPr>
              <a:t>Astro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375" y="1502150"/>
            <a:ext cx="5221551" cy="34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547664" y="27216"/>
            <a:ext cx="759633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3F3F3F"/>
                </a:solidFill>
              </a:rPr>
              <a:t> </a:t>
            </a:r>
            <a:r>
              <a:rPr lang="en-US" sz="4000"/>
              <a:t>Sensitivity Analysis</a:t>
            </a:r>
            <a:endParaRPr sz="4000">
              <a:solidFill>
                <a:srgbClr val="3F3F3F"/>
              </a:solidFill>
            </a:endParaRPr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514738" y="3291830"/>
            <a:ext cx="759633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Assume price for bottles(12 pack) is $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6.4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 gallon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Assume cost of capital rate 7.5%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Assume cash basis method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Tax is big proportion of expense, which decreases profit around ⅓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Wages = 400k, covers total cost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3"/>
          <p:cNvGraphicFramePr/>
          <p:nvPr/>
        </p:nvGraphicFramePr>
        <p:xfrm>
          <a:off x="1642555" y="1073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{DF6F49D4-1724-457D-8C36-D5230B870D9C}</a:tableStyleId>
              </a:tblPr>
              <a:tblGrid>
                <a:gridCol w="1324450"/>
                <a:gridCol w="1028075"/>
                <a:gridCol w="1542100"/>
                <a:gridCol w="1542100"/>
                <a:gridCol w="1982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4A0F1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solidFill>
                      <a:srgbClr val="4A0F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/>
                    </a:p>
                  </a:txBody>
                  <a:tcPr marT="45725" marB="45725" marR="91450" marL="91450" anchor="b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A0F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(thousand $)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0F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NPV(without tax) 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(thousand $)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A0F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NPV(wages=400,000)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(thousand $)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solidFill>
                      <a:srgbClr val="4A0F1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High(150%)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/>
                    </a:p>
                  </a:txBody>
                  <a:tcPr marT="45725" marB="45725" marR="91450" marL="91450" anchor="b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3,1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4,438 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3,34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90293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</a:t>
                      </a: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</a:t>
                      </a: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(100%)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/>
                    </a:p>
                  </a:txBody>
                  <a:tcPr marT="45725" marB="45725" marR="91450" marL="91450" anchor="b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1,298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2,173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1,51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BA6D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Low(50%)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/>
                    </a:p>
                  </a:txBody>
                  <a:tcPr marT="45725" marB="45725" marR="91450" marL="91450" anchor="b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-529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-92 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02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-312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90293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/>
                    </a:p>
                  </a:txBody>
                  <a:tcPr marT="45725" marB="45725" marR="91450" marL="91450" anchor="b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1,481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2,399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A6D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1,699</a:t>
                      </a:r>
                      <a:endParaRPr/>
                    </a:p>
                  </a:txBody>
                  <a:tcPr marT="45725" marB="45725" marR="91450" marL="91450" anchor="b">
                    <a:solidFill>
                      <a:srgbClr val="BA6D6D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3"/>
          <p:cNvSpPr/>
          <p:nvPr/>
        </p:nvSpPr>
        <p:spPr>
          <a:xfrm>
            <a:off x="222118" y="483518"/>
            <a:ext cx="13498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2DADA"/>
                </a:solidFill>
                <a:latin typeface="Arial"/>
                <a:ea typeface="Arial"/>
                <a:cs typeface="Arial"/>
                <a:sym typeface="Arial"/>
              </a:rPr>
              <a:t>Astro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1547664" y="27216"/>
            <a:ext cx="759633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Conclusion</a:t>
            </a:r>
            <a:endParaRPr sz="40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1582496" y="811046"/>
            <a:ext cx="24482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Observation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615618" y="2695940"/>
            <a:ext cx="7528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Based on our data so far, we don’t recommend to invest unless: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543199" y="3802350"/>
            <a:ext cx="7455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price for Astro Beer </a:t>
            </a:r>
            <a:r>
              <a:rPr lang="en-US" sz="1800">
                <a:solidFill>
                  <a:srgbClr val="595959"/>
                </a:solidFill>
              </a:rPr>
              <a:t>increases to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$</a:t>
            </a:r>
            <a:r>
              <a:rPr lang="en-US" sz="1800">
                <a:solidFill>
                  <a:srgbClr val="595959"/>
                </a:solidFill>
              </a:rPr>
              <a:t>6.6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 gallon</a:t>
            </a:r>
            <a:endParaRPr sz="1800">
              <a:solidFill>
                <a:srgbClr val="595959"/>
              </a:solidFill>
            </a:endParaRPr>
          </a:p>
          <a:p>
            <a:pPr indent="-28575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the wages could cut down to $400,000, the project would be profitable to invest in.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1693565" y="1628828"/>
            <a:ext cx="7246509" cy="604800"/>
            <a:chOff x="96419" y="713262"/>
            <a:chExt cx="7246509" cy="604800"/>
          </a:xfrm>
        </p:grpSpPr>
        <p:sp>
          <p:nvSpPr>
            <p:cNvPr id="107" name="Google Shape;107;p4"/>
            <p:cNvSpPr/>
            <p:nvPr/>
          </p:nvSpPr>
          <p:spPr>
            <a:xfrm>
              <a:off x="96419" y="713262"/>
              <a:ext cx="604800" cy="604800"/>
            </a:xfrm>
            <a:prstGeom prst="ellipse">
              <a:avLst/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23427" y="840270"/>
              <a:ext cx="350784" cy="35078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10661" y="713262"/>
              <a:ext cx="1714797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810661" y="713262"/>
              <a:ext cx="1714797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return before tax based on asset (ROA) is larger than average(10%)</a:t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649418" y="713262"/>
              <a:ext cx="604800" cy="604800"/>
            </a:xfrm>
            <a:prstGeom prst="ellipse">
              <a:avLst/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776426" y="840270"/>
              <a:ext cx="350784" cy="35078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16379" y="713262"/>
              <a:ext cx="1675821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3416379" y="713262"/>
              <a:ext cx="1675821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NPV </a:t>
              </a:r>
              <a:r>
                <a:rPr lang="en-US">
                  <a:solidFill>
                    <a:srgbClr val="3F3F3F"/>
                  </a:solidFill>
                </a:rPr>
                <a:t>calculated</a:t>
              </a: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is lower than initial investment cost ($1.6M) </a:t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182929" y="713262"/>
              <a:ext cx="604800" cy="604800"/>
            </a:xfrm>
            <a:prstGeom prst="ellipse">
              <a:avLst/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09937" y="840270"/>
              <a:ext cx="350784" cy="35078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917329" y="713262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5917329" y="713262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Expense for the salaries is too high</a:t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222118" y="483518"/>
            <a:ext cx="13498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2DADA"/>
                </a:solidFill>
                <a:latin typeface="Arial"/>
                <a:ea typeface="Arial"/>
                <a:cs typeface="Arial"/>
                <a:sym typeface="Arial"/>
              </a:rPr>
              <a:t>Astro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18656" y="0"/>
            <a:ext cx="8375586" cy="15141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 Appendix - Calculation of Sales</a:t>
            </a:r>
            <a:endParaRPr sz="3000"/>
          </a:p>
        </p:txBody>
      </p:sp>
      <p:sp>
        <p:nvSpPr>
          <p:cNvPr id="128" name="Google Shape;128;p5"/>
          <p:cNvSpPr/>
          <p:nvPr/>
        </p:nvSpPr>
        <p:spPr>
          <a:xfrm>
            <a:off x="374125" y="578099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16" y="1394683"/>
            <a:ext cx="8831965" cy="340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547664" y="27216"/>
            <a:ext cx="759633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Appendix - Calculation of Sales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222118" y="483518"/>
            <a:ext cx="13498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2DADA"/>
                </a:solidFill>
                <a:latin typeface="Arial"/>
                <a:ea typeface="Arial"/>
                <a:cs typeface="Arial"/>
                <a:sym typeface="Arial"/>
              </a:rPr>
              <a:t>Astro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1491630"/>
            <a:ext cx="7139474" cy="309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2020-11-01T18:57:04Z</dcterms:created>
  <dc:creator>Zhang, Dingyuan</dc:creator>
</cp:coreProperties>
</file>