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4.xml"/>
  <Override ContentType="application/vnd.openxmlformats-officedocument.drawingml.chart+xml" PartName="/ppt/charts/char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Squada One"/>
      <p:regular r:id="rId10"/>
    </p:embeddedFont>
    <p:embeddedFont>
      <p:font typeface="Roboto Condensed Light"/>
      <p:regular r:id="rId11"/>
      <p:bold r:id="rId12"/>
      <p:italic r:id="rId13"/>
      <p:boldItalic r:id="rId14"/>
    </p:embeddedFont>
    <p:embeddedFont>
      <p:font typeface="Exo 2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KSG2yxDSVeCIO7YW2TH4L5cse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CondensedLight-regular.fntdata"/><Relationship Id="rId10" Type="http://schemas.openxmlformats.org/officeDocument/2006/relationships/font" Target="fonts/SquadaOne-regular.fntdata"/><Relationship Id="rId13" Type="http://schemas.openxmlformats.org/officeDocument/2006/relationships/font" Target="fonts/RobotoCondensedLight-italic.fntdata"/><Relationship Id="rId12" Type="http://schemas.openxmlformats.org/officeDocument/2006/relationships/font" Target="fonts/RobotoCondensed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xo2-regular.fntdata"/><Relationship Id="rId14" Type="http://schemas.openxmlformats.org/officeDocument/2006/relationships/font" Target="fonts/RobotoCondensedLight-boldItalic.fntdata"/><Relationship Id="rId17" Type="http://schemas.openxmlformats.org/officeDocument/2006/relationships/font" Target="fonts/Exo2-italic.fntdata"/><Relationship Id="rId16" Type="http://schemas.openxmlformats.org/officeDocument/2006/relationships/font" Target="fonts/Exo2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Exo2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jessicaz/Downloads/Facebook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jessicaz/Downloads/Facebook.xlsx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jessicaz/Downloads/Facebook.xlsx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jessicaz/Downloads/Faceboo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solidFill>
                  <a:schemeClr val="tx1"/>
                </a:solidFill>
                <a:effectLst/>
              </a:rPr>
              <a:t>Frequency of Targeted Mean Ages</a:t>
            </a:r>
            <a:endParaRPr lang="en-US" sz="1400" dirty="0">
              <a:solidFill>
                <a:schemeClr val="tx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1"/>
          <c:order val="0"/>
          <c:tx>
            <c:strRef>
              <c:f>ageMean!$B$1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rgbClr val="3E82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606-354A-AB05-E2963510EA97}"/>
              </c:ext>
            </c:extLst>
          </c:dPt>
          <c:dPt>
            <c:idx val="1"/>
            <c:bubble3D val="0"/>
            <c:spPr>
              <a:solidFill>
                <a:srgbClr val="C549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606-354A-AB05-E2963510EA97}"/>
              </c:ext>
            </c:extLst>
          </c:dPt>
          <c:dPt>
            <c:idx val="2"/>
            <c:bubble3D val="0"/>
            <c:spPr>
              <a:solidFill>
                <a:srgbClr val="74C75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606-354A-AB05-E2963510EA97}"/>
              </c:ext>
            </c:extLst>
          </c:dPt>
          <c:dPt>
            <c:idx val="3"/>
            <c:bubble3D val="0"/>
            <c:spPr>
              <a:solidFill>
                <a:srgbClr val="AF29A9"/>
              </a:solidFill>
              <a:ln w="19050" cap="rnd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606-354A-AB05-E2963510EA9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27 years</a:t>
                    </a:r>
                    <a:r>
                      <a:rPr lang="en-US" baseline="0"/>
                      <a:t>
</a:t>
                    </a:r>
                    <a:fld id="{DD3D612B-A897-FE41-BB65-7A75C45D1182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606-354A-AB05-E2963510EA9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34.5 years</a:t>
                    </a:r>
                    <a:r>
                      <a:rPr lang="en-US" baseline="0"/>
                      <a:t>
</a:t>
                    </a:r>
                    <a:fld id="{4EFE0016-E32D-9D49-97CE-128F07F98444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606-354A-AB05-E2963510EA97}"/>
                </c:ext>
              </c:extLst>
            </c:dLbl>
            <c:dLbl>
              <c:idx val="2"/>
              <c:layout>
                <c:manualLayout>
                  <c:x val="2.6226759245061702E-2"/>
                  <c:y val="-5.7179741262694143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44.5 years</a:t>
                    </a:r>
                    <a:r>
                      <a:rPr lang="en-US" baseline="0"/>
                      <a:t>
</a:t>
                    </a:r>
                    <a:fld id="{83196819-EF90-8C44-9FC9-3D216DB22812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606-354A-AB05-E2963510EA9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baseline="0"/>
                      <a:t>52 years
</a:t>
                    </a:r>
                    <a:fld id="{176E8413-12A2-5641-AC91-CBB1D24994C5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606-354A-AB05-E2963510EA97}"/>
                </c:ext>
              </c:extLst>
            </c:dLbl>
            <c:spPr>
              <a:solidFill>
                <a:sysClr val="window" lastClr="FFFFFF">
                  <a:alpha val="0"/>
                </a:sysClr>
              </a:solidFill>
              <a:ln>
                <a:solidFill>
                  <a:sysClr val="windowText" lastClr="000000">
                    <a:lumMod val="25000"/>
                    <a:lumOff val="75000"/>
                    <a:alpha val="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ageMean!$B$2:$B$5</c:f>
              <c:numCache>
                <c:formatCode>0.0%</c:formatCode>
                <c:ptCount val="4"/>
                <c:pt idx="0">
                  <c:v>0.15625</c:v>
                </c:pt>
                <c:pt idx="1">
                  <c:v>6.25E-2</c:v>
                </c:pt>
                <c:pt idx="2">
                  <c:v>0.328125</c:v>
                </c:pt>
                <c:pt idx="3">
                  <c:v>0.453125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606-354A-AB05-E2963510EA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chemeClr val="tx1"/>
                </a:solidFill>
              </a:rPr>
              <a:t>Frequency</a:t>
            </a:r>
            <a:r>
              <a:rPr lang="en-US" sz="1400" baseline="0" dirty="0">
                <a:solidFill>
                  <a:schemeClr val="tx1"/>
                </a:solidFill>
              </a:rPr>
              <a:t> of Successful Ad Types </a:t>
            </a:r>
            <a:endParaRPr lang="en-US" sz="14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adType!$B$1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rgbClr val="3E82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9C-E64C-A1F1-13C68220EAB4}"/>
              </c:ext>
            </c:extLst>
          </c:dPt>
          <c:dPt>
            <c:idx val="1"/>
            <c:bubble3D val="0"/>
            <c:spPr>
              <a:solidFill>
                <a:srgbClr val="C549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9C-E64C-A1F1-13C68220EAB4}"/>
              </c:ext>
            </c:extLst>
          </c:dPt>
          <c:dLbls>
            <c:dLbl>
              <c:idx val="0"/>
              <c:layout>
                <c:manualLayout>
                  <c:x val="3.65917437728841E-2"/>
                  <c:y val="0.1670670206943234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59C-E64C-A1F1-13C68220EAB4}"/>
                </c:ext>
              </c:extLst>
            </c:dLbl>
            <c:dLbl>
              <c:idx val="1"/>
              <c:layout>
                <c:manualLayout>
                  <c:x val="-4.7269374111083874E-2"/>
                  <c:y val="-0.1335677963381586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343975677717186"/>
                      <c:h val="0.228910595463901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D59C-E64C-A1F1-13C68220EAB4}"/>
                </c:ext>
              </c:extLst>
            </c:dLbl>
            <c:spPr>
              <a:solidFill>
                <a:sysClr val="window" lastClr="FFFFFF">
                  <a:alpha val="0"/>
                </a:sysClr>
              </a:solidFill>
              <a:ln>
                <a:solidFill>
                  <a:sysClr val="windowText" lastClr="000000">
                    <a:lumMod val="25000"/>
                    <a:lumOff val="75000"/>
                    <a:alpha val="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adType!$A$2:$A$3</c:f>
              <c:strCache>
                <c:ptCount val="2"/>
                <c:pt idx="0">
                  <c:v>Link Post</c:v>
                </c:pt>
                <c:pt idx="1">
                  <c:v>Photo Post</c:v>
                </c:pt>
              </c:strCache>
            </c:strRef>
          </c:cat>
          <c:val>
            <c:numRef>
              <c:f>adType!$B$2:$B$3</c:f>
              <c:numCache>
                <c:formatCode>General</c:formatCode>
                <c:ptCount val="2"/>
                <c:pt idx="0">
                  <c:v>0.171875</c:v>
                </c:pt>
                <c:pt idx="1">
                  <c:v>0.828125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59C-E64C-A1F1-13C68220EAB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chemeClr val="tx1"/>
                </a:solidFill>
              </a:rPr>
              <a:t>Frequency of Retailer</a:t>
            </a:r>
            <a:r>
              <a:rPr lang="en-US" sz="1400" baseline="0" dirty="0">
                <a:solidFill>
                  <a:schemeClr val="tx1"/>
                </a:solidFill>
              </a:rPr>
              <a:t> Types in Successful Ads</a:t>
            </a:r>
            <a:endParaRPr lang="en-US" sz="14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category!$B$1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rgbClr val="3E82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F6-E74F-B155-A14567668443}"/>
              </c:ext>
            </c:extLst>
          </c:dPt>
          <c:dPt>
            <c:idx val="1"/>
            <c:bubble3D val="0"/>
            <c:spPr>
              <a:solidFill>
                <a:srgbClr val="C549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F6-E74F-B155-A14567668443}"/>
              </c:ext>
            </c:extLst>
          </c:dPt>
          <c:dPt>
            <c:idx val="2"/>
            <c:bubble3D val="0"/>
            <c:spPr>
              <a:solidFill>
                <a:srgbClr val="74C75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F6-E74F-B155-A14567668443}"/>
              </c:ext>
            </c:extLst>
          </c:dPt>
          <c:dLbls>
            <c:dLbl>
              <c:idx val="1"/>
              <c:layout>
                <c:manualLayout>
                  <c:x val="8.6758618357709913E-2"/>
                  <c:y val="-0.1244508635505217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2F6-E74F-B155-A14567668443}"/>
                </c:ext>
              </c:extLst>
            </c:dLbl>
            <c:dLbl>
              <c:idx val="2"/>
              <c:spPr>
                <a:solidFill>
                  <a:sysClr val="window" lastClr="FFFFFF">
                    <a:alpha val="0"/>
                  </a:sysClr>
                </a:solidFill>
                <a:ln>
                  <a:solidFill>
                    <a:sysClr val="windowText" lastClr="000000">
                      <a:lumMod val="25000"/>
                      <a:lumOff val="75000"/>
                      <a:alpha val="0"/>
                    </a:sysClr>
                  </a:solidFill>
                </a:ln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/>
                      </a:solidFill>
                      <a:effectLst>
                        <a:outerShdw blurRad="50800" dist="50800" dir="5400000" algn="ctr" rotWithShape="0">
                          <a:srgbClr val="000000">
                            <a:alpha val="0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B2F6-E74F-B155-A14567668443}"/>
                </c:ext>
              </c:extLst>
            </c:dLbl>
            <c:spPr>
              <a:solidFill>
                <a:sysClr val="window" lastClr="FFFFFF">
                  <a:alpha val="0"/>
                </a:sysClr>
              </a:solidFill>
              <a:ln>
                <a:solidFill>
                  <a:sysClr val="windowText" lastClr="000000">
                    <a:lumMod val="25000"/>
                    <a:lumOff val="75000"/>
                    <a:alpha val="0"/>
                  </a:sysClr>
                </a:solidFill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category!$A$2:$A$4</c:f>
              <c:strCache>
                <c:ptCount val="3"/>
                <c:pt idx="0">
                  <c:v>Department</c:v>
                </c:pt>
                <c:pt idx="1">
                  <c:v>eCom</c:v>
                </c:pt>
                <c:pt idx="2">
                  <c:v>Retailer</c:v>
                </c:pt>
              </c:strCache>
            </c:strRef>
          </c:cat>
          <c:val>
            <c:numRef>
              <c:f>category!$B$2:$B$4</c:f>
              <c:numCache>
                <c:formatCode>General</c:formatCode>
                <c:ptCount val="3"/>
                <c:pt idx="0">
                  <c:v>0.1875</c:v>
                </c:pt>
                <c:pt idx="1">
                  <c:v>0.484375</c:v>
                </c:pt>
                <c:pt idx="2">
                  <c:v>0.328125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F6-E74F-B155-A145676684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chemeClr val="tx1"/>
                </a:solidFill>
              </a:rPr>
              <a:t>Frequency of Successful Ad Messages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E6-2C47-88E2-023B798D9272}"/>
              </c:ext>
            </c:extLst>
          </c:dPt>
          <c:dPt>
            <c:idx val="1"/>
            <c:bubble3D val="0"/>
            <c:spPr>
              <a:solidFill>
                <a:srgbClr val="C549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E6-2C47-88E2-023B798D9272}"/>
              </c:ext>
            </c:extLst>
          </c:dPt>
          <c:dPt>
            <c:idx val="2"/>
            <c:bubble3D val="0"/>
            <c:spPr>
              <a:solidFill>
                <a:srgbClr val="74C75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E6-2C47-88E2-023B798D9272}"/>
              </c:ext>
            </c:extLst>
          </c:dPt>
          <c:dPt>
            <c:idx val="3"/>
            <c:bubble3D val="0"/>
            <c:spPr>
              <a:solidFill>
                <a:srgbClr val="AF29A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5E6-2C47-88E2-023B798D9272}"/>
              </c:ext>
            </c:extLst>
          </c:dPt>
          <c:dLbls>
            <c:dLbl>
              <c:idx val="1"/>
              <c:layout>
                <c:manualLayout>
                  <c:x val="-1.6824162057686751E-2"/>
                  <c:y val="0.1232684412124353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5E6-2C47-88E2-023B798D9272}"/>
                </c:ext>
              </c:extLst>
            </c:dLbl>
            <c:dLbl>
              <c:idx val="2"/>
              <c:layout>
                <c:manualLayout>
                  <c:x val="2.9771297340980399E-2"/>
                  <c:y val="-0.1128224023581429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5E6-2C47-88E2-023B798D9272}"/>
                </c:ext>
              </c:extLst>
            </c:dLbl>
            <c:dLbl>
              <c:idx val="3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908089891130473"/>
                      <c:h val="0.1963615838342787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E5E6-2C47-88E2-023B798D9272}"/>
                </c:ext>
              </c:extLst>
            </c:dLbl>
            <c:spPr>
              <a:solidFill>
                <a:sysClr val="window" lastClr="FFFFFF">
                  <a:alpha val="0"/>
                </a:sysClr>
              </a:solidFill>
              <a:ln>
                <a:solidFill>
                  <a:sysClr val="windowText" lastClr="000000">
                    <a:lumMod val="25000"/>
                    <a:lumOff val="75000"/>
                    <a:alpha val="0"/>
                  </a:sysClr>
                </a:solidFill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body!$B$1:$B$4</c:f>
              <c:strCache>
                <c:ptCount val="4"/>
                <c:pt idx="1">
                  <c:v>Fan of Retail Store X</c:v>
                </c:pt>
                <c:pt idx="2">
                  <c:v>New in Spring</c:v>
                </c:pt>
                <c:pt idx="3">
                  <c:v>Share Spring Looks</c:v>
                </c:pt>
              </c:strCache>
            </c:strRef>
          </c:cat>
          <c:val>
            <c:numRef>
              <c:f>body!$C$1:$C$4</c:f>
              <c:numCache>
                <c:formatCode>General</c:formatCode>
                <c:ptCount val="4"/>
                <c:pt idx="1">
                  <c:v>0.140625</c:v>
                </c:pt>
                <c:pt idx="2">
                  <c:v>0.484375</c:v>
                </c:pt>
                <c:pt idx="3">
                  <c:v>0.375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5E6-2C47-88E2-023B798D9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-US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"Like" to see what's new in our stores for Spring!!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-US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Share your favorite fresh Spring looks on our Facebook page. Click ""Like"" now.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Caompare to the cos category, ecom have less increase by unit of ageMean increase for </a:t>
            </a:r>
            <a:r>
              <a:rPr lang="en-US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-0.2335242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7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7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9"/>
          <p:cNvSpPr txBox="1"/>
          <p:nvPr>
            <p:ph idx="2" type="ctrTitle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" type="subTitle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" name="Google Shape;17;p9"/>
          <p:cNvSpPr txBox="1"/>
          <p:nvPr>
            <p:ph idx="3" type="ctrTitle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4" type="subTitle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" name="Google Shape;19;p9"/>
          <p:cNvSpPr txBox="1"/>
          <p:nvPr>
            <p:ph idx="5" type="ctrTitle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6" type="subTitle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1" name="Google Shape;21;p9"/>
          <p:cNvSpPr txBox="1"/>
          <p:nvPr>
            <p:ph idx="7" type="ctrTitle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2" name="Google Shape;22;p9"/>
          <p:cNvSpPr txBox="1"/>
          <p:nvPr>
            <p:ph idx="8" type="subTitle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" name="Google Shape;25;p1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33">
    <p:bg>
      <p:bgPr>
        <a:noFill/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6" Type="http://schemas.openxmlformats.org/officeDocument/2006/relationships/chart" Target="../charts/chart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>
            <p:ph idx="1" type="subTitle"/>
          </p:nvPr>
        </p:nvSpPr>
        <p:spPr>
          <a:xfrm>
            <a:off x="3670681" y="3426581"/>
            <a:ext cx="435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Team D In-Person MSBA</a:t>
            </a:r>
            <a:endParaRPr/>
          </a:p>
          <a:p>
            <a:pPr indent="-3048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br>
              <a:rPr lang="en-US"/>
            </a:br>
            <a:r>
              <a:rPr lang="en-US"/>
              <a:t>Jessica Zhang, David Chen Lee, Jerry Yang, </a:t>
            </a:r>
            <a:endParaRPr/>
          </a:p>
          <a:p>
            <a:pPr indent="-3048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Himangini Banwari, Michael Chung</a:t>
            </a:r>
            <a:endParaRPr/>
          </a:p>
        </p:txBody>
      </p:sp>
      <p:sp>
        <p:nvSpPr>
          <p:cNvPr id="32" name="Google Shape;32;p1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solidFill>
                  <a:srgbClr val="434343"/>
                </a:solidFill>
              </a:rPr>
              <a:t>Facebook Case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33" name="Google Shape;33;p1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Facebook Images | Free Vectors, Stock Photos &amp; PSD"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965" y="-8965"/>
            <a:ext cx="3670681" cy="2198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1964850" y="0"/>
            <a:ext cx="5214300" cy="5506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/>
              <a:t>Data Description</a:t>
            </a:r>
            <a:endParaRPr sz="3200"/>
          </a:p>
        </p:txBody>
      </p:sp>
      <p:sp>
        <p:nvSpPr>
          <p:cNvPr id="40" name="Google Shape;40;p2"/>
          <p:cNvSpPr txBox="1"/>
          <p:nvPr/>
        </p:nvSpPr>
        <p:spPr>
          <a:xfrm>
            <a:off x="1631184" y="550606"/>
            <a:ext cx="5929822" cy="5506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Placement on mobile and increase of target age has positive effect on click/dollar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b="0" i="0" sz="1400" u="none" cap="none" strike="noStrik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41" name="Google Shape;4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95" y="1524000"/>
            <a:ext cx="4336189" cy="2950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5180" y="1101212"/>
            <a:ext cx="4740929" cy="3840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/>
          <p:nvPr/>
        </p:nvSpPr>
        <p:spPr>
          <a:xfrm>
            <a:off x="242858" y="2893160"/>
            <a:ext cx="3651547" cy="1642914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309797" y="3253157"/>
            <a:ext cx="3651547" cy="14251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Predict the click per dollar by considering category, ageMean, placement, adType, body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+ 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interaction variable (category*ageMean) and (category*placement)</a:t>
            </a:r>
            <a:endParaRPr b="0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4862879" y="3032204"/>
            <a:ext cx="3833860" cy="126673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4864212" y="3112354"/>
            <a:ext cx="3690690" cy="3276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Negative coefficients of interactions</a:t>
            </a:r>
            <a:endParaRPr b="1" i="0" sz="1400" u="none" cap="none" strike="noStrike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" name="Google Shape;51;p3"/>
          <p:cNvSpPr txBox="1"/>
          <p:nvPr/>
        </p:nvSpPr>
        <p:spPr>
          <a:xfrm>
            <a:off x="4943187" y="3426191"/>
            <a:ext cx="3690690" cy="12667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· factor(category)eCom: ageMean -0.2335242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· factor(category)General:factor(placement)mobile -1.00888379</a:t>
            </a:r>
            <a:endParaRPr b="0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2" name="Google Shape;52;p3"/>
          <p:cNvSpPr txBox="1"/>
          <p:nvPr>
            <p:ph type="ctrTitle"/>
          </p:nvPr>
        </p:nvSpPr>
        <p:spPr>
          <a:xfrm>
            <a:off x="2000150" y="-3574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/>
              <a:t>Get the targets by Criteria</a:t>
            </a:r>
            <a:endParaRPr sz="2800"/>
          </a:p>
        </p:txBody>
      </p:sp>
      <p:sp>
        <p:nvSpPr>
          <p:cNvPr id="53" name="Google Shape;53;p3"/>
          <p:cNvSpPr/>
          <p:nvPr/>
        </p:nvSpPr>
        <p:spPr>
          <a:xfrm>
            <a:off x="4864213" y="1250074"/>
            <a:ext cx="3793199" cy="1522948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 txBox="1"/>
          <p:nvPr/>
        </p:nvSpPr>
        <p:spPr>
          <a:xfrm>
            <a:off x="630875" y="572277"/>
            <a:ext cx="27672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1" i="0" lang="en-US" sz="18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Criteria for the targets: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5" name="Google Shape;55;p3"/>
          <p:cNvSpPr txBox="1"/>
          <p:nvPr/>
        </p:nvSpPr>
        <p:spPr>
          <a:xfrm>
            <a:off x="4905680" y="1251389"/>
            <a:ext cx="3651547" cy="3928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Large coefficients</a:t>
            </a:r>
            <a:endParaRPr b="1" i="0" sz="1400" u="none" cap="none" strike="noStrike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6" name="Google Shape;56;p3"/>
          <p:cNvSpPr txBox="1"/>
          <p:nvPr/>
        </p:nvSpPr>
        <p:spPr>
          <a:xfrm>
            <a:off x="4982331" y="1592250"/>
            <a:ext cx="3651547" cy="10384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· eCom: mobile 20.58823791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· mobile 20.89344097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· Some bodies are extremely productive(over 36): </a:t>
            </a:r>
            <a:r>
              <a:rPr b="0" i="1" lang="en-US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New in spring, Share spring looks</a:t>
            </a:r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630875" y="2455688"/>
            <a:ext cx="3285672" cy="488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1" i="0" lang="en-US" sz="18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Prediction by Regression: </a:t>
            </a:r>
            <a:endParaRPr b="1" i="0" sz="1800" u="none" cap="none" strike="noStrike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967748" y="984477"/>
            <a:ext cx="854266" cy="318967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aanana"/>
                <a:ea typeface="Raanana"/>
                <a:cs typeface="Raanana"/>
                <a:sym typeface="Raanana"/>
              </a:rPr>
              <a:t>Score</a:t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2518141" y="977846"/>
            <a:ext cx="854266" cy="332228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aanana"/>
                <a:ea typeface="Raanana"/>
                <a:cs typeface="Raanana"/>
                <a:sym typeface="Raanana"/>
              </a:rPr>
              <a:t>1.1</a:t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57030" y="1575545"/>
            <a:ext cx="1238864" cy="713572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aanana"/>
                <a:ea typeface="Raanana"/>
                <a:cs typeface="Raanana"/>
                <a:sym typeface="Raanana"/>
              </a:rPr>
              <a:t>Predicted Click Per Dollar</a:t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1482052" y="1603205"/>
            <a:ext cx="1199206" cy="637302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aanana"/>
                <a:ea typeface="Raanana"/>
                <a:cs typeface="Raanana"/>
                <a:sym typeface="Raanana"/>
              </a:rPr>
              <a:t>Value Per Click(0.011)</a:t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1955225" y="949880"/>
            <a:ext cx="407324" cy="374479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Raanana"/>
                <a:ea typeface="Raanana"/>
                <a:cs typeface="Raanana"/>
                <a:sym typeface="Raanana"/>
              </a:rPr>
              <a:t>&gt;</a:t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2833439" y="1613039"/>
            <a:ext cx="1483200" cy="637302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aanana"/>
                <a:ea typeface="Raanana"/>
                <a:cs typeface="Raanana"/>
                <a:sym typeface="Raanana"/>
              </a:rPr>
              <a:t>1+%Return on Action(0.1)</a:t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165482" y="1715208"/>
            <a:ext cx="407324" cy="374479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Raanana"/>
                <a:ea typeface="Raanana"/>
                <a:cs typeface="Raanana"/>
                <a:sym typeface="Raanana"/>
              </a:rPr>
              <a:t>*</a:t>
            </a:r>
            <a:endParaRPr/>
          </a:p>
        </p:txBody>
      </p:sp>
      <p:cxnSp>
        <p:nvCxnSpPr>
          <p:cNvPr id="65" name="Google Shape;65;p3"/>
          <p:cNvCxnSpPr>
            <a:stCxn id="58" idx="1"/>
            <a:endCxn id="60" idx="3"/>
          </p:cNvCxnSpPr>
          <p:nvPr/>
        </p:nvCxnSpPr>
        <p:spPr>
          <a:xfrm rot="5400000">
            <a:off x="899581" y="1080244"/>
            <a:ext cx="272100" cy="7185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6" name="Google Shape;66;p3"/>
          <p:cNvCxnSpPr>
            <a:stCxn id="58" idx="1"/>
            <a:endCxn id="61" idx="3"/>
          </p:cNvCxnSpPr>
          <p:nvPr/>
        </p:nvCxnSpPr>
        <p:spPr>
          <a:xfrm flipH="1" rot="-5400000">
            <a:off x="1588381" y="1109944"/>
            <a:ext cx="299700" cy="686700"/>
          </a:xfrm>
          <a:prstGeom prst="bentConnector3">
            <a:avLst>
              <a:gd fmla="val 66413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7" name="Google Shape;67;p3"/>
          <p:cNvCxnSpPr>
            <a:stCxn id="59" idx="1"/>
            <a:endCxn id="63" idx="3"/>
          </p:cNvCxnSpPr>
          <p:nvPr/>
        </p:nvCxnSpPr>
        <p:spPr>
          <a:xfrm flipH="1" rot="-5400000">
            <a:off x="3108624" y="1146724"/>
            <a:ext cx="303000" cy="6297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8" name="Google Shape;68;p3"/>
          <p:cNvSpPr txBox="1"/>
          <p:nvPr/>
        </p:nvSpPr>
        <p:spPr>
          <a:xfrm>
            <a:off x="1318531" y="2936658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Model</a:t>
            </a:r>
            <a:endParaRPr b="1" i="0" sz="1400" u="none" cap="none" strike="noStrike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4767349" y="626676"/>
            <a:ext cx="4071851" cy="488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1" i="0" lang="en-US" sz="18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Interesting findings on coefficients:</a:t>
            </a:r>
            <a:endParaRPr b="1" i="0" sz="1800" u="none" cap="none" strike="noStrike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ctrTitle"/>
          </p:nvPr>
        </p:nvSpPr>
        <p:spPr>
          <a:xfrm>
            <a:off x="1964850" y="-117987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The Analysis Result</a:t>
            </a:r>
            <a:endParaRPr/>
          </a:p>
        </p:txBody>
      </p:sp>
      <p:cxnSp>
        <p:nvCxnSpPr>
          <p:cNvPr id="75" name="Google Shape;75;p4"/>
          <p:cNvCxnSpPr/>
          <p:nvPr/>
        </p:nvCxnSpPr>
        <p:spPr>
          <a:xfrm>
            <a:off x="2232425" y="0"/>
            <a:ext cx="0" cy="10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76" name="Google Shape;76;p4"/>
          <p:cNvGraphicFramePr/>
          <p:nvPr/>
        </p:nvGraphicFramePr>
        <p:xfrm>
          <a:off x="4857139" y="2940395"/>
          <a:ext cx="3873906" cy="2443173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77" name="Google Shape;77;p4"/>
          <p:cNvGraphicFramePr/>
          <p:nvPr/>
        </p:nvGraphicFramePr>
        <p:xfrm>
          <a:off x="-803097" y="426105"/>
          <a:ext cx="3696900" cy="2181000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78" name="Google Shape;78;p4"/>
          <p:cNvGraphicFramePr/>
          <p:nvPr/>
        </p:nvGraphicFramePr>
        <p:xfrm>
          <a:off x="-263284" y="2782525"/>
          <a:ext cx="4613582" cy="2624803"/>
        </p:xfrm>
        <a:graphic>
          <a:graphicData uri="http://schemas.openxmlformats.org/drawingml/2006/chart">
            <c:chart r:id="rId5"/>
          </a:graphicData>
        </a:graphic>
      </p:graphicFrame>
      <p:graphicFrame>
        <p:nvGraphicFramePr>
          <p:cNvPr id="79" name="Google Shape;79;p4"/>
          <p:cNvGraphicFramePr/>
          <p:nvPr/>
        </p:nvGraphicFramePr>
        <p:xfrm>
          <a:off x="4439793" y="648928"/>
          <a:ext cx="4605880" cy="2330795"/>
        </p:xfrm>
        <a:graphic>
          <a:graphicData uri="http://schemas.openxmlformats.org/drawingml/2006/chart">
            <c:chart r:id="rId6"/>
          </a:graphicData>
        </a:graphic>
      </p:graphicFrame>
      <p:sp>
        <p:nvSpPr>
          <p:cNvPr id="80" name="Google Shape;80;p4"/>
          <p:cNvSpPr txBox="1"/>
          <p:nvPr/>
        </p:nvSpPr>
        <p:spPr>
          <a:xfrm>
            <a:off x="3150755" y="325824"/>
            <a:ext cx="2842489" cy="3231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All successful Ads Placement- Mobile</a:t>
            </a:r>
            <a:endParaRPr b="0" i="0" sz="1400" u="none" cap="none" strike="noStrik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ctrTitle"/>
          </p:nvPr>
        </p:nvSpPr>
        <p:spPr>
          <a:xfrm>
            <a:off x="1964850" y="0"/>
            <a:ext cx="5214300" cy="5222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Appendix - Data Description</a:t>
            </a: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97" y="1468907"/>
            <a:ext cx="2881277" cy="2503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7997" y="1285996"/>
            <a:ext cx="3091793" cy="2686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8613" y="1421891"/>
            <a:ext cx="2935387" cy="2550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