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7"/>
    <p:restoredTop sz="94604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22BD-FC6C-8044-B554-37FF7C433A2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06D5-5DA9-574B-B024-629DE0B4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11 </a:t>
            </a:r>
            <a:r>
              <a:rPr lang="mr-IN" dirty="0" smtClean="0"/>
              <a:t>–</a:t>
            </a:r>
            <a:r>
              <a:rPr lang="en-US" dirty="0" smtClean="0"/>
              <a:t> Heaps of Fun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Modern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Low overhead allocations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Sequential </a:t>
            </a:r>
            <a:r>
              <a:rPr lang="en-US" dirty="0" err="1" smtClean="0">
                <a:ea typeface="Courier New" charset="0"/>
                <a:cs typeface="Courier New" charset="0"/>
              </a:rPr>
              <a:t>free'd</a:t>
            </a:r>
            <a:r>
              <a:rPr lang="en-US" dirty="0" smtClean="0">
                <a:ea typeface="Courier New" charset="0"/>
                <a:cs typeface="Courier New" charset="0"/>
              </a:rPr>
              <a:t> regions are coalesced into 1 large free region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"Best fit" against previously </a:t>
            </a:r>
            <a:r>
              <a:rPr lang="en-US" dirty="0" err="1" smtClean="0">
                <a:ea typeface="Courier New" charset="0"/>
                <a:cs typeface="Courier New" charset="0"/>
              </a:rPr>
              <a:t>free'd</a:t>
            </a:r>
            <a:r>
              <a:rPr lang="en-US" dirty="0" smtClean="0">
                <a:ea typeface="Courier New" charset="0"/>
                <a:cs typeface="Courier New" charset="0"/>
              </a:rPr>
              <a:t> allocations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Memory is not zeroed out (for performance)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3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After Free (UAF)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ea typeface="Courier New" charset="0"/>
                <a:cs typeface="Courier New" charset="0"/>
              </a:rPr>
              <a:t>We</a:t>
            </a:r>
            <a:r>
              <a:rPr lang="en-US" dirty="0" smtClean="0">
                <a:ea typeface="Courier New" charset="0"/>
                <a:cs typeface="Courier New" charset="0"/>
              </a:rPr>
              <a:t> are responsible for keeping track if something has been </a:t>
            </a:r>
            <a:r>
              <a:rPr lang="en-US" dirty="0" err="1" smtClean="0">
                <a:ea typeface="Courier New" charset="0"/>
                <a:cs typeface="Courier New" charset="0"/>
              </a:rPr>
              <a:t>free'd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No memory safety in C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If we forget to NULL out pointers, we have a "dangling pointer"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This can cause issues!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4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and 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next week (Thanksgiving)</a:t>
            </a:r>
          </a:p>
          <a:p>
            <a:pPr lvl="1"/>
            <a:r>
              <a:rPr lang="en-US" dirty="0" smtClean="0"/>
              <a:t>HW that's out today will be due at the start of next class (6p Wednesday </a:t>
            </a:r>
            <a:r>
              <a:rPr lang="en-US" i="1" dirty="0" smtClean="0"/>
              <a:t>after</a:t>
            </a:r>
            <a:r>
              <a:rPr lang="en-US" dirty="0" smtClean="0"/>
              <a:t> Thanksgiving)</a:t>
            </a:r>
          </a:p>
          <a:p>
            <a:r>
              <a:rPr lang="en-US" dirty="0" smtClean="0"/>
              <a:t>The CTF </a:t>
            </a:r>
            <a:r>
              <a:rPr lang="en-US" dirty="0" err="1" smtClean="0"/>
              <a:t>writeup</a:t>
            </a:r>
            <a:r>
              <a:rPr lang="en-US" dirty="0" smtClean="0"/>
              <a:t> was not counted as part of the midterm grade</a:t>
            </a:r>
          </a:p>
          <a:p>
            <a:pPr lvl="1"/>
            <a:r>
              <a:rPr lang="en-US" dirty="0" smtClean="0"/>
              <a:t>Would pull the majority of people's grades down</a:t>
            </a:r>
          </a:p>
          <a:p>
            <a:r>
              <a:rPr lang="en-US" dirty="0" smtClean="0"/>
              <a:t>RC3 is this weekend</a:t>
            </a:r>
          </a:p>
          <a:p>
            <a:pPr lvl="1"/>
            <a:r>
              <a:rPr lang="en-US" dirty="0" smtClean="0"/>
              <a:t>DO THE WRITEUP!!1</a:t>
            </a:r>
          </a:p>
          <a:p>
            <a:pPr lvl="1"/>
            <a:r>
              <a:rPr lang="en-US" dirty="0" smtClean="0"/>
              <a:t>Their challenges are probably easier than the last homework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4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sendline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smtClean="0"/>
              <a:t>to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fgets</a:t>
            </a:r>
            <a:r>
              <a:rPr lang="en-US" dirty="0" smtClean="0"/>
              <a:t> call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fgets</a:t>
            </a:r>
            <a:r>
              <a:rPr lang="en-US" dirty="0" smtClean="0"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read</a:t>
            </a:r>
            <a:r>
              <a:rPr lang="en-US" dirty="0" smtClean="0"/>
              <a:t>, etc. read up to</a:t>
            </a:r>
            <a:r>
              <a:rPr lang="en-US" dirty="0"/>
              <a:t> </a:t>
            </a:r>
            <a:r>
              <a:rPr lang="en-US" dirty="0" smtClean="0"/>
              <a:t>the given number of bytes, or to the first newline, whichever comes first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endline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('A'*0x30)</a:t>
            </a:r>
            <a:r>
              <a:rPr lang="en-US" dirty="0" smtClean="0"/>
              <a:t> sends 0x31 bytes!</a:t>
            </a:r>
          </a:p>
          <a:p>
            <a:pPr lvl="2"/>
            <a:r>
              <a:rPr lang="en-US" dirty="0" smtClean="0"/>
              <a:t>0x30 A's</a:t>
            </a:r>
          </a:p>
          <a:p>
            <a:pPr lvl="2"/>
            <a:r>
              <a:rPr lang="en-US" dirty="0" smtClean="0"/>
              <a:t>Newline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fgets</a:t>
            </a:r>
            <a:r>
              <a:rPr lang="en-US" dirty="0" smtClean="0"/>
              <a:t> will read the 0x30 A's, but leave the newline in the </a:t>
            </a:r>
            <a:r>
              <a:rPr lang="en-US" dirty="0" err="1" smtClean="0"/>
              <a:t>stdin</a:t>
            </a:r>
            <a:r>
              <a:rPr lang="en-US" dirty="0" smtClean="0"/>
              <a:t> buffer</a:t>
            </a:r>
          </a:p>
          <a:p>
            <a:pPr lvl="1"/>
            <a:r>
              <a:rPr lang="en-US" dirty="0" smtClean="0"/>
              <a:t>Then when you ROP to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read()</a:t>
            </a:r>
            <a:r>
              <a:rPr lang="en-US" dirty="0" smtClean="0"/>
              <a:t>, the newline is immediately read</a:t>
            </a:r>
          </a:p>
          <a:p>
            <a:r>
              <a:rPr lang="en-US" dirty="0" smtClean="0"/>
              <a:t>Trying to pivot to the start 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 smtClean="0"/>
              <a:t> buffer</a:t>
            </a:r>
          </a:p>
          <a:p>
            <a:pPr lvl="1"/>
            <a:r>
              <a:rPr lang="en-US" dirty="0" smtClean="0"/>
              <a:t>Stack grows down, overwrites GOT</a:t>
            </a:r>
          </a:p>
          <a:p>
            <a:pPr lvl="1"/>
            <a:r>
              <a:rPr lang="en-US" dirty="0" smtClean="0"/>
              <a:t>Stack continues to grow down, tries to write to RO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Cont'd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Jumps need to be to the PLT entry, not the GOT entry</a:t>
            </a:r>
          </a:p>
          <a:p>
            <a:pPr lvl="1"/>
            <a:r>
              <a:rPr lang="en-US" dirty="0" smtClean="0"/>
              <a:t>Remember, GOT entries are addresses themselves, </a:t>
            </a:r>
            <a:r>
              <a:rPr lang="en-US" i="1" dirty="0" smtClean="0"/>
              <a:t>not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over GOT entry</a:t>
            </a:r>
          </a:p>
          <a:p>
            <a:pPr lvl="1"/>
            <a:r>
              <a:rPr lang="en-US" dirty="0" smtClean="0"/>
              <a:t>1 chain</a:t>
            </a:r>
          </a:p>
          <a:p>
            <a:pPr lvl="1"/>
            <a:r>
              <a:rPr lang="en-US" dirty="0" smtClean="0"/>
              <a:t>No re-pivoting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 err="1" smtClean="0"/>
              <a:t>libc</a:t>
            </a:r>
            <a:r>
              <a:rPr lang="en-US" dirty="0" smtClean="0"/>
              <a:t> magic (only 9 QWORDS for the full exploit!)</a:t>
            </a:r>
          </a:p>
          <a:p>
            <a:r>
              <a:rPr lang="en-US" dirty="0" smtClean="0"/>
              <a:t>Read a second ROP chain in just after the first</a:t>
            </a:r>
          </a:p>
          <a:p>
            <a:pPr lvl="1"/>
            <a:r>
              <a:rPr lang="en-US" dirty="0" smtClean="0"/>
              <a:t>No re-pivoting</a:t>
            </a:r>
          </a:p>
          <a:p>
            <a:r>
              <a:rPr lang="en-US" dirty="0" smtClean="0"/>
              <a:t>Read a second ROP chain in somewhere else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</a:p>
          <a:p>
            <a:pPr lvl="1"/>
            <a:r>
              <a:rPr lang="en-US" dirty="0" smtClean="0"/>
              <a:t>Have to re-pivot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1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section in memory</a:t>
            </a:r>
          </a:p>
          <a:p>
            <a:pPr lvl="1"/>
            <a:r>
              <a:rPr lang="en-US" dirty="0" smtClean="0"/>
              <a:t>ASLR</a:t>
            </a:r>
          </a:p>
          <a:p>
            <a:pPr lvl="1"/>
            <a:r>
              <a:rPr lang="en-US" dirty="0" smtClean="0"/>
              <a:t>RW</a:t>
            </a:r>
          </a:p>
          <a:p>
            <a:r>
              <a:rPr lang="en-US" dirty="0" smtClean="0"/>
              <a:t>Dynamically allocated through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>
                <a:ea typeface="Courier New" charset="0"/>
                <a:cs typeface="Courier New" charset="0"/>
              </a:rPr>
              <a:t>and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free()</a:t>
            </a:r>
            <a:endParaRPr lang="en-US" dirty="0" smtClean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Potential issues: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Not freeing an allocation </a:t>
            </a:r>
            <a:r>
              <a:rPr lang="mr-IN" dirty="0" smtClean="0"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ea typeface="Courier New" charset="0"/>
                <a:cs typeface="Courier New" charset="0"/>
              </a:rPr>
              <a:t> memory leak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Double freeing an allocation </a:t>
            </a:r>
            <a:r>
              <a:rPr lang="mr-IN" dirty="0" smtClean="0"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ea typeface="Courier New" charset="0"/>
                <a:cs typeface="Courier New" charset="0"/>
              </a:rPr>
              <a:t> possibly exploitable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Using a </a:t>
            </a:r>
            <a:r>
              <a:rPr lang="en-US" dirty="0" err="1" smtClean="0">
                <a:ea typeface="Courier New" charset="0"/>
                <a:cs typeface="Courier New" charset="0"/>
              </a:rPr>
              <a:t>free'd</a:t>
            </a:r>
            <a:r>
              <a:rPr lang="en-US" dirty="0" smtClean="0">
                <a:ea typeface="Courier New" charset="0"/>
                <a:cs typeface="Courier New" charset="0"/>
              </a:rPr>
              <a:t> allocation </a:t>
            </a:r>
            <a:r>
              <a:rPr lang="mr-IN" dirty="0" smtClean="0">
                <a:ea typeface="Courier New" charset="0"/>
                <a:cs typeface="Courier New" charset="0"/>
              </a:rPr>
              <a:t>–</a:t>
            </a:r>
            <a:r>
              <a:rPr lang="en-US" dirty="0" smtClean="0">
                <a:ea typeface="Courier New" charset="0"/>
                <a:cs typeface="Courier New" charset="0"/>
              </a:rPr>
              <a:t> very possibly exploitable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383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 New</vt:lpstr>
      <vt:lpstr>Mangal</vt:lpstr>
      <vt:lpstr>Arial</vt:lpstr>
      <vt:lpstr>Office Theme</vt:lpstr>
      <vt:lpstr>Week 11 – Heaps of Fun</vt:lpstr>
      <vt:lpstr>Administrivia</vt:lpstr>
      <vt:lpstr>Homework Review</vt:lpstr>
      <vt:lpstr>Common Issues</vt:lpstr>
      <vt:lpstr>Common Issues Cont'd</vt:lpstr>
      <vt:lpstr>Possible Techniques</vt:lpstr>
      <vt:lpstr>Demos</vt:lpstr>
      <vt:lpstr>The Heap</vt:lpstr>
      <vt:lpstr>What is the Heap?</vt:lpstr>
      <vt:lpstr>Features of Modern Heaps</vt:lpstr>
      <vt:lpstr>Heap Demos</vt:lpstr>
      <vt:lpstr>Use After Free (UAF)</vt:lpstr>
      <vt:lpstr>More Demos</vt:lpstr>
      <vt:lpstr>Show and Tell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– Heaps of Fun</dc:title>
  <dc:creator>Microsoft Office User</dc:creator>
  <cp:lastModifiedBy>Microsoft Office User</cp:lastModifiedBy>
  <cp:revision>44</cp:revision>
  <dcterms:created xsi:type="dcterms:W3CDTF">2017-11-15T18:49:08Z</dcterms:created>
  <dcterms:modified xsi:type="dcterms:W3CDTF">2017-11-16T02:26:12Z</dcterms:modified>
</cp:coreProperties>
</file>