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79" r:id="rId5"/>
    <p:sldId id="259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8" r:id="rId20"/>
    <p:sldId id="274" r:id="rId21"/>
    <p:sldId id="277" r:id="rId22"/>
    <p:sldId id="275" r:id="rId23"/>
    <p:sldId id="281" r:id="rId24"/>
    <p:sldId id="280" r:id="rId25"/>
    <p:sldId id="282" r:id="rId26"/>
    <p:sldId id="276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EB"/>
    <a:srgbClr val="E06665"/>
    <a:srgbClr val="8E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09AA3-B0F2-5A41-B45A-7075111A818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2A356-A7D7-4245-9066-6E85A81A9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2A356-A7D7-4245-9066-6E85A81A9E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2A356-A7D7-4245-9066-6E85A81A9E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8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2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5C03-3ED6-D34E-9453-7BA0BC13777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D84E-3443-E54B-8B71-4ABA2055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11 - Heap Exploitation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Offensive Security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79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Freed Chunk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7" t="8430" r="24138" b="63525"/>
          <a:stretch/>
        </p:blipFill>
        <p:spPr>
          <a:xfrm>
            <a:off x="2336106" y="1910255"/>
            <a:ext cx="7519788" cy="30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3" t="14950" r="23793" b="11724"/>
          <a:stretch/>
        </p:blipFill>
        <p:spPr>
          <a:xfrm>
            <a:off x="3124439" y="914639"/>
            <a:ext cx="5943123" cy="5028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4972" y="1532238"/>
            <a:ext cx="8254314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free</a:t>
            </a:r>
            <a:r>
              <a:rPr lang="en-US" sz="2400" dirty="0" smtClean="0"/>
              <a:t>(a)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ree(b)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free</a:t>
            </a:r>
            <a:r>
              <a:rPr lang="de-DE" sz="2400" dirty="0" smtClean="0"/>
              <a:t>(c)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ree(d)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395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/>
              <a:t> </a:t>
            </a:r>
            <a:r>
              <a:rPr lang="en-US" dirty="0" smtClean="0"/>
              <a:t>First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tries to reuse space efficiently</a:t>
            </a:r>
          </a:p>
          <a:p>
            <a:r>
              <a:rPr lang="en-US" dirty="0" smtClean="0"/>
              <a:t>freed chunks are placed in a linked list according to size</a:t>
            </a:r>
          </a:p>
          <a:p>
            <a:r>
              <a:rPr lang="en-US" dirty="0" smtClean="0"/>
              <a:t>pointers in freed chunks point to forward and back chunk</a:t>
            </a:r>
          </a:p>
          <a:p>
            <a:pPr lvl="1"/>
            <a:r>
              <a:rPr lang="en-US" dirty="0" smtClean="0"/>
              <a:t>small chunks are stored in singly-linked list (no back pointer)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2054" y="4028303"/>
            <a:ext cx="1000897" cy="1000897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2620" y="4032420"/>
            <a:ext cx="1000897" cy="1000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842951" y="4528752"/>
            <a:ext cx="819669" cy="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7524" y="43619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0x20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33816" y="5231028"/>
            <a:ext cx="1000897" cy="1000897"/>
          </a:xfrm>
          <a:prstGeom prst="rect">
            <a:avLst/>
          </a:prstGeom>
          <a:solidFill>
            <a:srgbClr val="8E7C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54382" y="5235145"/>
            <a:ext cx="1000897" cy="1000897"/>
          </a:xfrm>
          <a:prstGeom prst="rect">
            <a:avLst/>
          </a:prstGeom>
          <a:solidFill>
            <a:srgbClr val="6D9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14" idx="3"/>
            <a:endCxn id="15" idx="1"/>
          </p:cNvCxnSpPr>
          <p:nvPr/>
        </p:nvCxnSpPr>
        <p:spPr>
          <a:xfrm>
            <a:off x="3834713" y="5731477"/>
            <a:ext cx="819669" cy="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9286" y="55646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9" t="13764" r="23016" b="11731"/>
          <a:stretch/>
        </p:blipFill>
        <p:spPr>
          <a:xfrm>
            <a:off x="3602183" y="292868"/>
            <a:ext cx="7559788" cy="6340465"/>
          </a:xfrm>
        </p:spPr>
      </p:pic>
      <p:sp>
        <p:nvSpPr>
          <p:cNvPr id="5" name="TextBox 4"/>
          <p:cNvSpPr txBox="1"/>
          <p:nvPr/>
        </p:nvSpPr>
        <p:spPr>
          <a:xfrm>
            <a:off x="465064" y="392421"/>
            <a:ext cx="29371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</a:t>
            </a:r>
            <a:r>
              <a:rPr lang="en-US" sz="2800" dirty="0" smtClean="0"/>
              <a:t> = </a:t>
            </a:r>
            <a:r>
              <a:rPr lang="en-US" sz="2800" dirty="0" err="1" smtClean="0"/>
              <a:t>malloc</a:t>
            </a:r>
            <a:r>
              <a:rPr lang="en-US" sz="2800" dirty="0" smtClean="0"/>
              <a:t>(0x10)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/>
              <a:t>f</a:t>
            </a:r>
            <a:r>
              <a:rPr lang="en-US" sz="2800" dirty="0" smtClean="0"/>
              <a:t> = </a:t>
            </a:r>
            <a:r>
              <a:rPr lang="en-US" sz="2800" dirty="0" err="1" smtClean="0"/>
              <a:t>malloc</a:t>
            </a:r>
            <a:r>
              <a:rPr lang="en-US" sz="2800" dirty="0" smtClean="0"/>
              <a:t>(0x10)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65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After Free (UAF)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pointers aren’t nulled out after a free?</a:t>
            </a:r>
          </a:p>
          <a:p>
            <a:r>
              <a:rPr lang="en-US" dirty="0" smtClean="0"/>
              <a:t>Dangling pointers </a:t>
            </a:r>
            <a:r>
              <a:rPr lang="mr-IN" dirty="0" smtClean="0"/>
              <a:t>–</a:t>
            </a:r>
            <a:r>
              <a:rPr lang="en-US" dirty="0" smtClean="0"/>
              <a:t> leftover references to freed chunks</a:t>
            </a:r>
          </a:p>
          <a:p>
            <a:r>
              <a:rPr lang="en-US" dirty="0" smtClean="0"/>
              <a:t>How can we abuse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are commonly stored on the heap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3617" y="2639310"/>
            <a:ext cx="51527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struct</a:t>
            </a:r>
            <a:r>
              <a:rPr lang="en-US" sz="2800" dirty="0" smtClean="0"/>
              <a:t> example {</a:t>
            </a:r>
          </a:p>
          <a:p>
            <a:r>
              <a:rPr lang="en-US" sz="2800" dirty="0" smtClean="0"/>
              <a:t>	void (* </a:t>
            </a:r>
            <a:r>
              <a:rPr lang="en-US" sz="2800" dirty="0" err="1" smtClean="0"/>
              <a:t>toUpper</a:t>
            </a:r>
            <a:r>
              <a:rPr lang="en-US" sz="2800" dirty="0" smtClean="0"/>
              <a:t>)(char *);</a:t>
            </a:r>
          </a:p>
          <a:p>
            <a:r>
              <a:rPr lang="en-US" sz="2800" dirty="0" smtClean="0"/>
              <a:t>	char buffer[16];</a:t>
            </a:r>
          </a:p>
          <a:p>
            <a:r>
              <a:rPr lang="en-US" sz="2800" dirty="0" smtClean="0"/>
              <a:t>}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52054" y="2543201"/>
            <a:ext cx="3122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struct</a:t>
            </a:r>
            <a:r>
              <a:rPr lang="en-US" sz="2800" dirty="0" smtClean="0"/>
              <a:t> exploit{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number;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foo;</a:t>
            </a:r>
            <a:endParaRPr lang="en-US" sz="2800" dirty="0" smtClean="0"/>
          </a:p>
          <a:p>
            <a:r>
              <a:rPr lang="en-US" sz="2800" dirty="0" smtClean="0"/>
              <a:t>	char bar[8];</a:t>
            </a:r>
          </a:p>
          <a:p>
            <a:r>
              <a:rPr lang="en-US" sz="2800" dirty="0" smtClean="0"/>
              <a:t>}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9066" y="4555067"/>
            <a:ext cx="5317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example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converts our buffer to uppercase characters and prints them 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9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48"/>
            <a:ext cx="10515600" cy="48346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an example </a:t>
            </a:r>
            <a:r>
              <a:rPr lang="en-US" dirty="0" err="1" smtClean="0"/>
              <a:t>struct</a:t>
            </a:r>
            <a:r>
              <a:rPr lang="en-US" dirty="0" smtClean="0"/>
              <a:t> on the heap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 = </a:t>
            </a:r>
            <a:r>
              <a:rPr lang="en-US" dirty="0" err="1" smtClean="0"/>
              <a:t>malloc</a:t>
            </a:r>
            <a:r>
              <a:rPr lang="en-US" dirty="0" smtClean="0"/>
              <a:t>(0x18)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Free the example </a:t>
            </a:r>
            <a:r>
              <a:rPr lang="en-US" dirty="0" err="1" smtClean="0"/>
              <a:t>struct</a:t>
            </a:r>
            <a:r>
              <a:rPr lang="en-US" dirty="0" smtClean="0"/>
              <a:t> and create exploit </a:t>
            </a:r>
            <a:r>
              <a:rPr lang="en-US" dirty="0" err="1" smtClean="0"/>
              <a:t>struct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t="12839" r="22408" b="62963"/>
          <a:stretch/>
        </p:blipFill>
        <p:spPr>
          <a:xfrm>
            <a:off x="844834" y="2400414"/>
            <a:ext cx="4944535" cy="1659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t="14074" r="23018" b="63243"/>
          <a:stretch/>
        </p:blipFill>
        <p:spPr>
          <a:xfrm>
            <a:off x="844836" y="4696940"/>
            <a:ext cx="4888700" cy="15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t="12839" r="22408" b="62963"/>
          <a:stretch/>
        </p:blipFill>
        <p:spPr>
          <a:xfrm>
            <a:off x="613418" y="1446473"/>
            <a:ext cx="5802484" cy="1947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t="14074" r="23018" b="63243"/>
          <a:stretch/>
        </p:blipFill>
        <p:spPr>
          <a:xfrm>
            <a:off x="6602169" y="1564274"/>
            <a:ext cx="4888700" cy="1555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333" y="3335867"/>
            <a:ext cx="104139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can we write into the exploit </a:t>
            </a:r>
            <a:r>
              <a:rPr lang="en-US" sz="2800" dirty="0" err="1" smtClean="0"/>
              <a:t>struct</a:t>
            </a:r>
            <a:endParaRPr lang="en-US" sz="28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800" dirty="0" smtClean="0"/>
              <a:t>any arbitrary function (system?)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dirty="0" smtClean="0"/>
              <a:t>/bin/</a:t>
            </a:r>
            <a:r>
              <a:rPr lang="en-US" sz="2800" dirty="0" err="1" smtClean="0"/>
              <a:t>sh</a:t>
            </a:r>
            <a:r>
              <a:rPr lang="en-US" sz="2800" dirty="0" smtClean="0"/>
              <a:t>;</a:t>
            </a:r>
          </a:p>
          <a:p>
            <a:pPr marL="800100" lvl="1" indent="-342900">
              <a:buFont typeface="Arial" charset="0"/>
              <a:buChar char="•"/>
            </a:pPr>
            <a:endParaRPr lang="en-US" sz="800" dirty="0" smtClean="0"/>
          </a:p>
          <a:p>
            <a:r>
              <a:rPr lang="en-US" sz="2800" dirty="0" smtClean="0"/>
              <a:t>What 	happens if we still have a reference to the example </a:t>
            </a:r>
            <a:r>
              <a:rPr lang="en-US" sz="2800" dirty="0" err="1" smtClean="0"/>
              <a:t>struct</a:t>
            </a:r>
            <a:r>
              <a:rPr lang="en-US" sz="2800" dirty="0" smtClean="0"/>
              <a:t>?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Call system on /bin/</a:t>
            </a:r>
            <a:r>
              <a:rPr lang="en-US" sz="2800" dirty="0" err="1" smtClean="0"/>
              <a:t>sh</a:t>
            </a:r>
            <a:r>
              <a:rPr lang="en-US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1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r>
              <a:rPr lang="en-US" dirty="0" smtClean="0"/>
              <a:t>What if we don’t have a convenient function pointer?</a:t>
            </a:r>
          </a:p>
          <a:p>
            <a:r>
              <a:rPr lang="en-US" dirty="0" smtClean="0"/>
              <a:t>Often there will be option to edit a value in the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Overwrite GOT? Return address?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UAF Info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string pointers will be stored on the heap</a:t>
            </a:r>
          </a:p>
          <a:p>
            <a:r>
              <a:rPr lang="en-US" dirty="0" smtClean="0"/>
              <a:t>Overwrite with info you want to leak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allocated memory</a:t>
            </a:r>
          </a:p>
          <a:p>
            <a:pPr lvl="1"/>
            <a:r>
              <a:rPr lang="en-US" dirty="0" smtClean="0"/>
              <a:t>Request memory</a:t>
            </a:r>
          </a:p>
          <a:p>
            <a:pPr lvl="1"/>
            <a:r>
              <a:rPr lang="en-US" dirty="0" smtClean="0"/>
              <a:t>Release memory</a:t>
            </a:r>
          </a:p>
          <a:p>
            <a:r>
              <a:rPr lang="en-US" dirty="0" smtClean="0"/>
              <a:t>Allocated at runtime</a:t>
            </a:r>
          </a:p>
          <a:p>
            <a:r>
              <a:rPr lang="en-US" dirty="0" smtClean="0"/>
              <a:t>Pointers used to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0928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UAF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leave references to freed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UAF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vulnerability especially in browser exploits</a:t>
            </a:r>
          </a:p>
          <a:p>
            <a:r>
              <a:rPr lang="en-US" dirty="0" smtClean="0"/>
              <a:t>Doesn’t require memory corruption</a:t>
            </a:r>
          </a:p>
          <a:p>
            <a:r>
              <a:rPr lang="en-US" dirty="0" smtClean="0"/>
              <a:t>Can be used for info leaks</a:t>
            </a:r>
          </a:p>
          <a:p>
            <a:endParaRPr lang="en-US" dirty="0"/>
          </a:p>
          <a:p>
            <a:r>
              <a:rPr lang="en-US" dirty="0" smtClean="0"/>
              <a:t>Detecting UAF in complex applications can be very difficult</a:t>
            </a:r>
          </a:p>
          <a:p>
            <a:pPr lvl="1"/>
            <a:r>
              <a:rPr lang="en-US" dirty="0" smtClean="0"/>
              <a:t>Just not leaving dangling pointers is easy to say, hard in practice</a:t>
            </a:r>
          </a:p>
          <a:p>
            <a:r>
              <a:rPr lang="en-US" dirty="0" smtClean="0"/>
              <a:t>Exist only in certain states of execution</a:t>
            </a:r>
          </a:p>
          <a:p>
            <a:pPr lvl="1"/>
            <a:r>
              <a:rPr lang="en-US" dirty="0" smtClean="0"/>
              <a:t>Hard to detect statically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buffer overflows but fewer protections</a:t>
            </a:r>
          </a:p>
          <a:p>
            <a:pPr lvl="1"/>
            <a:r>
              <a:rPr lang="en-US" dirty="0" smtClean="0"/>
              <a:t>Canaries aren’t a thing in the heap</a:t>
            </a:r>
          </a:p>
          <a:p>
            <a:r>
              <a:rPr lang="en-US" dirty="0" smtClean="0"/>
              <a:t>Similar to UAF, just need to write over function pointers or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take into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is affected by ASLR</a:t>
            </a:r>
          </a:p>
          <a:p>
            <a:r>
              <a:rPr lang="en-US" dirty="0" smtClean="0"/>
              <a:t>Typically only Read and Write</a:t>
            </a:r>
          </a:p>
          <a:p>
            <a:pPr lvl="1"/>
            <a:r>
              <a:rPr lang="en-US" dirty="0" smtClean="0"/>
              <a:t>No shellcode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Spray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an exploit, more of a technique to make exploits more reliable</a:t>
            </a:r>
          </a:p>
          <a:p>
            <a:r>
              <a:rPr lang="en-US" dirty="0" smtClean="0"/>
              <a:t>Fill heap with large amount of data relevant to exploit</a:t>
            </a:r>
          </a:p>
          <a:p>
            <a:r>
              <a:rPr lang="en-US" dirty="0" smtClean="0"/>
              <a:t>Helps assist with ASLR</a:t>
            </a:r>
          </a:p>
          <a:p>
            <a:r>
              <a:rPr lang="en-US" dirty="0" smtClean="0"/>
              <a:t>On 32 bit systems, address space is 4GB</a:t>
            </a:r>
          </a:p>
          <a:p>
            <a:pPr lvl="1"/>
            <a:r>
              <a:rPr lang="en-US" dirty="0" smtClean="0"/>
              <a:t>If we spray with 3GB of data, 75% chance that </a:t>
            </a:r>
            <a:r>
              <a:rPr lang="is-IS" dirty="0" smtClean="0"/>
              <a:t>0x23456789 (random address) exsits</a:t>
            </a:r>
          </a:p>
          <a:p>
            <a:r>
              <a:rPr lang="is-IS" dirty="0" smtClean="0"/>
              <a:t>64 bit system has 2</a:t>
            </a:r>
            <a:r>
              <a:rPr lang="is-IS" baseline="30000" dirty="0" smtClean="0"/>
              <a:t>64</a:t>
            </a:r>
            <a:r>
              <a:rPr lang="is-IS" dirty="0" smtClean="0"/>
              <a:t> bytes of address space</a:t>
            </a:r>
          </a:p>
          <a:p>
            <a:pPr lvl="1"/>
            <a:r>
              <a:rPr lang="is-IS" dirty="0" smtClean="0"/>
              <a:t>Not realistic for spraying</a:t>
            </a:r>
          </a:p>
          <a:p>
            <a:pPr lvl="1"/>
            <a:r>
              <a:rPr lang="is-IS" dirty="0" smtClean="0"/>
              <a:t>Still useful if you can narrow down target to spray</a:t>
            </a:r>
          </a:p>
        </p:txBody>
      </p:sp>
    </p:spTree>
    <p:extLst>
      <p:ext uri="{BB962C8B-B14F-4D97-AF65-F5344CB8AC3E}">
        <p14:creationId xmlns:p14="http://schemas.microsoft.com/office/powerpoint/2010/main" val="11996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Grooming/Feng </a:t>
            </a:r>
            <a:r>
              <a:rPr lang="en-US" dirty="0" err="1" smtClean="0"/>
              <a:t>Shui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allocations are predictable</a:t>
            </a:r>
          </a:p>
          <a:p>
            <a:r>
              <a:rPr lang="en-US" dirty="0" smtClean="0"/>
              <a:t>Doing the same allocations and deallocations leads to same result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malloc</a:t>
            </a:r>
            <a:r>
              <a:rPr lang="en-US" dirty="0" smtClean="0"/>
              <a:t> implementation is identical</a:t>
            </a:r>
          </a:p>
          <a:p>
            <a:r>
              <a:rPr lang="en-US" dirty="0" smtClean="0"/>
              <a:t>Arrange chunks in such a way that makes exploiting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the metadata of the chunk</a:t>
            </a:r>
          </a:p>
          <a:p>
            <a:r>
              <a:rPr lang="en-US" dirty="0" smtClean="0"/>
              <a:t>Force </a:t>
            </a:r>
            <a:r>
              <a:rPr lang="en-US" dirty="0" err="1" smtClean="0"/>
              <a:t>malloc</a:t>
            </a:r>
            <a:r>
              <a:rPr lang="en-US" dirty="0" smtClean="0"/>
              <a:t> internal functions to give arbitrary write or read</a:t>
            </a:r>
          </a:p>
          <a:p>
            <a:pPr lvl="1"/>
            <a:r>
              <a:rPr lang="en-US" dirty="0" smtClean="0"/>
              <a:t>Manipulate size of chunks to create overlaps</a:t>
            </a:r>
          </a:p>
          <a:p>
            <a:pPr lvl="1"/>
            <a:r>
              <a:rPr lang="en-US" dirty="0" smtClean="0"/>
              <a:t>Overwrite forward and back pointers </a:t>
            </a:r>
          </a:p>
          <a:p>
            <a:r>
              <a:rPr lang="en-US" dirty="0" smtClean="0"/>
              <a:t>Very popular in CTFs</a:t>
            </a:r>
          </a:p>
          <a:p>
            <a:endParaRPr lang="en-US" dirty="0"/>
          </a:p>
          <a:p>
            <a:r>
              <a:rPr lang="en-US" dirty="0" smtClean="0"/>
              <a:t>Come to lab if you’re interested in learning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that a freed chunk will not be freed again</a:t>
            </a:r>
          </a:p>
          <a:p>
            <a:r>
              <a:rPr lang="en-US" dirty="0" smtClean="0"/>
              <a:t>What if we break the rules?</a:t>
            </a:r>
          </a:p>
          <a:p>
            <a:r>
              <a:rPr lang="en-US" dirty="0" smtClean="0"/>
              <a:t>Check exists to prevent double freeing a chunk</a:t>
            </a:r>
          </a:p>
          <a:p>
            <a:r>
              <a:rPr lang="en-US" dirty="0" smtClean="0"/>
              <a:t>What if we free another chunk in between a double free?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490" y="2529840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1961" y="2529840"/>
            <a:ext cx="1399309" cy="1399309"/>
          </a:xfrm>
          <a:prstGeom prst="rect">
            <a:avLst/>
          </a:prstGeom>
          <a:solidFill>
            <a:srgbClr val="6D9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9926" y="1925781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two chunks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97090" y="1991234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5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491" y="2537482"/>
            <a:ext cx="1399309" cy="1399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1962" y="2537482"/>
            <a:ext cx="1399309" cy="1399309"/>
          </a:xfrm>
          <a:prstGeom prst="rect">
            <a:avLst/>
          </a:prstGeom>
          <a:solidFill>
            <a:srgbClr val="6D9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9927" y="1933423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97091" y="1988842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List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869382" y="2540253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variables are local (can’t be accessed between functions)</a:t>
            </a:r>
          </a:p>
          <a:p>
            <a:pPr lvl="1"/>
            <a:r>
              <a:rPr lang="en-US" dirty="0" smtClean="0"/>
              <a:t>Heap is persistent</a:t>
            </a:r>
          </a:p>
          <a:p>
            <a:r>
              <a:rPr lang="en-US" dirty="0" smtClean="0"/>
              <a:t>Allocate as much as you want</a:t>
            </a:r>
          </a:p>
          <a:p>
            <a:pPr lvl="1"/>
            <a:r>
              <a:rPr lang="en-US" dirty="0" smtClean="0"/>
              <a:t>Unsure at runtime how much space needed</a:t>
            </a:r>
          </a:p>
          <a:p>
            <a:r>
              <a:rPr lang="en-US" dirty="0" smtClean="0"/>
              <a:t>Commonly used for larger objects</a:t>
            </a:r>
          </a:p>
        </p:txBody>
      </p:sp>
    </p:spTree>
    <p:extLst>
      <p:ext uri="{BB962C8B-B14F-4D97-AF65-F5344CB8AC3E}">
        <p14:creationId xmlns:p14="http://schemas.microsoft.com/office/powerpoint/2010/main" val="866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8656" y="2537006"/>
            <a:ext cx="1399309" cy="1399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9127" y="2537006"/>
            <a:ext cx="1399309" cy="1399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092" y="1932947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B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04256" y="1988366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List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555419" y="2539776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3491" y="2537005"/>
            <a:ext cx="1399309" cy="1399309"/>
          </a:xfrm>
          <a:prstGeom prst="rect">
            <a:avLst/>
          </a:prstGeom>
          <a:solidFill>
            <a:srgbClr val="6D9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/>
          <p:cNvCxnSpPr>
            <a:stCxn id="11" idx="3"/>
            <a:endCxn id="7" idx="1"/>
          </p:cNvCxnSpPr>
          <p:nvPr/>
        </p:nvCxnSpPr>
        <p:spPr>
          <a:xfrm>
            <a:off x="8042800" y="3236660"/>
            <a:ext cx="512619" cy="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7636" y="2526496"/>
            <a:ext cx="1399309" cy="1399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8107" y="2526496"/>
            <a:ext cx="1399309" cy="1399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6072" y="1922437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14766" y="1964954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List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0058399" y="2529266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46471" y="2526495"/>
            <a:ext cx="1399309" cy="1399309"/>
          </a:xfrm>
          <a:prstGeom prst="rect">
            <a:avLst/>
          </a:prstGeom>
          <a:solidFill>
            <a:srgbClr val="6D9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545780" y="3226150"/>
            <a:ext cx="512619" cy="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48399" y="2529265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18" idx="3"/>
            <a:endCxn id="16" idx="1"/>
          </p:cNvCxnSpPr>
          <p:nvPr/>
        </p:nvCxnSpPr>
        <p:spPr>
          <a:xfrm flipV="1">
            <a:off x="7647708" y="3226150"/>
            <a:ext cx="498763" cy="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490" y="2529840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1961" y="2529840"/>
            <a:ext cx="1399309" cy="1399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9926" y="1925781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Malloc</a:t>
            </a:r>
            <a:r>
              <a:rPr lang="en-US" sz="2400" dirty="0" smtClean="0"/>
              <a:t> new chunk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44538" y="2012254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List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991599" y="2546465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9671" y="2543694"/>
            <a:ext cx="1399309" cy="1399309"/>
          </a:xfrm>
          <a:prstGeom prst="rect">
            <a:avLst/>
          </a:prstGeom>
          <a:solidFill>
            <a:srgbClr val="6D9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478980" y="3243349"/>
            <a:ext cx="512619" cy="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490" y="2529840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1961" y="2557549"/>
            <a:ext cx="1399309" cy="1399309"/>
          </a:xfrm>
          <a:prstGeom prst="rect">
            <a:avLst/>
          </a:prstGeom>
          <a:solidFill>
            <a:srgbClr val="6D9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9926" y="1925781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Malloc</a:t>
            </a:r>
            <a:r>
              <a:rPr lang="en-US" sz="2400" dirty="0" smtClean="0"/>
              <a:t> another chunk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97090" y="2022764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List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744690" y="2532611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490" y="2529840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1961" y="2557549"/>
            <a:ext cx="1399309" cy="1399309"/>
          </a:xfrm>
          <a:prstGeom prst="rect">
            <a:avLst/>
          </a:prstGeom>
          <a:solidFill>
            <a:srgbClr val="6D9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9926" y="1925781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Malloc</a:t>
            </a:r>
            <a:r>
              <a:rPr lang="en-US" sz="2400" dirty="0" smtClean="0"/>
              <a:t> another chunk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97090" y="2022764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 List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91490" y="4098175"/>
            <a:ext cx="1399309" cy="1399309"/>
          </a:xfrm>
          <a:prstGeom prst="rect">
            <a:avLst/>
          </a:prstGeom>
          <a:solidFill>
            <a:srgbClr val="E066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5927" y="4461164"/>
            <a:ext cx="3366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references to the same chunk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03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Free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references to the same chunk</a:t>
            </a:r>
          </a:p>
          <a:p>
            <a:r>
              <a:rPr lang="en-US" dirty="0" smtClean="0"/>
              <a:t>How to exploit?</a:t>
            </a:r>
          </a:p>
          <a:p>
            <a:r>
              <a:rPr lang="en-US" dirty="0" smtClean="0"/>
              <a:t>Similar to UAF, you can write in an exploitable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Freeing a chunk places forward pointers in the chunk</a:t>
            </a:r>
          </a:p>
          <a:p>
            <a:pPr lvl="1"/>
            <a:r>
              <a:rPr lang="en-US" dirty="0" smtClean="0"/>
              <a:t>Leads to heap leak	</a:t>
            </a:r>
          </a:p>
        </p:txBody>
      </p:sp>
    </p:spTree>
    <p:extLst>
      <p:ext uri="{BB962C8B-B14F-4D97-AF65-F5344CB8AC3E}">
        <p14:creationId xmlns:p14="http://schemas.microsoft.com/office/powerpoint/2010/main" val="8730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implementations have slightly different behavior</a:t>
            </a:r>
          </a:p>
          <a:p>
            <a:pPr lvl="1"/>
            <a:r>
              <a:rPr lang="en-US" dirty="0" err="1" smtClean="0"/>
              <a:t>avrlibc</a:t>
            </a:r>
            <a:endParaRPr lang="en-US" dirty="0" smtClean="0"/>
          </a:p>
          <a:p>
            <a:pPr lvl="1"/>
            <a:r>
              <a:rPr lang="en-US" dirty="0" err="1" smtClean="0"/>
              <a:t>dlmalloc</a:t>
            </a:r>
            <a:endParaRPr lang="en-US" dirty="0" smtClean="0"/>
          </a:p>
          <a:p>
            <a:pPr lvl="1"/>
            <a:r>
              <a:rPr lang="en-US" dirty="0" err="1" smtClean="0"/>
              <a:t>tcmalloc</a:t>
            </a:r>
            <a:endParaRPr lang="en-US" dirty="0" smtClean="0"/>
          </a:p>
          <a:p>
            <a:r>
              <a:rPr lang="en-US" dirty="0" smtClean="0"/>
              <a:t>Different implementations have different tradeoffs</a:t>
            </a:r>
          </a:p>
          <a:p>
            <a:endParaRPr lang="en-US" dirty="0" smtClean="0"/>
          </a:p>
          <a:p>
            <a:r>
              <a:rPr lang="en-US" dirty="0" smtClean="0"/>
              <a:t>For class we’re focusing on the </a:t>
            </a:r>
            <a:r>
              <a:rPr lang="en-US" dirty="0" err="1" smtClean="0"/>
              <a:t>glibc</a:t>
            </a:r>
            <a:r>
              <a:rPr lang="en-US" dirty="0" smtClean="0"/>
              <a:t> implementation of </a:t>
            </a:r>
            <a:r>
              <a:rPr lang="en-US" dirty="0" err="1" smtClean="0"/>
              <a:t>malloc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0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n)</a:t>
            </a:r>
          </a:p>
          <a:p>
            <a:pPr lvl="1"/>
            <a:r>
              <a:rPr lang="en-US" dirty="0" smtClean="0"/>
              <a:t>Returns a pointer to newly allocated chunk of at least n bytes</a:t>
            </a:r>
          </a:p>
          <a:p>
            <a:pPr lvl="1"/>
            <a:r>
              <a:rPr lang="en-US" dirty="0" smtClean="0"/>
              <a:t>Should align to 16 bytes (implementation specific) </a:t>
            </a:r>
          </a:p>
          <a:p>
            <a:pPr lvl="2"/>
            <a:r>
              <a:rPr lang="en-US" dirty="0" smtClean="0"/>
              <a:t>Last nibble (4 bits) of </a:t>
            </a:r>
            <a:r>
              <a:rPr lang="en-US" dirty="0" err="1" smtClean="0"/>
              <a:t>malloc</a:t>
            </a:r>
            <a:r>
              <a:rPr lang="en-US" dirty="0" smtClean="0"/>
              <a:t> addresses should be 0</a:t>
            </a:r>
          </a:p>
          <a:p>
            <a:pPr lvl="2"/>
            <a:r>
              <a:rPr lang="en-US" dirty="0" smtClean="0"/>
              <a:t>Includes heap metadata</a:t>
            </a:r>
          </a:p>
          <a:p>
            <a:pPr lvl="2"/>
            <a:r>
              <a:rPr lang="en-US" dirty="0" smtClean="0"/>
              <a:t>Simplifies </a:t>
            </a:r>
            <a:r>
              <a:rPr lang="en-US" dirty="0" err="1" smtClean="0"/>
              <a:t>malloc</a:t>
            </a:r>
            <a:r>
              <a:rPr lang="en-US" dirty="0" smtClean="0"/>
              <a:t> internals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Chunk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4" t="8527" r="24095" b="53550"/>
          <a:stretch/>
        </p:blipFill>
        <p:spPr>
          <a:xfrm>
            <a:off x="2592239" y="1705303"/>
            <a:ext cx="7007523" cy="384678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3 bits of size contain flags</a:t>
            </a:r>
          </a:p>
          <a:p>
            <a:pPr lvl="1"/>
            <a:r>
              <a:rPr lang="en-US" dirty="0" smtClean="0"/>
              <a:t>PREV_INUSE </a:t>
            </a:r>
            <a:r>
              <a:rPr lang="mr-IN" dirty="0" smtClean="0"/>
              <a:t>–</a:t>
            </a:r>
            <a:r>
              <a:rPr lang="en-US" dirty="0" smtClean="0"/>
              <a:t> Set when previous chunk is allocated</a:t>
            </a:r>
          </a:p>
          <a:p>
            <a:pPr lvl="1"/>
            <a:r>
              <a:rPr lang="en-US" dirty="0" smtClean="0"/>
              <a:t>IS_MMAPPED </a:t>
            </a:r>
            <a:r>
              <a:rPr lang="mr-IN" dirty="0" smtClean="0"/>
              <a:t>–</a:t>
            </a:r>
            <a:r>
              <a:rPr lang="en-US" dirty="0" smtClean="0"/>
              <a:t> Set when chunk is </a:t>
            </a:r>
            <a:r>
              <a:rPr lang="en-US" dirty="0" err="1" smtClean="0"/>
              <a:t>mmap’d</a:t>
            </a:r>
            <a:r>
              <a:rPr lang="en-US" dirty="0" smtClean="0"/>
              <a:t> (for larger allocations)</a:t>
            </a:r>
          </a:p>
          <a:p>
            <a:pPr lvl="1"/>
            <a:r>
              <a:rPr lang="en-US" dirty="0" smtClean="0"/>
              <a:t>NON_MAIN_ARENA </a:t>
            </a:r>
            <a:r>
              <a:rPr lang="mr-IN" dirty="0" smtClean="0"/>
              <a:t>–</a:t>
            </a:r>
            <a:r>
              <a:rPr lang="en-US" dirty="0" smtClean="0"/>
              <a:t> When using a thread specific arena</a:t>
            </a:r>
          </a:p>
          <a:p>
            <a:r>
              <a:rPr lang="en-US" dirty="0" smtClean="0"/>
              <a:t>0x21 </a:t>
            </a:r>
            <a:r>
              <a:rPr lang="mr-IN" dirty="0" smtClean="0"/>
              <a:t>–</a:t>
            </a:r>
            <a:r>
              <a:rPr lang="en-US" dirty="0" smtClean="0"/>
              <a:t> Size is 0x20 and previous chunk is allocated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14546" r="23449" b="11571"/>
          <a:stretch/>
        </p:blipFill>
        <p:spPr>
          <a:xfrm>
            <a:off x="3676709" y="923238"/>
            <a:ext cx="4838582" cy="5066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9686" y="1087395"/>
            <a:ext cx="82543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=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(0x8)</a:t>
            </a:r>
          </a:p>
          <a:p>
            <a:endParaRPr lang="en-US" sz="2400" dirty="0" smtClean="0"/>
          </a:p>
          <a:p>
            <a:r>
              <a:rPr lang="en-US" sz="2400" dirty="0" smtClean="0"/>
              <a:t>b =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(0x28)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 =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(0x20)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 =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(0x14)</a:t>
            </a:r>
          </a:p>
        </p:txBody>
      </p:sp>
    </p:spTree>
    <p:extLst>
      <p:ext uri="{BB962C8B-B14F-4D97-AF65-F5344CB8AC3E}">
        <p14:creationId xmlns:p14="http://schemas.microsoft.com/office/powerpoint/2010/main" val="9655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heap?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free(void* p)</a:t>
            </a:r>
          </a:p>
          <a:p>
            <a:pPr lvl="1"/>
            <a:r>
              <a:rPr lang="en-US" dirty="0" smtClean="0"/>
              <a:t>Release the chunk of memory pointed to by p</a:t>
            </a:r>
          </a:p>
          <a:p>
            <a:pPr lvl="1"/>
            <a:r>
              <a:rPr lang="en-US" dirty="0" smtClean="0"/>
              <a:t>Can have unintended effects if p has already been freed</a:t>
            </a:r>
          </a:p>
          <a:p>
            <a:pPr lvl="1"/>
            <a:r>
              <a:rPr lang="en-US" dirty="0" smtClean="0"/>
              <a:t>Expected that you null out p after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2762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897</Words>
  <Application>Microsoft Macintosh PowerPoint</Application>
  <PresentationFormat>Widescreen</PresentationFormat>
  <Paragraphs>215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Calibri Light</vt:lpstr>
      <vt:lpstr>Mangal</vt:lpstr>
      <vt:lpstr>Arial</vt:lpstr>
      <vt:lpstr>Office Theme</vt:lpstr>
      <vt:lpstr>Week 11 - Heap Exploitation</vt:lpstr>
      <vt:lpstr>What is the heap?</vt:lpstr>
      <vt:lpstr>Why use the heap?</vt:lpstr>
      <vt:lpstr>Heap Implementations</vt:lpstr>
      <vt:lpstr>How to use the heap?</vt:lpstr>
      <vt:lpstr>Malloc Chunk</vt:lpstr>
      <vt:lpstr>Malloc Metadata</vt:lpstr>
      <vt:lpstr>PowerPoint Presentation</vt:lpstr>
      <vt:lpstr>How to use the heap? (cont.)</vt:lpstr>
      <vt:lpstr>Freed Chunk</vt:lpstr>
      <vt:lpstr>Free</vt:lpstr>
      <vt:lpstr>Malloc First Fit</vt:lpstr>
      <vt:lpstr>PowerPoint Presentation</vt:lpstr>
      <vt:lpstr>Use After Free (UAF)</vt:lpstr>
      <vt:lpstr>UAF (cont.)</vt:lpstr>
      <vt:lpstr>UAF (cont.)</vt:lpstr>
      <vt:lpstr>Exploit</vt:lpstr>
      <vt:lpstr>UAF (cont.)</vt:lpstr>
      <vt:lpstr>UAF Info Leaks</vt:lpstr>
      <vt:lpstr>UAF Mitigations</vt:lpstr>
      <vt:lpstr>UAF in the wild</vt:lpstr>
      <vt:lpstr>Heap overflows</vt:lpstr>
      <vt:lpstr>Things to take into account</vt:lpstr>
      <vt:lpstr>Heap Spray</vt:lpstr>
      <vt:lpstr>Heap Grooming/Feng Shui</vt:lpstr>
      <vt:lpstr>Metadata Exploits</vt:lpstr>
      <vt:lpstr>Double Free</vt:lpstr>
      <vt:lpstr>Double Free (cont.)</vt:lpstr>
      <vt:lpstr>Double Free (cont.)</vt:lpstr>
      <vt:lpstr>Double Free (cont.)</vt:lpstr>
      <vt:lpstr>Double Free (cont.)</vt:lpstr>
      <vt:lpstr>Double Free (cont.)</vt:lpstr>
      <vt:lpstr>Double Free (cont.)</vt:lpstr>
      <vt:lpstr>Double Free (cont.)</vt:lpstr>
      <vt:lpstr>Double Free Exploit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11 - Heap Exploitation</dc:title>
  <dc:creator>Roy Xu</dc:creator>
  <cp:lastModifiedBy>Roy Xu</cp:lastModifiedBy>
  <cp:revision>31</cp:revision>
  <cp:lastPrinted>2018-11-14T22:40:53Z</cp:lastPrinted>
  <dcterms:created xsi:type="dcterms:W3CDTF">2018-11-13T20:51:34Z</dcterms:created>
  <dcterms:modified xsi:type="dcterms:W3CDTF">2018-11-14T22:41:49Z</dcterms:modified>
</cp:coreProperties>
</file>