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87" r:id="rId4"/>
    <p:sldId id="280" r:id="rId5"/>
    <p:sldId id="285" r:id="rId6"/>
    <p:sldId id="279" r:id="rId7"/>
    <p:sldId id="286" r:id="rId8"/>
    <p:sldId id="276" r:id="rId9"/>
    <p:sldId id="290" r:id="rId10"/>
    <p:sldId id="277" r:id="rId11"/>
    <p:sldId id="278" r:id="rId12"/>
    <p:sldId id="282" r:id="rId13"/>
    <p:sldId id="283" r:id="rId14"/>
    <p:sldId id="284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0"/>
    <p:restoredTop sz="94682"/>
  </p:normalViewPr>
  <p:slideViewPr>
    <p:cSldViewPr snapToGrid="0" snapToObjects="1">
      <p:cViewPr>
        <p:scale>
          <a:sx n="76" d="100"/>
          <a:sy n="76" d="100"/>
        </p:scale>
        <p:origin x="-1144" y="-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8678-079C-C94C-82A3-26FB27C5937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B50A7-4B6A-CA46-817E-63FCBA5F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B50A7-4B6A-CA46-817E-63FCBA5F2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8022-F080-134C-9737-FFF1D907F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5DF8-40E4-8848-8DA3-8E176C41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agox86/hash_extend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sislab/CSAW-CTF-2017-Quals/tree/master/crypto/another_x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user.com/questions/1268868/can-i-save-these-documents-on-a-dying-machine-from-obliv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byte hash output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–</a:t>
            </a:r>
            <a:r>
              <a:rPr lang="en-US" dirty="0" err="1" smtClean="0"/>
              <a:t>Damgård</a:t>
            </a:r>
            <a:r>
              <a:rPr lang="en-US" dirty="0" smtClean="0"/>
              <a:t> construction (more on this in a minute)</a:t>
            </a:r>
          </a:p>
          <a:p>
            <a:endParaRPr lang="en-US" dirty="0" smtClean="0"/>
          </a:p>
          <a:p>
            <a:r>
              <a:rPr lang="en-US" dirty="0" smtClean="0"/>
              <a:t>(Effectively) completely broken</a:t>
            </a:r>
          </a:p>
          <a:p>
            <a:pPr lvl="1"/>
            <a:r>
              <a:rPr lang="en-US" dirty="0" smtClean="0"/>
              <a:t>Collisions (2 input strings with the same hash) are easy to find</a:t>
            </a:r>
          </a:p>
          <a:p>
            <a:pPr lvl="1"/>
            <a:r>
              <a:rPr lang="en-US" dirty="0" smtClean="0"/>
              <a:t>No practical preimage attack though</a:t>
            </a:r>
          </a:p>
          <a:p>
            <a:pPr lvl="2"/>
            <a:r>
              <a:rPr lang="en-US" dirty="0" smtClean="0"/>
              <a:t>Given hash, efficiently find input that hashes to the given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–</a:t>
            </a:r>
            <a:r>
              <a:rPr lang="en-US" dirty="0" err="1"/>
              <a:t>Damgård</a:t>
            </a:r>
            <a:r>
              <a:rPr lang="en-US" dirty="0"/>
              <a:t> </a:t>
            </a:r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23467"/>
            <a:ext cx="10515600" cy="45349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MD5 </a:t>
            </a:r>
            <a:r>
              <a:rPr lang="en-US" dirty="0" smtClean="0"/>
              <a:t>and SHA1 are both constructed this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51000"/>
            <a:ext cx="7620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–</a:t>
            </a:r>
            <a:r>
              <a:rPr lang="en-US" dirty="0" err="1"/>
              <a:t>Damgård</a:t>
            </a:r>
            <a:r>
              <a:rPr lang="en-US" dirty="0"/>
              <a:t>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chunked into blocks of a constant size, padding if needed</a:t>
            </a:r>
          </a:p>
          <a:p>
            <a:pPr lvl="1"/>
            <a:r>
              <a:rPr lang="en-US" dirty="0" smtClean="0"/>
              <a:t>MD5 uses 512 bit blocks and NULL padding</a:t>
            </a:r>
          </a:p>
          <a:p>
            <a:r>
              <a:rPr lang="en-US" dirty="0" smtClean="0"/>
              <a:t>These are then "compressed" with the `f` function</a:t>
            </a:r>
          </a:p>
          <a:p>
            <a:r>
              <a:rPr lang="en-US" dirty="0" smtClean="0"/>
              <a:t>And the results are mixed together</a:t>
            </a:r>
          </a:p>
          <a:p>
            <a:pPr lvl="1"/>
            <a:r>
              <a:rPr lang="en-US" dirty="0" smtClean="0"/>
              <a:t>Could be XOR, could be bitwise masking,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–</a:t>
            </a:r>
            <a:r>
              <a:rPr lang="en-US" dirty="0" err="1"/>
              <a:t>Damgård</a:t>
            </a:r>
            <a:r>
              <a:rPr lang="en-US" dirty="0"/>
              <a:t> </a:t>
            </a:r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 based algorithms have to work on blocks</a:t>
            </a:r>
          </a:p>
          <a:p>
            <a:r>
              <a:rPr lang="en-US" dirty="0" smtClean="0"/>
              <a:t>These blocks are the full internal state of the algorithm</a:t>
            </a:r>
          </a:p>
          <a:p>
            <a:r>
              <a:rPr lang="en-US" dirty="0" smtClean="0"/>
              <a:t>The padding is predictable</a:t>
            </a:r>
          </a:p>
          <a:p>
            <a:pPr lvl="1"/>
            <a:r>
              <a:rPr lang="en-US" dirty="0" smtClean="0"/>
              <a:t>Has to be otherwise hashing the same input twice would produce a different result!</a:t>
            </a:r>
          </a:p>
          <a:p>
            <a:endParaRPr lang="en-US" dirty="0"/>
          </a:p>
          <a:p>
            <a:r>
              <a:rPr lang="en-US" dirty="0" smtClean="0"/>
              <a:t>Imagine a construction like this: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md5(SECRET + "username=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asdf&amp;is_admin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=0")</a:t>
            </a:r>
          </a:p>
          <a:p>
            <a:pPr lvl="1"/>
            <a:r>
              <a:rPr lang="en-US" dirty="0" smtClean="0"/>
              <a:t>Seemingly could be used as a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7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Length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md5(SECRET + "username=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asdf&amp;is_admin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=0")</a:t>
            </a:r>
          </a:p>
          <a:p>
            <a:r>
              <a:rPr lang="en-US" dirty="0" smtClean="0"/>
              <a:t>The result of the hash fully determines the internal </a:t>
            </a:r>
            <a:r>
              <a:rPr lang="en-US" dirty="0"/>
              <a:t>state of 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algorithm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-&gt; we can fully recover the internal state from the hash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Since we know the full internal state, we can "reset" to that point and add on whatever data we want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i.e. we can easily compute: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md5(SECRET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username=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asdf&amp;is_admin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=0" + "\x80\x00\x00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 + 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arbitrary_data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without knowing SECRET!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Relies on SECRET being 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>prepended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to the input though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Length Extension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  <a:hlinkClick r:id="rId2"/>
              </a:rPr>
              <a:t>https://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github.com/iagox86/hash_extender</a:t>
            </a:r>
            <a:endParaRPr lang="en-US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Padding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 we saw that to use a block cipher on arbitrary length data, you need to split it into blocks</a:t>
            </a:r>
          </a:p>
          <a:p>
            <a:r>
              <a:rPr lang="en-US" dirty="0" smtClean="0"/>
              <a:t>Then use a construction like CBC to encrypt</a:t>
            </a:r>
          </a:p>
        </p:txBody>
      </p:sp>
    </p:spTree>
    <p:extLst>
      <p:ext uri="{BB962C8B-B14F-4D97-AF65-F5344CB8AC3E}">
        <p14:creationId xmlns:p14="http://schemas.microsoft.com/office/powerpoint/2010/main" val="237363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9-05-01 16.5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74" y="200538"/>
            <a:ext cx="8062348" cy="6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messages are not exact multiples of the block length</a:t>
            </a:r>
          </a:p>
          <a:p>
            <a:r>
              <a:rPr lang="en-US" dirty="0" smtClean="0"/>
              <a:t>So we need to </a:t>
            </a:r>
            <a:r>
              <a:rPr lang="en-US" i="1" dirty="0" smtClean="0"/>
              <a:t>pad </a:t>
            </a:r>
            <a:r>
              <a:rPr lang="en-US" dirty="0" smtClean="0"/>
              <a:t>the last block out with extra data to make a full block</a:t>
            </a:r>
          </a:p>
          <a:p>
            <a:r>
              <a:rPr lang="en-US" dirty="0" smtClean="0"/>
              <a:t>This data can be discarded after decryption</a:t>
            </a:r>
          </a:p>
        </p:txBody>
      </p:sp>
    </p:spTree>
    <p:extLst>
      <p:ext uri="{BB962C8B-B14F-4D97-AF65-F5344CB8AC3E}">
        <p14:creationId xmlns:p14="http://schemas.microsoft.com/office/powerpoint/2010/main" val="403553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PKCS#7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many ways messages could be padded, but one of the most popular is called PKCS#7</a:t>
            </a:r>
          </a:p>
          <a:p>
            <a:pPr lvl="1"/>
            <a:r>
              <a:rPr lang="en-US" dirty="0" smtClean="0"/>
              <a:t>It's a standard: Public Key Crypto Standard #7</a:t>
            </a:r>
          </a:p>
          <a:p>
            <a:r>
              <a:rPr lang="en-US" dirty="0" smtClean="0"/>
              <a:t>The padding character gives the number of bytes of padding used</a:t>
            </a:r>
          </a:p>
          <a:p>
            <a:r>
              <a:rPr lang="en-US" dirty="0" smtClean="0"/>
              <a:t>Example: block length 4, message = "hello"</a:t>
            </a:r>
          </a:p>
          <a:p>
            <a:pPr lvl="1"/>
            <a:r>
              <a:rPr lang="en-US" dirty="0" smtClean="0"/>
              <a:t>Padded: "hello\x03\x03\x03"</a:t>
            </a:r>
          </a:p>
          <a:p>
            <a:r>
              <a:rPr lang="en-US" dirty="0" smtClean="0"/>
              <a:t>Padding is </a:t>
            </a:r>
            <a:r>
              <a:rPr lang="en-US" i="1" dirty="0" smtClean="0"/>
              <a:t>always </a:t>
            </a:r>
            <a:r>
              <a:rPr lang="en-US" dirty="0" smtClean="0"/>
              <a:t>used – if the message is an exact multiple, you add an entire block of padding</a:t>
            </a:r>
          </a:p>
          <a:p>
            <a:r>
              <a:rPr lang="en-US" dirty="0" smtClean="0"/>
              <a:t>Example: block length 4, message = "blah"</a:t>
            </a:r>
          </a:p>
          <a:p>
            <a:pPr lvl="1"/>
            <a:r>
              <a:rPr lang="en-US" dirty="0" smtClean="0"/>
              <a:t>Padded: "blah\x04\x04\x04\x04"</a:t>
            </a:r>
          </a:p>
        </p:txBody>
      </p:sp>
    </p:spTree>
    <p:extLst>
      <p:ext uri="{BB962C8B-B14F-4D97-AF65-F5344CB8AC3E}">
        <p14:creationId xmlns:p14="http://schemas.microsoft.com/office/powerpoint/2010/main" val="12618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last week of homework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Master challenge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Will open after next class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Extra credit (replaces 1 homework)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Multi-stage challenge incorporating all 4 CTF categories we've talked about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206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decrypting a message, we can check if the padding is correct</a:t>
            </a:r>
          </a:p>
          <a:p>
            <a:pPr lvl="1"/>
            <a:r>
              <a:rPr lang="en-US" dirty="0" smtClean="0"/>
              <a:t>Strip off the padding and check that all pad bytes are equal to the pad length</a:t>
            </a:r>
          </a:p>
          <a:p>
            <a:r>
              <a:rPr lang="en-US" dirty="0" smtClean="0"/>
              <a:t>What should we do if we discover bad padding?</a:t>
            </a:r>
          </a:p>
          <a:p>
            <a:pPr lvl="1"/>
            <a:r>
              <a:rPr lang="en-US" dirty="0" smtClean="0"/>
              <a:t>Probably means something went wrong decrypting, or the message was corrupted somehow</a:t>
            </a:r>
          </a:p>
          <a:p>
            <a:pPr lvl="1"/>
            <a:r>
              <a:rPr lang="en-US" dirty="0" smtClean="0"/>
              <a:t>Maybe we should present an error message to the user?</a:t>
            </a:r>
          </a:p>
        </p:txBody>
      </p:sp>
    </p:spTree>
    <p:extLst>
      <p:ext uri="{BB962C8B-B14F-4D97-AF65-F5344CB8AC3E}">
        <p14:creationId xmlns:p14="http://schemas.microsoft.com/office/powerpoint/2010/main" val="329876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Padding Oracle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if we do </a:t>
            </a:r>
            <a:r>
              <a:rPr lang="en-US" i="1" dirty="0" smtClean="0"/>
              <a:t>anything different</a:t>
            </a:r>
            <a:r>
              <a:rPr lang="en-US" dirty="0" smtClean="0"/>
              <a:t> when the padding is incorrect </a:t>
            </a:r>
            <a:r>
              <a:rPr lang="en-US" dirty="0" err="1" smtClean="0"/>
              <a:t>vs</a:t>
            </a:r>
            <a:r>
              <a:rPr lang="en-US" dirty="0" smtClean="0"/>
              <a:t> correct, we can decrypt the message entirely!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If we </a:t>
            </a:r>
            <a:r>
              <a:rPr lang="en-US" i="1" dirty="0" smtClean="0"/>
              <a:t>change</a:t>
            </a:r>
            <a:r>
              <a:rPr lang="en-US" dirty="0" smtClean="0"/>
              <a:t> the second-to-last </a:t>
            </a:r>
            <a:r>
              <a:rPr lang="en-US" dirty="0" err="1" smtClean="0"/>
              <a:t>ciphertext</a:t>
            </a:r>
            <a:r>
              <a:rPr lang="en-US" dirty="0" smtClean="0"/>
              <a:t> block, we can control what the last plaintext block decrypts to</a:t>
            </a:r>
          </a:p>
          <a:p>
            <a:pPr lvl="1"/>
            <a:r>
              <a:rPr lang="en-US" dirty="0" smtClean="0"/>
              <a:t>We will get </a:t>
            </a:r>
            <a:r>
              <a:rPr lang="en-US" i="1" dirty="0" smtClean="0"/>
              <a:t>different messages</a:t>
            </a:r>
            <a:r>
              <a:rPr lang="en-US" dirty="0" smtClean="0"/>
              <a:t> if that plaintext has correct padding or not</a:t>
            </a:r>
          </a:p>
          <a:p>
            <a:pPr lvl="1"/>
            <a:r>
              <a:rPr lang="en-US" dirty="0" smtClean="0"/>
              <a:t>When we get the padding correct, we can use this information to figure out a bit about the message!</a:t>
            </a:r>
          </a:p>
          <a:p>
            <a:r>
              <a:rPr lang="en-US" dirty="0" smtClean="0"/>
              <a:t>Let's work this out on the board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25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Unmasking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If we know flag format and where it appears, we can discover part of the key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If that key happens to also be at a known place in the plaintext, we can recover another part of the key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Repeat until everything is decrypted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Walkthrough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dirty="0">
                <a:latin typeface="Calibri" charset="0"/>
                <a:ea typeface="Calibri" charset="0"/>
                <a:cs typeface="Calibri" charset="0"/>
                <a:hlinkClick r:id="rId2"/>
              </a:rPr>
              <a:t>://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github.com/isislab/CSAW-CTF-2017-Quals/tree/master/crypto/another_xor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Options for next week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Q&amp;A "lecture"</a:t>
            </a:r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What do you want to learn more about</a:t>
            </a:r>
            <a:r>
              <a:rPr lang="en-US" sz="2000" dirty="0" smtClean="0"/>
              <a:t>?</a:t>
            </a:r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Impromptu 45-ish minute lectures on whatever</a:t>
            </a:r>
            <a:endParaRPr lang="en-US" sz="2000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SECCON this weekend</a:t>
            </a:r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24 </a:t>
            </a:r>
            <a:r>
              <a:rPr lang="en-US" sz="2000" dirty="0" smtClean="0"/>
              <a:t>hour </a:t>
            </a:r>
            <a:r>
              <a:rPr lang="mr-IN" sz="2000" dirty="0" smtClean="0"/>
              <a:t>–</a:t>
            </a:r>
            <a:r>
              <a:rPr lang="en-US" sz="2000" dirty="0" smtClean="0"/>
              <a:t> starts at 1a Saturday</a:t>
            </a:r>
            <a:endParaRPr lang="en-US" sz="2000" dirty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Come to the lab, play, we'll be casting to the TV as we work through harder </a:t>
            </a:r>
            <a:r>
              <a:rPr lang="en-US" sz="2000" dirty="0" err="1"/>
              <a:t>chals</a:t>
            </a:r>
            <a:endParaRPr lang="en-US" sz="2000" dirty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If you haven't </a:t>
            </a:r>
            <a:r>
              <a:rPr lang="en-US" sz="2000" dirty="0" smtClean="0"/>
              <a:t>done a write-up, you can group up with others who haven't either and stake out a challenge</a:t>
            </a:r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Not required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sz="26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Opinions?</a:t>
            </a:r>
          </a:p>
        </p:txBody>
      </p:sp>
    </p:spTree>
    <p:extLst>
      <p:ext uri="{BB962C8B-B14F-4D97-AF65-F5344CB8AC3E}">
        <p14:creationId xmlns:p14="http://schemas.microsoft.com/office/powerpoint/2010/main" val="75421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superuser.com/questions/1268868/can-i-save-these-documents-on-a-dying-machine-from-oblivion</a:t>
            </a:r>
            <a:endParaRPr lang="en-US" sz="28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184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Quick </a:t>
            </a:r>
            <a:r>
              <a:rPr lang="en-US" sz="2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2406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Attacks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Low e </a:t>
            </a:r>
            <a:r>
              <a:rPr lang="mr-IN" sz="2800" dirty="0" smtClean="0"/>
              <a:t>–</a:t>
            </a:r>
            <a:r>
              <a:rPr lang="en-US" sz="2800" dirty="0" smtClean="0"/>
              <a:t> see last lecture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Common modulus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Same message encrypted with the same n, but with different 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We'll discuss this in detail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Wiener's attack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Coppersmith's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Franklin-Reiter related message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smtClean="0"/>
              <a:t>And more!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651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Common Modulus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Same m, n different e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Public exponents have to be relatively prime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To solve: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Compute </a:t>
            </a:r>
            <a:r>
              <a:rPr lang="en-US" sz="2400" dirty="0" err="1" smtClean="0"/>
              <a:t>a,b</a:t>
            </a:r>
            <a:r>
              <a:rPr lang="en-US" sz="2400" dirty="0" smtClean="0"/>
              <a:t> such that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 *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b = 1 (extended </a:t>
            </a:r>
            <a:r>
              <a:rPr lang="en-US" sz="2400" dirty="0" smtClean="0"/>
              <a:t>E</a:t>
            </a:r>
            <a:r>
              <a:rPr lang="en-US" sz="2400" dirty="0" smtClean="0"/>
              <a:t>uclidean algorithm)</a:t>
            </a:r>
            <a:endParaRPr lang="en-US" sz="2400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Then c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 * c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 = m (mod n</a:t>
            </a:r>
            <a:r>
              <a:rPr lang="en-US" sz="2400" dirty="0" smtClean="0"/>
              <a:t>)</a:t>
            </a:r>
            <a:endParaRPr lang="en-US" sz="28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Example on board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26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arbitrary input bytes, generate a constant length "hash"</a:t>
            </a:r>
          </a:p>
          <a:p>
            <a:pPr lvl="1"/>
            <a:r>
              <a:rPr lang="en-US" dirty="0" smtClean="0"/>
              <a:t>Ideally the hash changes a lot for a small input change</a:t>
            </a:r>
          </a:p>
          <a:p>
            <a:r>
              <a:rPr lang="en-US" dirty="0" smtClean="0"/>
              <a:t>Ex.</a:t>
            </a:r>
          </a:p>
          <a:p>
            <a:pPr lvl="1"/>
            <a:r>
              <a:rPr lang="en-US" dirty="0" smtClean="0"/>
              <a:t>md5("Hello") -&gt; </a:t>
            </a:r>
            <a:r>
              <a:rPr lang="de-DE" dirty="0" smtClean="0"/>
              <a:t>8b1a9953c4611296a827abf8c47804d7</a:t>
            </a:r>
          </a:p>
          <a:p>
            <a:pPr lvl="1"/>
            <a:r>
              <a:rPr lang="en-US" dirty="0"/>
              <a:t>md5("</a:t>
            </a:r>
            <a:r>
              <a:rPr lang="en-US" dirty="0" err="1" smtClean="0"/>
              <a:t>Hellp</a:t>
            </a:r>
            <a:r>
              <a:rPr lang="en-US" dirty="0" smtClean="0"/>
              <a:t>") -&gt; </a:t>
            </a:r>
            <a:r>
              <a:rPr lang="tr-TR" dirty="0" smtClean="0"/>
              <a:t>62ac2dcdae264b4aac4e9b2631692514</a:t>
            </a:r>
            <a:endParaRPr lang="en-US" dirty="0" smtClean="0"/>
          </a:p>
          <a:p>
            <a:r>
              <a:rPr lang="en-US" dirty="0" smtClean="0"/>
              <a:t>Variety of algorithms</a:t>
            </a:r>
          </a:p>
          <a:p>
            <a:pPr lvl="1"/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SHA1,2,3</a:t>
            </a:r>
          </a:p>
          <a:p>
            <a:pPr lvl="1"/>
            <a:r>
              <a:rPr lang="en-US" dirty="0" smtClean="0"/>
              <a:t>BLAKE2</a:t>
            </a:r>
          </a:p>
        </p:txBody>
      </p:sp>
    </p:spTree>
    <p:extLst>
      <p:ext uri="{BB962C8B-B14F-4D97-AF65-F5344CB8AC3E}">
        <p14:creationId xmlns:p14="http://schemas.microsoft.com/office/powerpoint/2010/main" val="186502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three features:</a:t>
            </a:r>
          </a:p>
          <a:p>
            <a:pPr lvl="1"/>
            <a:r>
              <a:rPr lang="en-US" dirty="0" err="1" smtClean="0"/>
              <a:t>Preimage</a:t>
            </a:r>
            <a:r>
              <a:rPr lang="en-US" dirty="0" smtClean="0"/>
              <a:t> </a:t>
            </a:r>
            <a:r>
              <a:rPr lang="en-US" dirty="0" err="1" smtClean="0"/>
              <a:t>reistance</a:t>
            </a:r>
            <a:r>
              <a:rPr lang="en-US" dirty="0" smtClean="0"/>
              <a:t>: given H(x), it's hard to find x</a:t>
            </a:r>
          </a:p>
          <a:p>
            <a:pPr lvl="1"/>
            <a:r>
              <a:rPr lang="en-US" dirty="0" smtClean="0"/>
              <a:t>Second-</a:t>
            </a:r>
            <a:r>
              <a:rPr lang="en-US" dirty="0" err="1" smtClean="0"/>
              <a:t>preimage</a:t>
            </a:r>
            <a:r>
              <a:rPr lang="en-US" dirty="0" smtClean="0"/>
              <a:t> resistance: given x1, H(x1), it's hard to find x2 where</a:t>
            </a:r>
            <a:br>
              <a:rPr lang="en-US" dirty="0" smtClean="0"/>
            </a:br>
            <a:r>
              <a:rPr lang="en-US" dirty="0" smtClean="0"/>
              <a:t>H(x1) = H(x2)</a:t>
            </a:r>
          </a:p>
          <a:p>
            <a:pPr lvl="1"/>
            <a:r>
              <a:rPr lang="en-US" dirty="0" smtClean="0"/>
              <a:t>Collision resistance: it's hard to find </a:t>
            </a:r>
            <a:r>
              <a:rPr lang="en-US" i="1" dirty="0" smtClean="0"/>
              <a:t>any</a:t>
            </a:r>
            <a:r>
              <a:rPr lang="en-US" dirty="0" smtClean="0"/>
              <a:t> pair x1, x2 where H(x1) = H(x2)</a:t>
            </a:r>
          </a:p>
          <a:p>
            <a:r>
              <a:rPr lang="en-US" dirty="0" smtClean="0"/>
              <a:t>Note 1: these properties are listed in order of how hard they are to achieve (easiest to hardest)</a:t>
            </a:r>
          </a:p>
          <a:p>
            <a:r>
              <a:rPr lang="en-US" dirty="0" smtClean="0"/>
              <a:t>Note 2: collisions are </a:t>
            </a:r>
            <a:r>
              <a:rPr lang="en-US" i="1" dirty="0" smtClean="0"/>
              <a:t>guaranteed </a:t>
            </a:r>
            <a:r>
              <a:rPr lang="en-US" dirty="0" smtClean="0"/>
              <a:t>to exist (why?)</a:t>
            </a:r>
          </a:p>
          <a:p>
            <a:pPr lvl="1"/>
            <a:r>
              <a:rPr lang="en-US" dirty="0" smtClean="0"/>
              <a:t>Goal of a cryptographic hash function is to make them hard to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1070</Words>
  <Application>Microsoft Macintosh PowerPoint</Application>
  <PresentationFormat>Custom</PresentationFormat>
  <Paragraphs>133</Paragraphs>
  <Slides>22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Cryptography Week 2</vt:lpstr>
      <vt:lpstr>Misc.</vt:lpstr>
      <vt:lpstr>Misc.</vt:lpstr>
      <vt:lpstr>Misc.</vt:lpstr>
      <vt:lpstr>HW Overview</vt:lpstr>
      <vt:lpstr>RSA Attacks (Cont'd)</vt:lpstr>
      <vt:lpstr>RSA Common Modulus Attack</vt:lpstr>
      <vt:lpstr>Hashes</vt:lpstr>
      <vt:lpstr>Cryptographic Hash Properties</vt:lpstr>
      <vt:lpstr>MD5</vt:lpstr>
      <vt:lpstr>Merkle–Damgård Hash Functions</vt:lpstr>
      <vt:lpstr>Merkle–Damgård Hash Functions</vt:lpstr>
      <vt:lpstr>Merkle–Damgård Padding</vt:lpstr>
      <vt:lpstr>Hash Length Extension</vt:lpstr>
      <vt:lpstr>Hash Length Extension Tooling</vt:lpstr>
      <vt:lpstr>CBC Padding Oracles</vt:lpstr>
      <vt:lpstr>PowerPoint Presentation</vt:lpstr>
      <vt:lpstr>Padding</vt:lpstr>
      <vt:lpstr>PKCS#7</vt:lpstr>
      <vt:lpstr>Validating Padding</vt:lpstr>
      <vt:lpstr>CBC Padding Oracle Attack</vt:lpstr>
      <vt:lpstr>Repeated Unmasking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Microsoft Office User</dc:creator>
  <cp:lastModifiedBy>Brendan Dolan-Gavitt</cp:lastModifiedBy>
  <cp:revision>102</cp:revision>
  <dcterms:created xsi:type="dcterms:W3CDTF">2017-11-29T18:58:38Z</dcterms:created>
  <dcterms:modified xsi:type="dcterms:W3CDTF">2019-05-01T21:50:20Z</dcterms:modified>
</cp:coreProperties>
</file>