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6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693F-BDFE-AC48-9D0B-174ACA8FF164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94F2-A043-EE41-916B-4273B5DA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Robert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DROP TABLE Students; -- 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doesn</a:t>
            </a:r>
            <a:r>
              <a:rPr lang="mr-IN" dirty="0" smtClean="0"/>
              <a:t>'</a:t>
            </a:r>
            <a:r>
              <a:rPr lang="en-US" dirty="0" smtClean="0"/>
              <a:t>t work (anymore)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Common PHP, Python, etc. MySQL connectors all only allow 1 query per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94F2-A043-EE41-916B-4273B5DA9C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</a:t>
            </a:r>
            <a:r>
              <a:rPr lang="en-US" baseline="0" dirty="0" smtClean="0"/>
              <a:t> these 2 can be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94F2-A043-EE41-916B-4273B5DA9C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</a:t>
            </a:r>
            <a:r>
              <a:rPr lang="en-US" baseline="0" dirty="0" smtClean="0"/>
              <a:t> these 2 can be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94F2-A043-EE41-916B-4273B5DA9C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pretty rare in CTFs, but definitely possible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94F2-A043-EE41-916B-4273B5DA9C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8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@exampl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555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smtClean="0"/>
              <a:t>Week 2 </a:t>
            </a:r>
            <a:r>
              <a:rPr lang="mr-IN" sz="8000" dirty="0" smtClean="0"/>
              <a:t>–</a:t>
            </a:r>
            <a:r>
              <a:rPr lang="en-US" sz="8000" dirty="0" smtClean="0"/>
              <a:t> Advanced </a:t>
            </a:r>
            <a:r>
              <a:rPr lang="en-US" sz="8000" dirty="0" err="1" smtClean="0"/>
              <a:t>SQLi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5225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8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Time-based Blind </a:t>
            </a:r>
            <a:r>
              <a:rPr lang="en-US" dirty="0" err="1" smtClean="0"/>
              <a:t>SQLi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mr-IN" dirty="0" smtClean="0"/>
              <a:t>'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Optimization: binary </a:t>
            </a:r>
            <a:r>
              <a:rPr lang="en-US" dirty="0"/>
              <a:t>search on each character we want to extract</a:t>
            </a:r>
          </a:p>
          <a:p>
            <a:r>
              <a:rPr lang="en-US" dirty="0" smtClean="0"/>
              <a:t>ASCII(char)</a:t>
            </a:r>
          </a:p>
          <a:p>
            <a:pPr lvl="1"/>
            <a:r>
              <a:rPr lang="en-US" dirty="0" smtClean="0"/>
              <a:t>Get the equivalent ASCII character code for char</a:t>
            </a:r>
          </a:p>
          <a:p>
            <a:pPr lvl="1"/>
            <a:r>
              <a:rPr lang="en-US" dirty="0" smtClean="0"/>
              <a:t>Basically the same as Python</a:t>
            </a:r>
            <a:r>
              <a:rPr lang="mr-IN" dirty="0" smtClean="0"/>
              <a:t>'</a:t>
            </a:r>
            <a:r>
              <a:rPr lang="en-US" dirty="0" smtClean="0"/>
              <a:t>s </a:t>
            </a:r>
            <a:r>
              <a:rPr lang="en-US" dirty="0" err="1" smtClean="0"/>
              <a:t>ord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IF(ASCII(SUBSTR(name</a:t>
            </a:r>
            <a:r>
              <a:rPr lang="en-US" dirty="0"/>
              <a:t>, 0, 1)) &lt; 0x40, SLEEP(1), 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</a:t>
            </a:r>
            <a:r>
              <a:rPr lang="en-US" dirty="0" err="1" smtClean="0"/>
              <a:t>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"</a:t>
            </a:r>
            <a:r>
              <a:rPr lang="en-US" dirty="0" smtClean="0"/>
              <a:t>First layer</a:t>
            </a:r>
            <a:r>
              <a:rPr lang="mr-IN" dirty="0" smtClean="0"/>
              <a:t>"</a:t>
            </a:r>
            <a:r>
              <a:rPr lang="en-US" dirty="0" smtClean="0"/>
              <a:t> properly escapes or parameterizes</a:t>
            </a:r>
          </a:p>
          <a:p>
            <a:r>
              <a:rPr lang="mr-IN" dirty="0" smtClean="0"/>
              <a:t>"</a:t>
            </a:r>
            <a:r>
              <a:rPr lang="en-US" dirty="0" smtClean="0"/>
              <a:t>Second layer</a:t>
            </a:r>
            <a:r>
              <a:rPr lang="mr-IN" dirty="0" smtClean="0"/>
              <a:t>"</a:t>
            </a:r>
            <a:r>
              <a:rPr lang="en-US" dirty="0" smtClean="0"/>
              <a:t> gets that data, then </a:t>
            </a:r>
            <a:r>
              <a:rPr lang="en-US" dirty="0" err="1" smtClean="0"/>
              <a:t>doesn</a:t>
            </a:r>
            <a:r>
              <a:rPr lang="mr-IN" dirty="0" smtClean="0"/>
              <a:t>'</a:t>
            </a:r>
            <a:r>
              <a:rPr lang="en-US" dirty="0" smtClean="0"/>
              <a:t>t escape/parameterize</a:t>
            </a:r>
          </a:p>
          <a:p>
            <a:r>
              <a:rPr lang="en-US" dirty="0" smtClean="0"/>
              <a:t>Example scenario: online shopping</a:t>
            </a:r>
          </a:p>
          <a:p>
            <a:pPr lvl="1"/>
            <a:r>
              <a:rPr lang="en-US" dirty="0" smtClean="0"/>
              <a:t>First layer: ordering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INSERT INTO orders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Second layer: nightly batch processing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address FROM orders...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shipping_labels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VALUES 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$address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3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SQL Injection</a:t>
            </a:r>
            <a:endParaRPr lang="en-US" dirty="0"/>
          </a:p>
        </p:txBody>
      </p:sp>
      <p:pic>
        <p:nvPicPr>
          <p:cNvPr id="4" name="Content Placeholder 3" descr="CKhu3pMWwAA6qVC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3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prepared queries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these are SQL statements with placeholders: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stmt</a:t>
            </a:r>
            <a:r>
              <a:rPr lang="en-US" dirty="0" smtClean="0"/>
              <a:t> = $conn-&gt;prepare("INSERT INTO </a:t>
            </a:r>
            <a:r>
              <a:rPr lang="en-US" dirty="0" err="1" smtClean="0"/>
              <a:t>MyGuests</a:t>
            </a:r>
            <a:r>
              <a:rPr lang="en-US" dirty="0" smtClean="0"/>
              <a:t>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email) VALUES (?, ?, ?)");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stmt</a:t>
            </a:r>
            <a:r>
              <a:rPr lang="en-US" dirty="0" smtClean="0"/>
              <a:t>-&gt;</a:t>
            </a:r>
            <a:r>
              <a:rPr lang="en-US" dirty="0" err="1" smtClean="0"/>
              <a:t>bind_param</a:t>
            </a:r>
            <a:r>
              <a:rPr lang="en-US" dirty="0" smtClean="0"/>
              <a:t>("</a:t>
            </a:r>
            <a:r>
              <a:rPr lang="en-US" dirty="0" err="1" smtClean="0"/>
              <a:t>sss</a:t>
            </a:r>
            <a:r>
              <a:rPr lang="en-US" dirty="0" smtClean="0"/>
              <a:t>", $</a:t>
            </a:r>
            <a:r>
              <a:rPr lang="en-US" dirty="0" err="1" smtClean="0"/>
              <a:t>firstname</a:t>
            </a:r>
            <a:r>
              <a:rPr lang="en-US" dirty="0" smtClean="0"/>
              <a:t>, $</a:t>
            </a:r>
            <a:r>
              <a:rPr lang="en-US" dirty="0" err="1" smtClean="0"/>
              <a:t>lastname</a:t>
            </a:r>
            <a:r>
              <a:rPr lang="en-US" dirty="0" smtClean="0"/>
              <a:t>, $email);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"</a:t>
            </a:r>
            <a:r>
              <a:rPr lang="en-US" dirty="0" smtClean="0"/>
              <a:t>John”;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/>
              <a:t>lastname</a:t>
            </a:r>
            <a:r>
              <a:rPr lang="en-US" dirty="0"/>
              <a:t> = "</a:t>
            </a:r>
            <a:r>
              <a:rPr lang="en-US" dirty="0" smtClean="0"/>
              <a:t>Doe”;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/>
              <a:t>email = </a:t>
            </a:r>
            <a:r>
              <a:rPr lang="en-US" dirty="0" smtClean="0">
                <a:hlinkClick r:id="rId2"/>
              </a:rPr>
              <a:t>john</a:t>
            </a:r>
            <a:r>
              <a:rPr lang="en-US" dirty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/>
              <a:t>stmt</a:t>
            </a:r>
            <a:r>
              <a:rPr lang="en-US" dirty="0"/>
              <a:t>-&gt;execute();</a:t>
            </a:r>
          </a:p>
          <a:p>
            <a:r>
              <a:rPr lang="en-US" dirty="0" smtClean="0"/>
              <a:t>Prepared statements understand what parts are input and what parts are the command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it separates the input from the syntax of the SQL statement</a:t>
            </a:r>
          </a:p>
        </p:txBody>
      </p:sp>
    </p:spTree>
    <p:extLst>
      <p:ext uri="{BB962C8B-B14F-4D97-AF65-F5344CB8AC3E}">
        <p14:creationId xmlns:p14="http://schemas.microsoft.com/office/powerpoint/2010/main" val="7706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: injecting our own query into the running query to modify the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2" y="2947987"/>
            <a:ext cx="10928615" cy="33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let</a:t>
            </a:r>
            <a:r>
              <a:rPr lang="mr-IN" dirty="0" smtClean="0"/>
              <a:t>'</a:t>
            </a:r>
            <a:r>
              <a:rPr lang="en-US" dirty="0" smtClean="0"/>
              <a:t>s orient ourselves</a:t>
            </a:r>
          </a:p>
          <a:p>
            <a:pPr lvl="1"/>
            <a:r>
              <a:rPr lang="en-US" dirty="0" smtClean="0"/>
              <a:t>Where are we? What are the table schemas?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DATABASE()</a:t>
            </a:r>
          </a:p>
          <a:p>
            <a:r>
              <a:rPr lang="en-US" dirty="0" smtClean="0"/>
              <a:t>What databases/tables/columns can we access?</a:t>
            </a:r>
          </a:p>
          <a:p>
            <a:pPr lvl="1"/>
            <a:r>
              <a:rPr lang="mr-IN" dirty="0" smtClean="0"/>
              <a:t>"</a:t>
            </a:r>
            <a:r>
              <a:rPr lang="en-US" dirty="0" smtClean="0"/>
              <a:t>magic</a:t>
            </a:r>
            <a:r>
              <a:rPr lang="mr-IN" dirty="0" smtClean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information_schema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information_schema.SCHEMATA</a:t>
            </a:r>
            <a:endParaRPr lang="en-US" dirty="0" smtClean="0"/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SCHEMA_NAME</a:t>
            </a:r>
          </a:p>
          <a:p>
            <a:pPr lvl="1"/>
            <a:r>
              <a:rPr lang="en-US" dirty="0" err="1" smtClean="0"/>
              <a:t>information_schema.TABLES</a:t>
            </a:r>
            <a:endParaRPr lang="en-US" dirty="0"/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TABLE_NAME WHERE TABLE_SCHEMA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'…'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/>
              <a:t>information_schema.COLUMNS</a:t>
            </a:r>
            <a:endParaRPr lang="en-US" dirty="0"/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COLUMN_NAME WHERE TABLE_SCHEMA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'…'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AND TABLE_NAME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'…'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Odds are good there are &gt;1 DB, table, column</a:t>
            </a:r>
          </a:p>
          <a:p>
            <a:r>
              <a:rPr lang="en-US" dirty="0" smtClean="0"/>
              <a:t>How can we iterate over them?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LIMIT 1 OFFSET n</a:t>
            </a:r>
          </a:p>
          <a:p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SELECT TABLE_NAME WHERE TABLE_SCHEMA = </a:t>
            </a: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'…'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LIMIT 1 OFFSET 0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SELECT TABLE_NAME WHERE TABLE_SCHEMA = </a:t>
            </a: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'…'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LIMIT 1 OFFSET 1</a:t>
            </a:r>
          </a:p>
          <a:p>
            <a:pPr marL="228600" lvl="2">
              <a:spcBef>
                <a:spcPts val="1000"/>
              </a:spcBef>
            </a:pP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6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Optimization: concatenate into 1 string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GROUP_CONCAT(TABLE_NAME SEPARATOR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Returns a string with all names concatenated with </a:t>
            </a:r>
            <a:r>
              <a:rPr lang="mr-IN" dirty="0" smtClean="0">
                <a:ea typeface="Consolas" charset="0"/>
                <a:cs typeface="Consolas" charset="0"/>
              </a:rPr>
              <a:t>'</a:t>
            </a:r>
            <a:r>
              <a:rPr lang="en-US" dirty="0" smtClean="0">
                <a:ea typeface="Consolas" charset="0"/>
                <a:cs typeface="Consolas" charset="0"/>
              </a:rPr>
              <a:t>,</a:t>
            </a:r>
            <a:r>
              <a:rPr lang="mr-IN" dirty="0" smtClean="0">
                <a:ea typeface="Consolas" charset="0"/>
                <a:cs typeface="Consolas" charset="0"/>
              </a:rPr>
              <a:t>'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08" y="2850773"/>
            <a:ext cx="10515600" cy="94790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3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</a:t>
            </a:r>
            <a:r>
              <a:rPr lang="en-US" dirty="0" err="1" smtClean="0"/>
              <a:t>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= we don</a:t>
            </a:r>
            <a:r>
              <a:rPr lang="mr-IN" dirty="0" smtClean="0"/>
              <a:t>'</a:t>
            </a:r>
            <a:r>
              <a:rPr lang="en-US" dirty="0" smtClean="0"/>
              <a:t>t get any data back</a:t>
            </a:r>
          </a:p>
          <a:p>
            <a:pPr lvl="1"/>
            <a:r>
              <a:rPr lang="en-US" dirty="0" smtClean="0"/>
              <a:t>No immediate errors/return data, no UPDATE/INSERT injection, etc.</a:t>
            </a:r>
          </a:p>
          <a:p>
            <a:r>
              <a:rPr lang="en-US" dirty="0" smtClean="0"/>
              <a:t>But we do get some metadata back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Error code</a:t>
            </a:r>
          </a:p>
          <a:p>
            <a:r>
              <a:rPr lang="en-US" dirty="0" smtClean="0"/>
              <a:t>How can we test for injection?</a:t>
            </a:r>
          </a:p>
          <a:p>
            <a:pPr lvl="1"/>
            <a:r>
              <a:rPr lang="en-US" dirty="0" smtClean="0"/>
              <a:t>SLEEP()</a:t>
            </a:r>
          </a:p>
          <a:p>
            <a:pPr lvl="1"/>
            <a:r>
              <a:rPr lang="en-US" dirty="0" smtClean="0"/>
              <a:t>Return bad data causing a 500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55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Time-based Blind </a:t>
            </a:r>
            <a:r>
              <a:rPr lang="en-US" dirty="0" err="1" smtClean="0"/>
              <a:t>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Brute-force character by character</a:t>
            </a:r>
          </a:p>
          <a:p>
            <a:r>
              <a:rPr lang="en-US" dirty="0" smtClean="0"/>
              <a:t>IF(expr, </a:t>
            </a:r>
            <a:r>
              <a:rPr lang="en-US" dirty="0" err="1" smtClean="0"/>
              <a:t>val_if_true</a:t>
            </a:r>
            <a:r>
              <a:rPr lang="en-US" dirty="0" smtClean="0"/>
              <a:t>, </a:t>
            </a:r>
            <a:r>
              <a:rPr lang="en-US" dirty="0" err="1" smtClean="0"/>
              <a:t>val_if_false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Evaluate expr, and return the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if true, 3</a:t>
            </a:r>
            <a:r>
              <a:rPr lang="en-US" baseline="30000" dirty="0" smtClean="0"/>
              <a:t>rd</a:t>
            </a:r>
            <a:r>
              <a:rPr lang="en-US" dirty="0" smtClean="0"/>
              <a:t> if false</a:t>
            </a:r>
          </a:p>
          <a:p>
            <a:r>
              <a:rPr lang="en-US" dirty="0" smtClean="0"/>
              <a:t>SUBSTR(</a:t>
            </a:r>
            <a:r>
              <a:rPr lang="en-US" dirty="0" err="1" smtClean="0"/>
              <a:t>str</a:t>
            </a:r>
            <a:r>
              <a:rPr lang="en-US" dirty="0" smtClean="0"/>
              <a:t>, start,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SELECT IF(SUBSTR(name</a:t>
            </a:r>
            <a:r>
              <a:rPr lang="en-US" smtClean="0"/>
              <a:t>, </a:t>
            </a:r>
            <a:r>
              <a:rPr lang="en-US" smtClean="0"/>
              <a:t>1, </a:t>
            </a:r>
            <a:r>
              <a:rPr lang="en-US" dirty="0" smtClean="0"/>
              <a:t>1) = </a:t>
            </a:r>
            <a:r>
              <a:rPr lang="mr-IN" dirty="0" smtClean="0"/>
              <a:t>'</a:t>
            </a:r>
            <a:r>
              <a:rPr lang="en-US" dirty="0" smtClean="0"/>
              <a:t>A</a:t>
            </a:r>
            <a:r>
              <a:rPr lang="mr-IN" dirty="0" smtClean="0"/>
              <a:t>'</a:t>
            </a:r>
            <a:r>
              <a:rPr lang="en-US" dirty="0" smtClean="0"/>
              <a:t>, SLEEP(1), 0);</a:t>
            </a:r>
          </a:p>
        </p:txBody>
      </p:sp>
    </p:spTree>
    <p:extLst>
      <p:ext uri="{BB962C8B-B14F-4D97-AF65-F5344CB8AC3E}">
        <p14:creationId xmlns:p14="http://schemas.microsoft.com/office/powerpoint/2010/main" val="150727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08" y="2850773"/>
            <a:ext cx="10515600" cy="94790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0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518</Words>
  <Application>Microsoft Macintosh PowerPoint</Application>
  <PresentationFormat>Custom</PresentationFormat>
  <Paragraphs>80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Week 2 – Advanced SQLi</vt:lpstr>
      <vt:lpstr>Recap</vt:lpstr>
      <vt:lpstr>Exfiltrating Data</vt:lpstr>
      <vt:lpstr>Exfiltrating Data</vt:lpstr>
      <vt:lpstr>Exfiltrating Data</vt:lpstr>
      <vt:lpstr>Demo</vt:lpstr>
      <vt:lpstr>Blind SQLi</vt:lpstr>
      <vt:lpstr>Time-based Blind SQLi</vt:lpstr>
      <vt:lpstr>Demo</vt:lpstr>
      <vt:lpstr>Time-based Blind SQLi Cont'd</vt:lpstr>
      <vt:lpstr>Second-order SQLi</vt:lpstr>
      <vt:lpstr>Defending Against SQL Injection</vt:lpstr>
      <vt:lpstr>Defending Against SQL Injection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 – Advanced SQLi</dc:title>
  <dc:creator>Microsoft Office User</dc:creator>
  <cp:lastModifiedBy>Brendan Dolan-Gavitt</cp:lastModifiedBy>
  <cp:revision>44</cp:revision>
  <dcterms:created xsi:type="dcterms:W3CDTF">2017-09-12T02:54:42Z</dcterms:created>
  <dcterms:modified xsi:type="dcterms:W3CDTF">2019-02-06T22:21:22Z</dcterms:modified>
</cp:coreProperties>
</file>