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2" r:id="rId5"/>
    <p:sldId id="260" r:id="rId6"/>
    <p:sldId id="261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854"/>
  </p:normalViewPr>
  <p:slideViewPr>
    <p:cSldViewPr snapToGrid="0" snapToObjects="1">
      <p:cViewPr varScale="1">
        <p:scale>
          <a:sx n="79" d="100"/>
          <a:sy n="79" d="100"/>
        </p:scale>
        <p:origin x="-11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BE1D3-FA3D-814F-AD8B-7E01EF329AD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4E8A-0323-8743-973F-134FE2A5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4E8A-0323-8743-973F-134FE2A512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4E8A-0323-8743-973F-134FE2A512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4E8A-0323-8743-973F-134FE2A512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44E8A-0323-8743-973F-134FE2A512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22A1-2333-C040-A3B5-34232249CF6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ECA2-2424-DA41-83DB-7B59153E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 </a:t>
            </a:r>
            <a:r>
              <a:rPr lang="mr-IN" dirty="0" smtClean="0"/>
              <a:t>–</a:t>
            </a:r>
            <a:r>
              <a:rPr lang="en-US" dirty="0" smtClean="0"/>
              <a:t> Misc.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Offensive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Nevernote</a:t>
            </a:r>
            <a:r>
              <a:rPr lang="en-US" dirty="0" smtClean="0"/>
              <a:t>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note app – log in to post, anyone can see all posted notes</a:t>
            </a:r>
          </a:p>
          <a:p>
            <a:r>
              <a:rPr lang="en-US" dirty="0" smtClean="0"/>
              <a:t>Vulnerable to XSS in both the title and content</a:t>
            </a:r>
          </a:p>
          <a:p>
            <a:pPr lvl="1"/>
            <a:r>
              <a:rPr lang="en-US" dirty="0" smtClean="0"/>
              <a:t>But CSP disallows running most scripts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Content-Security-Policy: script-</a:t>
            </a:r>
            <a:r>
              <a:rPr lang="en-US" dirty="0" err="1"/>
              <a:t>src</a:t>
            </a:r>
            <a:r>
              <a:rPr lang="en-US" dirty="0"/>
              <a:t> 'self' </a:t>
            </a:r>
            <a:r>
              <a:rPr lang="en-US" dirty="0" err="1"/>
              <a:t>cdn.jsdelivr.net</a:t>
            </a:r>
            <a:r>
              <a:rPr lang="en-US" dirty="0"/>
              <a:t> *.</a:t>
            </a:r>
            <a:r>
              <a:rPr lang="en-US" dirty="0" err="1"/>
              <a:t>google.com</a:t>
            </a:r>
            <a:r>
              <a:rPr lang="en-US" dirty="0"/>
              <a:t>; </a:t>
            </a:r>
            <a:r>
              <a:rPr lang="en-US" dirty="0" err="1"/>
              <a:t>img-src</a:t>
            </a:r>
            <a:r>
              <a:rPr lang="en-US" dirty="0"/>
              <a:t> *; default-</a:t>
            </a:r>
            <a:r>
              <a:rPr lang="en-US" dirty="0" err="1"/>
              <a:t>src</a:t>
            </a:r>
            <a:r>
              <a:rPr lang="en-US" dirty="0"/>
              <a:t> 'self'; style-</a:t>
            </a:r>
            <a:r>
              <a:rPr lang="en-US" dirty="0" err="1"/>
              <a:t>src</a:t>
            </a:r>
            <a:r>
              <a:rPr lang="en-US" dirty="0"/>
              <a:t> 'self' </a:t>
            </a:r>
            <a:r>
              <a:rPr lang="en-US" dirty="0" err="1"/>
              <a:t>cdn.jsdelivr.net</a:t>
            </a:r>
            <a:r>
              <a:rPr lang="en-US" dirty="0"/>
              <a:t>; report-</a:t>
            </a:r>
            <a:r>
              <a:rPr lang="en-US" dirty="0" err="1"/>
              <a:t>uri</a:t>
            </a:r>
            <a:r>
              <a:rPr lang="en-US" dirty="0"/>
              <a:t> /</a:t>
            </a:r>
            <a:r>
              <a:rPr lang="en-US" dirty="0" err="1" smtClean="0"/>
              <a:t>csp_report</a:t>
            </a:r>
            <a:endParaRPr lang="en-US" dirty="0" smtClean="0"/>
          </a:p>
          <a:p>
            <a:r>
              <a:rPr lang="en-US" dirty="0" smtClean="0"/>
              <a:t>Solving:</a:t>
            </a:r>
          </a:p>
          <a:p>
            <a:pPr lvl="1"/>
            <a:r>
              <a:rPr lang="en-US" dirty="0" smtClean="0"/>
              <a:t>How can we inject JavaScript that will run despite the CSP?</a:t>
            </a:r>
          </a:p>
          <a:p>
            <a:pPr lvl="1"/>
            <a:r>
              <a:rPr lang="en-US" dirty="0" smtClean="0"/>
              <a:t>How can we get the admin to visit a page with our injected XSS?</a:t>
            </a:r>
          </a:p>
          <a:p>
            <a:pPr lvl="1"/>
            <a:r>
              <a:rPr lang="en-US" dirty="0" smtClean="0"/>
              <a:t>What should we inject to leak the flag somewhere we can see it?</a:t>
            </a:r>
          </a:p>
        </p:txBody>
      </p:sp>
    </p:spTree>
    <p:extLst>
      <p:ext uri="{BB962C8B-B14F-4D97-AF65-F5344CB8AC3E}">
        <p14:creationId xmlns:p14="http://schemas.microsoft.com/office/powerpoint/2010/main" val="256587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Text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webapp</a:t>
            </a:r>
            <a:r>
              <a:rPr lang="en-US" dirty="0" smtClean="0"/>
              <a:t> that extracts the content of &lt;text&gt; tags from SVG images</a:t>
            </a:r>
          </a:p>
          <a:p>
            <a:r>
              <a:rPr lang="en-US" dirty="0" smtClean="0"/>
              <a:t>SVG images are XML documents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So this is an XXE challenge</a:t>
            </a:r>
          </a:p>
          <a:p>
            <a:r>
              <a:rPr lang="en-US" dirty="0" smtClean="0"/>
              <a:t>The hardest part of this one is just finding a minimal, well-formed SVG that has a &lt;text&gt; tag</a:t>
            </a:r>
          </a:p>
          <a:p>
            <a:r>
              <a:rPr lang="en-US" dirty="0" smtClean="0"/>
              <a:t>Then just add:</a:t>
            </a:r>
            <a:br>
              <a:rPr lang="en-US" dirty="0" smtClean="0"/>
            </a:br>
            <a:r>
              <a:rPr lang="en-US" dirty="0"/>
              <a:t>&lt;!DOCTYPE bar [ &lt;!ENTITY foo SYSTEM "file:///</a:t>
            </a:r>
            <a:r>
              <a:rPr lang="en-US" dirty="0" err="1"/>
              <a:t>flag.txt</a:t>
            </a:r>
            <a:r>
              <a:rPr lang="en-US" dirty="0"/>
              <a:t>"&gt; ]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&lt;text&gt; &amp;foo; &lt;/text&gt;</a:t>
            </a:r>
          </a:p>
        </p:txBody>
      </p:sp>
    </p:spTree>
    <p:extLst>
      <p:ext uri="{BB962C8B-B14F-4D97-AF65-F5344CB8AC3E}">
        <p14:creationId xmlns:p14="http://schemas.microsoft.com/office/powerpoint/2010/main" val="19417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last full week of web stuff; RE starts next week</a:t>
            </a:r>
          </a:p>
          <a:p>
            <a:pPr lvl="1"/>
            <a:r>
              <a:rPr lang="en-US" dirty="0" smtClean="0"/>
              <a:t>Grab </a:t>
            </a:r>
            <a:r>
              <a:rPr lang="en-US" dirty="0" err="1" smtClean="0"/>
              <a:t>binja</a:t>
            </a:r>
            <a:r>
              <a:rPr lang="en-US" dirty="0" smtClean="0"/>
              <a:t> if you haven’t already</a:t>
            </a:r>
          </a:p>
          <a:p>
            <a:pPr lvl="1"/>
            <a:r>
              <a:rPr lang="en-US" dirty="0" smtClean="0"/>
              <a:t>Or the IDA freeware version</a:t>
            </a:r>
          </a:p>
          <a:p>
            <a:r>
              <a:rPr lang="en-US" dirty="0" smtClean="0"/>
              <a:t>Start looking for CTFs to play!</a:t>
            </a:r>
          </a:p>
          <a:p>
            <a:pPr lvl="1"/>
            <a:r>
              <a:rPr lang="en-US" dirty="0" smtClean="0"/>
              <a:t>Email </a:t>
            </a:r>
            <a:r>
              <a:rPr lang="en-US" dirty="0" err="1" smtClean="0"/>
              <a:t>writeup</a:t>
            </a:r>
            <a:r>
              <a:rPr lang="en-US" dirty="0" smtClean="0"/>
              <a:t> to me and/or the TA within 1 week of the CTF</a:t>
            </a:r>
          </a:p>
          <a:p>
            <a:pPr lvl="1"/>
            <a:r>
              <a:rPr lang="en-US" dirty="0" smtClean="0"/>
              <a:t>If it looks good, we’ll give you a flag for the newly created one point “CTF </a:t>
            </a:r>
            <a:r>
              <a:rPr lang="en-US" dirty="0" err="1" smtClean="0"/>
              <a:t>Writeup</a:t>
            </a:r>
            <a:r>
              <a:rPr lang="en-US" dirty="0" smtClean="0"/>
              <a:t>” challenge</a:t>
            </a:r>
          </a:p>
          <a:p>
            <a:pPr lvl="1"/>
            <a:r>
              <a:rPr lang="en-US" i="1" dirty="0" smtClean="0"/>
              <a:t>Don’t leave this until the last minute!!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49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MySQL’s SUBSTR actually starts at index 1</a:t>
            </a:r>
          </a:p>
          <a:p>
            <a:pPr lvl="1"/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SELECT IF(SUBSTR(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 1)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 SLEEP(1), 0);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However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OFFSET n </a:t>
            </a:r>
            <a:r>
              <a:rPr lang="en-US" dirty="0" smtClean="0"/>
              <a:t> still starts at 0</a:t>
            </a:r>
          </a:p>
          <a:p>
            <a:pPr lvl="1"/>
            <a:r>
              <a:rPr lang="en-US" dirty="0" smtClean="0"/>
              <a:t>Who needs consistency in their database anyways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String comparisons against INFORMATION_SCHEMA.SCHEMATA and INFORMATION_SCHEMA.TABLES are case sensitive</a:t>
            </a:r>
          </a:p>
          <a:p>
            <a:pPr lvl="1"/>
            <a:r>
              <a:rPr lang="en-US" dirty="0" smtClean="0"/>
              <a:t>Most of the time</a:t>
            </a:r>
          </a:p>
          <a:p>
            <a:pPr lvl="1"/>
            <a:r>
              <a:rPr lang="en-US" dirty="0" smtClean="0"/>
              <a:t>Depends on the underlying filesystem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mentioned, but if you want to leak result from GROUP_CONCAT: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HAVING SUBSTR(GROUP_CONCAT(name SEPARATOR ','), 1, 1)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a'</a:t>
            </a:r>
          </a:p>
          <a:p>
            <a:pPr lvl="1"/>
            <a:r>
              <a:rPr lang="en-US" dirty="0" smtClean="0"/>
              <a:t>The HAVING clause lets you filter after data has been </a:t>
            </a:r>
            <a:r>
              <a:rPr lang="en-US" dirty="0"/>
              <a:t>"</a:t>
            </a:r>
            <a:r>
              <a:rPr lang="en-US" dirty="0" smtClean="0"/>
              <a:t>reduced"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8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Clarifying challenge types:</a:t>
            </a:r>
          </a:p>
          <a:p>
            <a:pPr lvl="1"/>
            <a:r>
              <a:rPr lang="en-US" dirty="0" smtClean="0"/>
              <a:t>Log Me In </a:t>
            </a:r>
            <a:r>
              <a:rPr lang="mr-IN" dirty="0" smtClean="0"/>
              <a:t>–</a:t>
            </a:r>
            <a:r>
              <a:rPr lang="en-US" dirty="0" smtClean="0"/>
              <a:t> Simple </a:t>
            </a:r>
            <a:r>
              <a:rPr lang="en-US" dirty="0" err="1" smtClean="0"/>
              <a:t>SQLi</a:t>
            </a:r>
            <a:r>
              <a:rPr lang="en-US" dirty="0" smtClean="0"/>
              <a:t>; bypass email and password check to log in as 'admin'</a:t>
            </a:r>
          </a:p>
          <a:p>
            <a:pPr lvl="1"/>
            <a:r>
              <a:rPr lang="en-US" dirty="0" smtClean="0"/>
              <a:t>Log Me In Again </a:t>
            </a:r>
            <a:r>
              <a:rPr lang="mr-IN" dirty="0" smtClean="0"/>
              <a:t>–</a:t>
            </a:r>
            <a:r>
              <a:rPr lang="en-US" dirty="0" smtClean="0"/>
              <a:t> Blind </a:t>
            </a:r>
            <a:r>
              <a:rPr lang="en-US" dirty="0" err="1" smtClean="0"/>
              <a:t>SQLi</a:t>
            </a:r>
            <a:r>
              <a:rPr lang="en-US" dirty="0" smtClean="0"/>
              <a:t>; discover and dump another table in the DB</a:t>
            </a:r>
          </a:p>
          <a:p>
            <a:pPr lvl="1"/>
            <a:r>
              <a:rPr lang="en-US" dirty="0" smtClean="0"/>
              <a:t>SVG Text Extractor </a:t>
            </a:r>
            <a:r>
              <a:rPr lang="mr-IN" dirty="0" smtClean="0"/>
              <a:t>–</a:t>
            </a:r>
            <a:r>
              <a:rPr lang="en-US" dirty="0" smtClean="0"/>
              <a:t> XXE; read the flag file at '/</a:t>
            </a:r>
            <a:r>
              <a:rPr lang="en-US" dirty="0" err="1" smtClean="0"/>
              <a:t>flag.txt</a:t>
            </a:r>
            <a:r>
              <a:rPr lang="en-US" dirty="0"/>
              <a:t>'</a:t>
            </a:r>
            <a:endParaRPr lang="en-US" dirty="0" smtClean="0"/>
          </a:p>
          <a:p>
            <a:r>
              <a:rPr lang="en-US" dirty="0" smtClean="0"/>
              <a:t>Some text editors are trying to format your SQL with "nice</a:t>
            </a:r>
            <a:r>
              <a:rPr lang="en-US" dirty="0"/>
              <a:t>"</a:t>
            </a:r>
            <a:r>
              <a:rPr lang="en-US" dirty="0" smtClean="0"/>
              <a:t> single quotes (‘)</a:t>
            </a:r>
          </a:p>
          <a:p>
            <a:pPr lvl="1"/>
            <a:r>
              <a:rPr lang="en-US" dirty="0" smtClean="0"/>
              <a:t>These will not work with MySQL! They need to be normal single quotes</a:t>
            </a:r>
          </a:p>
          <a:p>
            <a:pPr lvl="1"/>
            <a:r>
              <a:rPr lang="en-US" dirty="0" smtClean="0"/>
              <a:t>Best solution is to use a text editor meant for coding</a:t>
            </a:r>
            <a:endParaRPr lang="en-US" dirty="0"/>
          </a:p>
          <a:p>
            <a:r>
              <a:rPr lang="en-US" dirty="0" smtClean="0"/>
              <a:t>Need a space after --</a:t>
            </a:r>
          </a:p>
          <a:p>
            <a:pPr lvl="1"/>
            <a:r>
              <a:rPr lang="en-US" dirty="0" smtClean="0"/>
              <a:t>Common solution is to put an extra char after so nothing strips the space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-- 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 In (Again)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50" y="500061"/>
            <a:ext cx="47641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 In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Source code is often not given for SQL challenges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Try to imagine what the query running server side looks like based off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The inputs you have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What a typical model for the object might look like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Number of columns</a:t>
            </a:r>
          </a:p>
          <a:p>
            <a:pPr lvl="2"/>
            <a:r>
              <a:rPr lang="en-US" dirty="0" smtClean="0">
                <a:ea typeface="Consolas" charset="0"/>
                <a:cs typeface="Consolas" charset="0"/>
              </a:rPr>
              <a:t>Determine by trying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UNION SELECT 1 -- , UNION SELECT 1,1 -- , UNION SELECT 1,1,1 --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 In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So you were supposed to need to change the email field to regular text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Never trust the client!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But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admin'or'1'='1--@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gmail.com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smtClean="0">
                <a:ea typeface="Consolas" charset="0"/>
                <a:cs typeface="Consolas" charset="0"/>
              </a:rPr>
              <a:t>actually works</a:t>
            </a:r>
            <a:r>
              <a:rPr lang="mr-IN" dirty="0" smtClean="0">
                <a:ea typeface="Consolas" charset="0"/>
                <a:cs typeface="Consolas" charset="0"/>
              </a:rPr>
              <a:t>…</a:t>
            </a:r>
            <a:endParaRPr lang="en-US" dirty="0" smtClean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AND/OR </a:t>
            </a:r>
            <a:r>
              <a:rPr lang="en-US" dirty="0" err="1" smtClean="0">
                <a:ea typeface="Consolas" charset="0"/>
                <a:cs typeface="Consolas" charset="0"/>
              </a:rPr>
              <a:t>precendence</a:t>
            </a:r>
            <a:endParaRPr lang="en-US" dirty="0"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AND is evaluated before OR</a:t>
            </a:r>
          </a:p>
        </p:txBody>
      </p:sp>
    </p:spTree>
    <p:extLst>
      <p:ext uri="{BB962C8B-B14F-4D97-AF65-F5344CB8AC3E}">
        <p14:creationId xmlns:p14="http://schemas.microsoft.com/office/powerpoint/2010/main" val="201807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 In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hashpass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sha1($password);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id,email,password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FROM users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email='$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email'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AND password='$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hashpass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651</Words>
  <Application>Microsoft Macintosh PowerPoint</Application>
  <PresentationFormat>Custom</PresentationFormat>
  <Paragraphs>72</Paragraphs>
  <Slides>11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Week 3 – Misc. Things</vt:lpstr>
      <vt:lpstr>Announcements</vt:lpstr>
      <vt:lpstr>Errata</vt:lpstr>
      <vt:lpstr>Errata</vt:lpstr>
      <vt:lpstr>Common HW Questions</vt:lpstr>
      <vt:lpstr>Log Me In (Again)</vt:lpstr>
      <vt:lpstr>Log Me In (Again)</vt:lpstr>
      <vt:lpstr>Log Me In (Again)</vt:lpstr>
      <vt:lpstr>Log Me In (Again)</vt:lpstr>
      <vt:lpstr>Nevernote CSP</vt:lpstr>
      <vt:lpstr>SVG Text Extractor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– Misc. Things</dc:title>
  <dc:creator>Microsoft Office User</dc:creator>
  <cp:lastModifiedBy>Brendan Dolan-Gavitt</cp:lastModifiedBy>
  <cp:revision>43</cp:revision>
  <cp:lastPrinted>2018-09-19T23:09:27Z</cp:lastPrinted>
  <dcterms:created xsi:type="dcterms:W3CDTF">2017-09-20T02:33:29Z</dcterms:created>
  <dcterms:modified xsi:type="dcterms:W3CDTF">2019-02-13T21:40:53Z</dcterms:modified>
</cp:coreProperties>
</file>