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3" r:id="rId1"/>
  </p:sldMasterIdLst>
  <p:notesMasterIdLst>
    <p:notesMasterId r:id="rId12"/>
  </p:notesMasterIdLst>
  <p:sldIdLst>
    <p:sldId id="256" r:id="rId2"/>
    <p:sldId id="258" r:id="rId3"/>
    <p:sldId id="260" r:id="rId4"/>
    <p:sldId id="266" r:id="rId5"/>
    <p:sldId id="261" r:id="rId6"/>
    <p:sldId id="262" r:id="rId7"/>
    <p:sldId id="263" r:id="rId8"/>
    <p:sldId id="264" r:id="rId9"/>
    <p:sldId id="265" r:id="rId10"/>
    <p:sldId id="25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34"/>
    <p:restoredTop sz="83878"/>
  </p:normalViewPr>
  <p:slideViewPr>
    <p:cSldViewPr snapToGrid="0">
      <p:cViewPr varScale="1">
        <p:scale>
          <a:sx n="106" d="100"/>
          <a:sy n="106" d="100"/>
        </p:scale>
        <p:origin x="1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D62A79-E5FF-DD4F-A47A-14CDA52EFF5A}" type="datetimeFigureOut">
              <a:rPr lang="en-US" smtClean="0"/>
              <a:t>7/27/22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D2B17-FA37-EB4F-B582-0D65DF90B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971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Immiscible means that it doesn’t mix well with water, and something that is not very volatile means that it does not change states easily, like becoming a vapor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D2B17-FA37-EB4F-B582-0D65DF90B6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12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Immiscible mixtures have a low boiling point, one that is lower than its constituents because the vapor pressure of its parts contribute </a:t>
            </a:r>
            <a:r>
              <a:rPr lang="en-US" dirty="0" err="1"/>
              <a:t>independentaly</a:t>
            </a:r>
            <a:r>
              <a:rPr lang="en-US" dirty="0"/>
              <a:t> to the </a:t>
            </a:r>
            <a:r>
              <a:rPr lang="en-US" dirty="0" err="1"/>
              <a:t>toal</a:t>
            </a:r>
            <a:r>
              <a:rPr lang="en-US" dirty="0"/>
              <a:t> vapor pressure. Because each part now contributes to obtaining a certain vapor pressure required to boil, the mixture would have a lower boiling point. This </a:t>
            </a:r>
            <a:r>
              <a:rPr lang="en-US" dirty="0" err="1"/>
              <a:t>wouldalso</a:t>
            </a:r>
            <a:r>
              <a:rPr lang="en-US" dirty="0"/>
              <a:t> help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D2B17-FA37-EB4F-B582-0D65DF90B6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79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D1B6-BF46-C049-B74F-E8B7EFD44C35}" type="datetimeFigureOut">
              <a:rPr lang="en-US" smtClean="0"/>
              <a:t>7/27/22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5B7D9DB-B14D-C34D-853E-F89587529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69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D1B6-BF46-C049-B74F-E8B7EFD44C35}" type="datetimeFigureOut">
              <a:rPr lang="en-US" smtClean="0"/>
              <a:t>7/27/22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5B7D9DB-B14D-C34D-853E-F89587529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4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D1B6-BF46-C049-B74F-E8B7EFD44C35}" type="datetimeFigureOut">
              <a:rPr lang="en-US" smtClean="0"/>
              <a:t>7/27/22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5B7D9DB-B14D-C34D-853E-F89587529C5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2457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D1B6-BF46-C049-B74F-E8B7EFD44C35}" type="datetimeFigureOut">
              <a:rPr lang="en-US" smtClean="0"/>
              <a:t>7/27/22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5B7D9DB-B14D-C34D-853E-F89587529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76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D1B6-BF46-C049-B74F-E8B7EFD44C35}" type="datetimeFigureOut">
              <a:rPr lang="en-US" smtClean="0"/>
              <a:t>7/27/22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5B7D9DB-B14D-C34D-853E-F89587529C5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42132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D1B6-BF46-C049-B74F-E8B7EFD44C35}" type="datetimeFigureOut">
              <a:rPr lang="en-US" smtClean="0"/>
              <a:t>7/27/22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5B7D9DB-B14D-C34D-853E-F89587529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4365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D1B6-BF46-C049-B74F-E8B7EFD44C35}" type="datetimeFigureOut">
              <a:rPr lang="en-US" smtClean="0"/>
              <a:t>7/27/22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D9DB-B14D-C34D-853E-F89587529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776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D1B6-BF46-C049-B74F-E8B7EFD44C35}" type="datetimeFigureOut">
              <a:rPr lang="en-US" smtClean="0"/>
              <a:t>7/27/22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D9DB-B14D-C34D-853E-F89587529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483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D1B6-BF46-C049-B74F-E8B7EFD44C35}" type="datetimeFigureOut">
              <a:rPr lang="en-US" smtClean="0"/>
              <a:t>7/27/22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D9DB-B14D-C34D-853E-F89587529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00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D1B6-BF46-C049-B74F-E8B7EFD44C35}" type="datetimeFigureOut">
              <a:rPr lang="en-US" smtClean="0"/>
              <a:t>7/27/22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5B7D9DB-B14D-C34D-853E-F89587529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21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D1B6-BF46-C049-B74F-E8B7EFD44C35}" type="datetimeFigureOut">
              <a:rPr lang="en-US" smtClean="0"/>
              <a:t>7/27/22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5B7D9DB-B14D-C34D-853E-F89587529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8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D1B6-BF46-C049-B74F-E8B7EFD44C35}" type="datetimeFigureOut">
              <a:rPr lang="en-US" smtClean="0"/>
              <a:t>7/27/22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5B7D9DB-B14D-C34D-853E-F89587529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23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D1B6-BF46-C049-B74F-E8B7EFD44C35}" type="datetimeFigureOut">
              <a:rPr lang="en-US" smtClean="0"/>
              <a:t>7/27/22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D9DB-B14D-C34D-853E-F89587529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15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D1B6-BF46-C049-B74F-E8B7EFD44C35}" type="datetimeFigureOut">
              <a:rPr lang="en-US" smtClean="0"/>
              <a:t>7/27/22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D9DB-B14D-C34D-853E-F89587529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810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D1B6-BF46-C049-B74F-E8B7EFD44C35}" type="datetimeFigureOut">
              <a:rPr lang="en-US" smtClean="0"/>
              <a:t>7/27/22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D9DB-B14D-C34D-853E-F89587529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62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D1B6-BF46-C049-B74F-E8B7EFD44C35}" type="datetimeFigureOut">
              <a:rPr lang="en-US" smtClean="0"/>
              <a:t>7/27/22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5B7D9DB-B14D-C34D-853E-F89587529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02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9D1B6-BF46-C049-B74F-E8B7EFD44C35}" type="datetimeFigureOut">
              <a:rPr lang="en-US" smtClean="0"/>
              <a:t>7/27/22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5B7D9DB-B14D-C34D-853E-F89587529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456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  <p:sldLayoutId id="2147483806" r:id="rId13"/>
    <p:sldLayoutId id="2147483807" r:id="rId14"/>
    <p:sldLayoutId id="2147483808" r:id="rId15"/>
    <p:sldLayoutId id="214748380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topics/agricultural-and-biological-sciences/steam-distillation#:~:text=Steam%20distillation%20is%20used%20for,gas%20to%20extract%20the%20oils." TargetMode="External"/><Relationship Id="rId7" Type="http://schemas.openxmlformats.org/officeDocument/2006/relationships/hyperlink" Target="https://www.jove.com/science-education/11204/steam-distillation" TargetMode="External"/><Relationship Id="rId2" Type="http://schemas.openxmlformats.org/officeDocument/2006/relationships/hyperlink" Target="https://www.leaf.tv/articles/advantages-disadvantages-of-steam-distillati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OVQC-6qIq-Y&amp;ab_channel=TazekaAromatherapy" TargetMode="External"/><Relationship Id="rId5" Type="http://schemas.openxmlformats.org/officeDocument/2006/relationships/hyperlink" Target="https://www.youtube.com/watch?v=7g4e3dhtgjI&amp;ab_channel=ChemSurvival" TargetMode="External"/><Relationship Id="rId4" Type="http://schemas.openxmlformats.org/officeDocument/2006/relationships/hyperlink" Target="https://www.thoughtco.com/definition-of-steam-distillation-605690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D7F30-88FD-0048-A2F1-9F9F1CBDA3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74" y="1365957"/>
            <a:ext cx="10364452" cy="4041422"/>
          </a:xfrm>
        </p:spPr>
        <p:txBody>
          <a:bodyPr anchor="ctr">
            <a:normAutofit/>
          </a:bodyPr>
          <a:lstStyle/>
          <a:p>
            <a:r>
              <a:rPr lang="en-US" sz="8000"/>
              <a:t>Steam Distillation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CB03A2-0D97-6156-978B-4C95E4E889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7182" y="643465"/>
            <a:ext cx="5961044" cy="722492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06052</a:t>
            </a:r>
          </a:p>
          <a:p>
            <a:pPr algn="r"/>
            <a:r>
              <a:rPr lang="en-US" sz="2000" dirty="0"/>
              <a:t>David Chung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130B36-06B3-9490-8C36-458E00962B5B}"/>
              </a:ext>
            </a:extLst>
          </p:cNvPr>
          <p:cNvSpPr txBox="1"/>
          <p:nvPr/>
        </p:nvSpPr>
        <p:spPr>
          <a:xfrm>
            <a:off x="4423719" y="7092778"/>
            <a:ext cx="184731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endParaRPr lang="en-US"/>
          </a:p>
          <a:p>
            <a:pPr>
              <a:spcAft>
                <a:spcPts val="600"/>
              </a:spcAft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236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DCC94-24FA-E5CA-4269-4F7711775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1EB59-EDB0-998F-0E96-6C5ACCE66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https://www.leaf.tv/articles/advantages-disadvantages-of-steam-distillation/</a:t>
            </a:r>
            <a:endParaRPr lang="en-US" dirty="0"/>
          </a:p>
          <a:p>
            <a:r>
              <a:rPr lang="en-US" dirty="0">
                <a:hlinkClick r:id="rId3"/>
              </a:rPr>
              <a:t>https://www.sciencedirect.com/topics/agricultural-and-biological-sciences/steam-distillation - :~:text=Steam distillation is used for,gas to extract the oils.</a:t>
            </a:r>
            <a:endParaRPr lang="en-US" dirty="0"/>
          </a:p>
          <a:p>
            <a:r>
              <a:rPr lang="en-US" dirty="0">
                <a:hlinkClick r:id="rId4"/>
              </a:rPr>
              <a:t>https://www.thoughtco.com/definition-of-steam-distillation-605690</a:t>
            </a:r>
            <a:endParaRPr lang="en-US" dirty="0"/>
          </a:p>
          <a:p>
            <a:r>
              <a:rPr lang="en-US" dirty="0">
                <a:hlinkClick r:id="rId5"/>
              </a:rPr>
              <a:t>https://www.youtube.com/watch?v=7g4e3dhtgjI&amp;ab_channel=ChemSurvival</a:t>
            </a:r>
            <a:endParaRPr lang="en-US" dirty="0"/>
          </a:p>
          <a:p>
            <a:r>
              <a:rPr lang="en-US" dirty="0">
                <a:hlinkClick r:id="rId6"/>
              </a:rPr>
              <a:t>https://www.youtube.com/watch?v=OVQC-6qIq-Y&amp;ab_channel=TazekaAromatherapy</a:t>
            </a:r>
            <a:endParaRPr lang="en-US" dirty="0"/>
          </a:p>
          <a:p>
            <a:r>
              <a:rPr lang="en-US" dirty="0">
                <a:hlinkClick r:id="rId7"/>
              </a:rPr>
              <a:t>https://www.jove.com/science-education/11204/steam-distillation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534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7D089-FAC9-1553-B363-8EBD8531E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C683D-15BE-EC9A-3EC5-D9E414985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Distillation</a:t>
            </a:r>
          </a:p>
          <a:p>
            <a:pPr lvl="1"/>
            <a:r>
              <a:rPr lang="en-US" dirty="0"/>
              <a:t>Extracting a specific substance from a liquid compound</a:t>
            </a:r>
          </a:p>
          <a:p>
            <a:r>
              <a:rPr lang="en-US" dirty="0"/>
              <a:t>Benefits</a:t>
            </a:r>
          </a:p>
          <a:p>
            <a:pPr lvl="1"/>
            <a:r>
              <a:rPr lang="en-US" dirty="0"/>
              <a:t>Quality control </a:t>
            </a:r>
          </a:p>
          <a:p>
            <a:pPr lvl="2"/>
            <a:r>
              <a:rPr lang="en-US" dirty="0"/>
              <a:t>Control temperature and steam</a:t>
            </a:r>
          </a:p>
          <a:p>
            <a:pPr lvl="1"/>
            <a:r>
              <a:rPr lang="en-US" dirty="0"/>
              <a:t>Wide application</a:t>
            </a:r>
          </a:p>
          <a:p>
            <a:pPr lvl="2"/>
            <a:r>
              <a:rPr lang="en-US" dirty="0"/>
              <a:t>Works for most substances immiscible with water, but mostly used for extracting essential oils</a:t>
            </a:r>
          </a:p>
          <a:p>
            <a:pPr lvl="2"/>
            <a:r>
              <a:rPr lang="en-US" dirty="0"/>
              <a:t>Works for high boiling oils</a:t>
            </a:r>
          </a:p>
          <a:p>
            <a:r>
              <a:rPr lang="en-US" dirty="0"/>
              <a:t> Uses</a:t>
            </a:r>
          </a:p>
          <a:p>
            <a:pPr lvl="1"/>
            <a:r>
              <a:rPr lang="en-US" dirty="0"/>
              <a:t>Extracting essential oils for perfumes</a:t>
            </a:r>
          </a:p>
          <a:p>
            <a:pPr lvl="1"/>
            <a:r>
              <a:rPr lang="en-US" dirty="0"/>
              <a:t>Chemical labs for separating substances</a:t>
            </a:r>
          </a:p>
        </p:txBody>
      </p:sp>
    </p:spTree>
    <p:extLst>
      <p:ext uri="{BB962C8B-B14F-4D97-AF65-F5344CB8AC3E}">
        <p14:creationId xmlns:p14="http://schemas.microsoft.com/office/powerpoint/2010/main" val="3510026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51EF3-CD33-C2B6-CC11-CB89B9FCF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Steam distillation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F1FE-4B5C-3591-1F1E-B451C4CB5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009230" cy="3777622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Utilize low boiling point property of immiscible mixtures</a:t>
            </a:r>
          </a:p>
          <a:p>
            <a:pPr lvl="1">
              <a:buFontTx/>
              <a:buChar char="-"/>
            </a:pPr>
            <a:r>
              <a:rPr lang="en-US" dirty="0"/>
              <a:t>Damage is minimized because boiling temperature is reduced</a:t>
            </a:r>
          </a:p>
          <a:p>
            <a:pPr lvl="1">
              <a:buFontTx/>
              <a:buChar char="-"/>
            </a:pPr>
            <a:r>
              <a:rPr lang="en-US" dirty="0"/>
              <a:t>Vapor pressure contributes independently</a:t>
            </a:r>
          </a:p>
          <a:p>
            <a:pPr lvl="1">
              <a:buFontTx/>
              <a:buChar char="-"/>
            </a:pPr>
            <a:r>
              <a:rPr lang="en-US" dirty="0"/>
              <a:t>Total vapor pressure is sum of the two immiscible liquid’s vapor pressures</a:t>
            </a:r>
          </a:p>
          <a:p>
            <a:pPr>
              <a:buFontTx/>
              <a:buChar char="-"/>
            </a:pPr>
            <a:r>
              <a:rPr lang="en-US" dirty="0"/>
              <a:t>Used to separate oils that are immiscible to water from compounds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835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E95DC-6961-6E47-BA6A-09E502DF5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Miscible vs Immiscible</a:t>
            </a:r>
          </a:p>
        </p:txBody>
      </p:sp>
      <p:pic>
        <p:nvPicPr>
          <p:cNvPr id="5" name="Content Placeholder 4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4ADC73E4-C99C-3FD5-2C14-D72055517F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905000"/>
            <a:ext cx="7799499" cy="37782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4A0140-C99E-5865-36C9-464A2F3D0C83}"/>
              </a:ext>
            </a:extLst>
          </p:cNvPr>
          <p:cNvSpPr txBox="1"/>
          <p:nvPr/>
        </p:nvSpPr>
        <p:spPr>
          <a:xfrm>
            <a:off x="2658979" y="6087979"/>
            <a:ext cx="6655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Immiscible liquids that do not form a homogenous mixture</a:t>
            </a:r>
          </a:p>
        </p:txBody>
      </p:sp>
      <p:pic>
        <p:nvPicPr>
          <p:cNvPr id="4" name="Picture 3" descr="A picture containing text, device, gauge&#10;&#10;Description automatically generated">
            <a:extLst>
              <a:ext uri="{FF2B5EF4-FFF2-40B4-BE49-F238E27FC236}">
                <a16:creationId xmlns:a16="http://schemas.microsoft.com/office/drawing/2014/main" id="{E984170A-6458-3B20-BCFE-06AE3ACFC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2726" y="542257"/>
            <a:ext cx="2717800" cy="1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661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3E448-D918-B02A-63A1-6016FDE7F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Equipment</a:t>
            </a:r>
          </a:p>
        </p:txBody>
      </p:sp>
      <p:pic>
        <p:nvPicPr>
          <p:cNvPr id="1026" name="Picture 2" descr="Steam Distillation- Technique - Basic Principles and Techniques in Organic  Chemistry - YouTube">
            <a:extLst>
              <a:ext uri="{FF2B5EF4-FFF2-40B4-BE49-F238E27FC236}">
                <a16:creationId xmlns:a16="http://schemas.microsoft.com/office/drawing/2014/main" id="{AD2846E9-55C2-1C27-38AE-1C61288FBE3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92925" y="1728592"/>
            <a:ext cx="6716888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8680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B19A6-636E-9ADF-EB99-BA46FE5FF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9278"/>
            <a:ext cx="5257800" cy="1325563"/>
          </a:xfrm>
        </p:spPr>
        <p:txBody>
          <a:bodyPr/>
          <a:lstStyle/>
          <a:p>
            <a:r>
              <a:rPr lang="en-US" dirty="0"/>
              <a:t>      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3609F-8718-673F-1FEB-AEED2DB85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8537" y="1690688"/>
            <a:ext cx="5257800" cy="4351338"/>
          </a:xfrm>
        </p:spPr>
        <p:txBody>
          <a:bodyPr/>
          <a:lstStyle/>
          <a:p>
            <a:r>
              <a:rPr lang="en-US" dirty="0"/>
              <a:t>Heat to boil the water</a:t>
            </a:r>
          </a:p>
          <a:p>
            <a:r>
              <a:rPr lang="en-US" dirty="0"/>
              <a:t>Heat to boil the mixture</a:t>
            </a:r>
          </a:p>
          <a:p>
            <a:r>
              <a:rPr lang="en-US" dirty="0"/>
              <a:t>Water to create steam</a:t>
            </a:r>
          </a:p>
          <a:p>
            <a:r>
              <a:rPr lang="en-US" dirty="0"/>
              <a:t>Compound to distill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F43AC26-78A3-2823-1076-E9527139394E}"/>
              </a:ext>
            </a:extLst>
          </p:cNvPr>
          <p:cNvSpPr txBox="1">
            <a:spLocks/>
          </p:cNvSpPr>
          <p:nvPr/>
        </p:nvSpPr>
        <p:spPr>
          <a:xfrm>
            <a:off x="6096000" y="365125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Outputs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8589A11-BD23-14A3-82AC-E9EC4DF3C022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Mixture of water and immiscible oil</a:t>
            </a:r>
          </a:p>
          <a:p>
            <a:r>
              <a:rPr lang="en-US" sz="1800" dirty="0"/>
              <a:t>Nonvolatile remainder of compound</a:t>
            </a:r>
          </a:p>
        </p:txBody>
      </p:sp>
    </p:spTree>
    <p:extLst>
      <p:ext uri="{BB962C8B-B14F-4D97-AF65-F5344CB8AC3E}">
        <p14:creationId xmlns:p14="http://schemas.microsoft.com/office/powerpoint/2010/main" val="3490568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87A66-E69F-60BB-386A-EE826A9E9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B96E0-A3DB-ACB8-6C2B-C822DC989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62725" cy="4351338"/>
          </a:xfrm>
        </p:spPr>
        <p:txBody>
          <a:bodyPr/>
          <a:lstStyle/>
          <a:p>
            <a:r>
              <a:rPr lang="en-US" dirty="0"/>
              <a:t>Steam enters compound, increasing pressure</a:t>
            </a:r>
          </a:p>
          <a:p>
            <a:r>
              <a:rPr lang="en-US" dirty="0"/>
              <a:t>Steam is distilled first because it is the most volatile</a:t>
            </a:r>
          </a:p>
          <a:p>
            <a:r>
              <a:rPr lang="en-US" dirty="0"/>
              <a:t>Immiscible oil distills next with steam as its boiling point has been decreased as the overall vapor pressure has increased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E67DB5B-E426-0953-24D6-AC065CAFC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6312" y="874522"/>
            <a:ext cx="2505075" cy="2305240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161F9EA9-DC8B-5161-82D2-289D47B8F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3244" y="3429000"/>
            <a:ext cx="2538156" cy="255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507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27F25-566F-CF07-8F8E-0B0E91671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060FE-451E-930D-4428-DDC17C0FB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59053" cy="4351338"/>
          </a:xfrm>
        </p:spPr>
        <p:txBody>
          <a:bodyPr/>
          <a:lstStyle/>
          <a:p>
            <a:r>
              <a:rPr lang="en-US" dirty="0"/>
              <a:t>Immiscible oil is condensed</a:t>
            </a:r>
          </a:p>
          <a:p>
            <a:r>
              <a:rPr lang="en-US" dirty="0"/>
              <a:t>Cold water enters into condenser</a:t>
            </a:r>
          </a:p>
          <a:p>
            <a:r>
              <a:rPr lang="en-US" dirty="0"/>
              <a:t>Result is mixture of water and immiscible oil which can be easily separated</a:t>
            </a:r>
          </a:p>
          <a:p>
            <a:endParaRPr lang="en-US" dirty="0"/>
          </a:p>
        </p:txBody>
      </p:sp>
      <p:pic>
        <p:nvPicPr>
          <p:cNvPr id="7" name="Picture 6" descr="A close-up of a beaker&#10;&#10;Description automatically generated with low confidence">
            <a:extLst>
              <a:ext uri="{FF2B5EF4-FFF2-40B4-BE49-F238E27FC236}">
                <a16:creationId xmlns:a16="http://schemas.microsoft.com/office/drawing/2014/main" id="{1A794EA4-E6CA-6F50-0288-1B9AC4A85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4100" y="903576"/>
            <a:ext cx="1085850" cy="505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182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0ACB7-3E91-6A92-BDE0-34748C401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 Oils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8CFB0-56EB-B762-F027-C3F742380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1A039E-B262-04B2-A64B-87FAD4306B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109" b="13805"/>
          <a:stretch/>
        </p:blipFill>
        <p:spPr>
          <a:xfrm>
            <a:off x="2589212" y="1905000"/>
            <a:ext cx="6858000" cy="425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89041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{20CE1068-D1F9-4E48-ACB5-85671EA3154F}tf10001069</Template>
  <TotalTime>1377</TotalTime>
  <Words>402</Words>
  <Application>Microsoft Macintosh PowerPoint</Application>
  <PresentationFormat>Widescreen</PresentationFormat>
  <Paragraphs>52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Wisp</vt:lpstr>
      <vt:lpstr>Steam Distillation</vt:lpstr>
      <vt:lpstr>Basics</vt:lpstr>
      <vt:lpstr>Goal of Steam distillation</vt:lpstr>
      <vt:lpstr>Miscible vs Immiscible</vt:lpstr>
      <vt:lpstr>Equipment</vt:lpstr>
      <vt:lpstr>       Inputs</vt:lpstr>
      <vt:lpstr>Process</vt:lpstr>
      <vt:lpstr>Process cont.</vt:lpstr>
      <vt:lpstr>Essential Oils Example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Steam Distillation</dc:title>
  <dc:creator>David I Chung</dc:creator>
  <cp:lastModifiedBy>David I Chung</cp:lastModifiedBy>
  <cp:revision>10</cp:revision>
  <dcterms:created xsi:type="dcterms:W3CDTF">2022-07-23T23:18:50Z</dcterms:created>
  <dcterms:modified xsi:type="dcterms:W3CDTF">2022-07-27T18:08:39Z</dcterms:modified>
</cp:coreProperties>
</file>