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embeddedFontLst>
    <p:embeddedFont>
      <p:font typeface="Raleway"/>
      <p:regular r:id="rId43"/>
      <p:bold r:id="rId44"/>
      <p:italic r:id="rId45"/>
      <p:boldItalic r:id="rId46"/>
    </p:embeddedFont>
    <p:embeddedFont>
      <p:font typeface="Roboto"/>
      <p:regular r:id="rId47"/>
      <p:bold r:id="rId48"/>
      <p:italic r:id="rId49"/>
      <p:boldItalic r:id="rId50"/>
    </p:embeddedFont>
    <p:embeddedFont>
      <p:font typeface="Lato"/>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EDBF302-8AD0-4D79-87B9-8D9A66407E2C}">
  <a:tblStyle styleId="{DEDBF302-8AD0-4D79-87B9-8D9A66407E2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Raleway-bold.fntdata"/><Relationship Id="rId43" Type="http://schemas.openxmlformats.org/officeDocument/2006/relationships/font" Target="fonts/Raleway-regular.fntdata"/><Relationship Id="rId46" Type="http://schemas.openxmlformats.org/officeDocument/2006/relationships/font" Target="fonts/Raleway-boldItalic.fntdata"/><Relationship Id="rId45"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bold.fntdata"/><Relationship Id="rId47" Type="http://schemas.openxmlformats.org/officeDocument/2006/relationships/font" Target="fonts/Roboto-regular.fntdata"/><Relationship Id="rId49"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ato-regular.fntdata"/><Relationship Id="rId50" Type="http://schemas.openxmlformats.org/officeDocument/2006/relationships/font" Target="fonts/Roboto-boldItalic.fntdata"/><Relationship Id="rId53" Type="http://schemas.openxmlformats.org/officeDocument/2006/relationships/font" Target="fonts/Lato-italic.fntdata"/><Relationship Id="rId52"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54"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c8f75bba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c8f75bba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c8f75bba36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c8f75bba36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c8f75bba36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c8f75bba36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c8f75bba36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c8f75bba36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c8f75bba36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c8f75bba36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c8f75bba36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c8f75bba36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c8f75bba36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c8f75bba36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c8f75bba36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c8f75bba36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c8f75bba36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c8f75bba36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c8f75bba36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c8f75bba36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c8f75bba36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c8f75bba36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c8f75bba36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c8f75bba36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c8f75bba36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c8f75bba36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c8f75bba36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c8f75bba36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c8f75bba36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c8f75bba36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c8f75bba36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c8f75bba36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c8f75bba36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c8f75bba36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c8f75bba36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c8f75bba36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c8f75bba36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c8f75bba36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c8f75bba36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c8f75bba36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c8f75bba36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c8f75bba36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c8f75bba36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c8f75bba36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c8f75bba36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c8f75bba36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c8f75bba36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c8f75bba36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c8f75bba36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c8f75bba36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c8f75bba36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c8f75bba36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c8f75bba36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c8f75bba36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c8f75bba36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c8f75bba36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c8f75bba36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c8f75bba36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c8f75bba36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c8f75bba36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c8f75bba36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c8f75bba36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c8f75bba36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c8f75bba36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c8f75bba36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c8f75bba36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c8f75bba36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c8f75bba36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c8f75bba36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c8f75bba36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c8f75bba36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c8f75bba36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c8f75bba36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c8f75bba36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6.png"/><Relationship Id="rId4" Type="http://schemas.openxmlformats.org/officeDocument/2006/relationships/image" Target="../media/image12.png"/><Relationship Id="rId5"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9.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3.xml"/><Relationship Id="rId3" Type="http://schemas.openxmlformats.org/officeDocument/2006/relationships/image" Target="../media/image18.png"/><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7950" y="1872400"/>
            <a:ext cx="7688100" cy="1664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u="sng">
                <a:solidFill>
                  <a:srgbClr val="000000"/>
                </a:solidFill>
                <a:latin typeface="Roboto"/>
                <a:ea typeface="Roboto"/>
                <a:cs typeface="Roboto"/>
                <a:sym typeface="Roboto"/>
              </a:rPr>
              <a:t>Defensive Security Project</a:t>
            </a:r>
            <a:endParaRPr b="1" u="sng">
              <a:solidFill>
                <a:srgbClr val="000000"/>
              </a:solidFill>
              <a:latin typeface="Roboto"/>
              <a:ea typeface="Roboto"/>
              <a:cs typeface="Roboto"/>
              <a:sym typeface="Roboto"/>
            </a:endParaRPr>
          </a:p>
          <a:p>
            <a:pPr indent="0" lvl="0" marL="0" rtl="0" algn="l">
              <a:spcBef>
                <a:spcPts val="0"/>
              </a:spcBef>
              <a:spcAft>
                <a:spcPts val="0"/>
              </a:spcAft>
              <a:buNone/>
            </a:pPr>
            <a:r>
              <a:t/>
            </a:r>
            <a:endParaRPr b="1" sz="2900">
              <a:latin typeface="Roboto"/>
              <a:ea typeface="Roboto"/>
              <a:cs typeface="Roboto"/>
              <a:sym typeface="Roboto"/>
            </a:endParaRPr>
          </a:p>
          <a:p>
            <a:pPr indent="0" lvl="0" marL="0" rtl="0" algn="l">
              <a:spcBef>
                <a:spcPts val="0"/>
              </a:spcBef>
              <a:spcAft>
                <a:spcPts val="0"/>
              </a:spcAft>
              <a:buNone/>
            </a:pPr>
            <a:r>
              <a:t/>
            </a:r>
            <a:endParaRPr sz="2600">
              <a:latin typeface="Roboto"/>
              <a:ea typeface="Roboto"/>
              <a:cs typeface="Roboto"/>
              <a:sym typeface="Roboto"/>
            </a:endParaRPr>
          </a:p>
        </p:txBody>
      </p:sp>
      <p:sp>
        <p:nvSpPr>
          <p:cNvPr id="87" name="Google Shape;87;p13"/>
          <p:cNvSpPr txBox="1"/>
          <p:nvPr>
            <p:ph idx="1" type="subTitle"/>
          </p:nvPr>
        </p:nvSpPr>
        <p:spPr>
          <a:xfrm>
            <a:off x="727952" y="2929400"/>
            <a:ext cx="7688100" cy="541200"/>
          </a:xfrm>
          <a:prstGeom prst="rect">
            <a:avLst/>
          </a:prstGeom>
        </p:spPr>
        <p:txBody>
          <a:bodyPr anchorCtr="0" anchor="t" bIns="91425" lIns="91425" spcFirstLastPara="1" rIns="91425" wrap="square" tIns="91425">
            <a:normAutofit/>
          </a:bodyPr>
          <a:lstStyle/>
          <a:p>
            <a:pPr indent="0" lvl="0" marL="0" rtl="0" algn="ctr">
              <a:lnSpc>
                <a:spcPct val="80000"/>
              </a:lnSpc>
              <a:spcBef>
                <a:spcPts val="0"/>
              </a:spcBef>
              <a:spcAft>
                <a:spcPts val="0"/>
              </a:spcAft>
              <a:buNone/>
            </a:pPr>
            <a:r>
              <a:rPr b="1" lang="en" sz="2300">
                <a:solidFill>
                  <a:schemeClr val="dk1"/>
                </a:solidFill>
                <a:latin typeface="Roboto"/>
                <a:ea typeface="Roboto"/>
                <a:cs typeface="Roboto"/>
                <a:sym typeface="Roboto"/>
              </a:rPr>
              <a:t>Alfonso, David, Jon, Sophie, &amp; Zoe</a:t>
            </a:r>
            <a:endParaRPr sz="2100">
              <a:solidFill>
                <a:schemeClr val="dk1"/>
              </a:solidFill>
            </a:endParaRPr>
          </a:p>
        </p:txBody>
      </p:sp>
      <p:pic>
        <p:nvPicPr>
          <p:cNvPr id="88" name="Google Shape;88;p13"/>
          <p:cNvPicPr preferRelativeResize="0"/>
          <p:nvPr/>
        </p:nvPicPr>
        <p:blipFill>
          <a:blip r:embed="rId3">
            <a:alphaModFix/>
          </a:blip>
          <a:stretch>
            <a:fillRect/>
          </a:stretch>
        </p:blipFill>
        <p:spPr>
          <a:xfrm rot="10800000">
            <a:off x="7457475" y="4231725"/>
            <a:ext cx="1152525" cy="5810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40" name="Shape 140"/>
        <p:cNvGrpSpPr/>
        <p:nvPr/>
      </p:nvGrpSpPr>
      <p:grpSpPr>
        <a:xfrm>
          <a:off x="0" y="0"/>
          <a:ext cx="0" cy="0"/>
          <a:chOff x="0" y="0"/>
          <a:chExt cx="0" cy="0"/>
        </a:xfrm>
      </p:grpSpPr>
      <p:graphicFrame>
        <p:nvGraphicFramePr>
          <p:cNvPr id="141" name="Google Shape;141;p22"/>
          <p:cNvGraphicFramePr/>
          <p:nvPr/>
        </p:nvGraphicFramePr>
        <p:xfrm>
          <a:off x="727800" y="1723475"/>
          <a:ext cx="3000000" cy="3000000"/>
        </p:xfrm>
        <a:graphic>
          <a:graphicData uri="http://schemas.openxmlformats.org/drawingml/2006/table">
            <a:tbl>
              <a:tblPr>
                <a:noFill/>
                <a:tableStyleId>{DEDBF302-8AD0-4D79-87B9-8D9A66407E2C}</a:tableStyleId>
              </a:tblPr>
              <a:tblGrid>
                <a:gridCol w="3999175"/>
                <a:gridCol w="3999175"/>
              </a:tblGrid>
              <a:tr h="571700">
                <a:tc>
                  <a:txBody>
                    <a:bodyPr/>
                    <a:lstStyle/>
                    <a:p>
                      <a:pPr indent="0" lvl="0" marL="0" rtl="0" algn="l">
                        <a:spcBef>
                          <a:spcPts val="0"/>
                        </a:spcBef>
                        <a:spcAft>
                          <a:spcPts val="0"/>
                        </a:spcAft>
                        <a:buNone/>
                      </a:pPr>
                      <a:r>
                        <a:rPr lang="en"/>
                        <a:t>Report Name</a:t>
                      </a:r>
                      <a:endParaRPr/>
                    </a:p>
                  </a:txBody>
                  <a:tcPr marT="91425" marB="91425" marR="91425" marL="91425"/>
                </a:tc>
                <a:tc>
                  <a:txBody>
                    <a:bodyPr/>
                    <a:lstStyle/>
                    <a:p>
                      <a:pPr indent="0" lvl="0" marL="0" rtl="0" algn="l">
                        <a:spcBef>
                          <a:spcPts val="0"/>
                        </a:spcBef>
                        <a:spcAft>
                          <a:spcPts val="0"/>
                        </a:spcAft>
                        <a:buNone/>
                      </a:pPr>
                      <a:r>
                        <a:rPr lang="en"/>
                        <a:t>Description</a:t>
                      </a:r>
                      <a:endParaRPr/>
                    </a:p>
                  </a:txBody>
                  <a:tcPr marT="91425" marB="91425" marR="91425" marL="91425"/>
                </a:tc>
              </a:tr>
              <a:tr h="594525">
                <a:tc>
                  <a:txBody>
                    <a:bodyPr/>
                    <a:lstStyle/>
                    <a:p>
                      <a:pPr indent="0" lvl="0" marL="0" rtl="0" algn="l">
                        <a:spcBef>
                          <a:spcPts val="0"/>
                        </a:spcBef>
                        <a:spcAft>
                          <a:spcPts val="0"/>
                        </a:spcAft>
                        <a:buNone/>
                      </a:pPr>
                      <a:r>
                        <a:rPr lang="en"/>
                        <a:t>Signature/ID Report</a:t>
                      </a:r>
                      <a:endParaRPr/>
                    </a:p>
                  </a:txBody>
                  <a:tcPr marT="91425" marB="91425" marR="91425" marL="91425"/>
                </a:tc>
                <a:tc>
                  <a:txBody>
                    <a:bodyPr/>
                    <a:lstStyle/>
                    <a:p>
                      <a:pPr indent="0" lvl="0" marL="0" rtl="0" algn="l">
                        <a:spcBef>
                          <a:spcPts val="0"/>
                        </a:spcBef>
                        <a:spcAft>
                          <a:spcPts val="0"/>
                        </a:spcAft>
                        <a:buNone/>
                      </a:pPr>
                      <a:r>
                        <a:rPr lang="en"/>
                        <a:t>Details signatures and their corresponding ID’s along with a count for the current log.</a:t>
                      </a:r>
                      <a:endParaRPr/>
                    </a:p>
                  </a:txBody>
                  <a:tcPr marT="91425" marB="91425" marR="91425" marL="91425"/>
                </a:tc>
              </a:tr>
              <a:tr h="571700">
                <a:tc>
                  <a:txBody>
                    <a:bodyPr/>
                    <a:lstStyle/>
                    <a:p>
                      <a:pPr indent="0" lvl="0" marL="0" rtl="0" algn="l">
                        <a:spcBef>
                          <a:spcPts val="0"/>
                        </a:spcBef>
                        <a:spcAft>
                          <a:spcPts val="0"/>
                        </a:spcAft>
                        <a:buNone/>
                      </a:pPr>
                      <a:r>
                        <a:rPr lang="en"/>
                        <a:t>Severity Levels Report</a:t>
                      </a:r>
                      <a:endParaRPr/>
                    </a:p>
                  </a:txBody>
                  <a:tcPr marT="91425" marB="91425" marR="91425" marL="91425"/>
                </a:tc>
                <a:tc>
                  <a:txBody>
                    <a:bodyPr/>
                    <a:lstStyle/>
                    <a:p>
                      <a:pPr indent="0" lvl="0" marL="0" rtl="0" algn="l">
                        <a:spcBef>
                          <a:spcPts val="0"/>
                        </a:spcBef>
                        <a:spcAft>
                          <a:spcPts val="0"/>
                        </a:spcAft>
                        <a:buNone/>
                      </a:pPr>
                      <a:r>
                        <a:rPr lang="en"/>
                        <a:t>Displays the severity levels along with the count and percentages of each.</a:t>
                      </a:r>
                      <a:endParaRPr/>
                    </a:p>
                  </a:txBody>
                  <a:tcPr marT="91425" marB="91425" marR="91425" marL="91425"/>
                </a:tc>
              </a:tr>
              <a:tr h="571700">
                <a:tc>
                  <a:txBody>
                    <a:bodyPr/>
                    <a:lstStyle/>
                    <a:p>
                      <a:pPr indent="0" lvl="0" marL="0" rtl="0" algn="l">
                        <a:spcBef>
                          <a:spcPts val="0"/>
                        </a:spcBef>
                        <a:spcAft>
                          <a:spcPts val="0"/>
                        </a:spcAft>
                        <a:buNone/>
                      </a:pPr>
                      <a:r>
                        <a:rPr lang="en"/>
                        <a:t>Windows Activities Report</a:t>
                      </a:r>
                      <a:endParaRPr/>
                    </a:p>
                  </a:txBody>
                  <a:tcPr marT="91425" marB="91425" marR="91425" marL="91425"/>
                </a:tc>
                <a:tc>
                  <a:txBody>
                    <a:bodyPr/>
                    <a:lstStyle/>
                    <a:p>
                      <a:pPr indent="0" lvl="0" marL="0" rtl="0" algn="l">
                        <a:spcBef>
                          <a:spcPts val="0"/>
                        </a:spcBef>
                        <a:spcAft>
                          <a:spcPts val="0"/>
                        </a:spcAft>
                        <a:buNone/>
                      </a:pPr>
                      <a:r>
                        <a:rPr lang="en"/>
                        <a:t>Provides a comparison between successful and failed Windows activities.</a:t>
                      </a:r>
                      <a:endParaRPr/>
                    </a:p>
                  </a:txBody>
                  <a:tcPr marT="91425" marB="91425" marR="91425" marL="91425"/>
                </a:tc>
              </a:tr>
            </a:tbl>
          </a:graphicData>
        </a:graphic>
      </p:graphicFrame>
      <p:sp>
        <p:nvSpPr>
          <p:cNvPr id="142" name="Google Shape;142;p22"/>
          <p:cNvSpPr txBox="1"/>
          <p:nvPr/>
        </p:nvSpPr>
        <p:spPr>
          <a:xfrm>
            <a:off x="620775" y="387975"/>
            <a:ext cx="198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43" name="Google Shape;143;p22"/>
          <p:cNvSpPr txBox="1"/>
          <p:nvPr>
            <p:ph type="title"/>
          </p:nvPr>
        </p:nvSpPr>
        <p:spPr>
          <a:xfrm>
            <a:off x="727800" y="52052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Reports - Windows</a:t>
            </a:r>
            <a:endParaRPr/>
          </a:p>
        </p:txBody>
      </p:sp>
      <p:sp>
        <p:nvSpPr>
          <p:cNvPr id="144" name="Google Shape;144;p22"/>
          <p:cNvSpPr txBox="1"/>
          <p:nvPr/>
        </p:nvSpPr>
        <p:spPr>
          <a:xfrm>
            <a:off x="1727125" y="1055725"/>
            <a:ext cx="340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Designed the following reports:</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Report Images - Windows</a:t>
            </a:r>
            <a:endParaRPr/>
          </a:p>
        </p:txBody>
      </p:sp>
      <p:sp>
        <p:nvSpPr>
          <p:cNvPr id="150" name="Google Shape;150;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1" name="Google Shape;151;p23"/>
          <p:cNvPicPr preferRelativeResize="0"/>
          <p:nvPr/>
        </p:nvPicPr>
        <p:blipFill>
          <a:blip r:embed="rId3">
            <a:alphaModFix/>
          </a:blip>
          <a:stretch>
            <a:fillRect/>
          </a:stretch>
        </p:blipFill>
        <p:spPr>
          <a:xfrm>
            <a:off x="238425" y="2020175"/>
            <a:ext cx="4535777" cy="1587961"/>
          </a:xfrm>
          <a:prstGeom prst="rect">
            <a:avLst/>
          </a:prstGeom>
          <a:noFill/>
          <a:ln>
            <a:noFill/>
          </a:ln>
        </p:spPr>
      </p:pic>
      <p:pic>
        <p:nvPicPr>
          <p:cNvPr id="152" name="Google Shape;152;p23"/>
          <p:cNvPicPr preferRelativeResize="0"/>
          <p:nvPr/>
        </p:nvPicPr>
        <p:blipFill>
          <a:blip r:embed="rId4">
            <a:alphaModFix/>
          </a:blip>
          <a:stretch>
            <a:fillRect/>
          </a:stretch>
        </p:blipFill>
        <p:spPr>
          <a:xfrm>
            <a:off x="4774199" y="2008675"/>
            <a:ext cx="4300051" cy="2819999"/>
          </a:xfrm>
          <a:prstGeom prst="rect">
            <a:avLst/>
          </a:prstGeom>
          <a:noFill/>
          <a:ln>
            <a:noFill/>
          </a:ln>
        </p:spPr>
      </p:pic>
      <p:pic>
        <p:nvPicPr>
          <p:cNvPr id="153" name="Google Shape;153;p23"/>
          <p:cNvPicPr preferRelativeResize="0"/>
          <p:nvPr/>
        </p:nvPicPr>
        <p:blipFill>
          <a:blip r:embed="rId5">
            <a:alphaModFix/>
          </a:blip>
          <a:stretch>
            <a:fillRect/>
          </a:stretch>
        </p:blipFill>
        <p:spPr>
          <a:xfrm>
            <a:off x="238425" y="3608125"/>
            <a:ext cx="4535777" cy="1220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57" name="Shape 157"/>
        <p:cNvGrpSpPr/>
        <p:nvPr/>
      </p:nvGrpSpPr>
      <p:grpSpPr>
        <a:xfrm>
          <a:off x="0" y="0"/>
          <a:ext cx="0" cy="0"/>
          <a:chOff x="0" y="0"/>
          <a:chExt cx="0" cy="0"/>
        </a:xfrm>
      </p:grpSpPr>
      <p:sp>
        <p:nvSpPr>
          <p:cNvPr id="158" name="Google Shape;158;p24"/>
          <p:cNvSpPr txBox="1"/>
          <p:nvPr/>
        </p:nvSpPr>
        <p:spPr>
          <a:xfrm>
            <a:off x="620775" y="387975"/>
            <a:ext cx="198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59" name="Google Shape;159;p24"/>
          <p:cNvSpPr txBox="1"/>
          <p:nvPr>
            <p:ph type="title"/>
          </p:nvPr>
        </p:nvSpPr>
        <p:spPr>
          <a:xfrm>
            <a:off x="727800" y="44292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Alerts </a:t>
            </a:r>
            <a:r>
              <a:rPr lang="en"/>
              <a:t>- Windows</a:t>
            </a:r>
            <a:endParaRPr/>
          </a:p>
        </p:txBody>
      </p:sp>
      <p:sp>
        <p:nvSpPr>
          <p:cNvPr id="160" name="Google Shape;160;p24"/>
          <p:cNvSpPr txBox="1"/>
          <p:nvPr/>
        </p:nvSpPr>
        <p:spPr>
          <a:xfrm>
            <a:off x="1704925" y="978125"/>
            <a:ext cx="340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Designed the following Alerts:</a:t>
            </a:r>
            <a:endParaRPr>
              <a:latin typeface="Lato"/>
              <a:ea typeface="Lato"/>
              <a:cs typeface="Lato"/>
              <a:sym typeface="Lato"/>
            </a:endParaRPr>
          </a:p>
        </p:txBody>
      </p:sp>
      <p:sp>
        <p:nvSpPr>
          <p:cNvPr id="161" name="Google Shape;161;p24"/>
          <p:cNvSpPr txBox="1"/>
          <p:nvPr/>
        </p:nvSpPr>
        <p:spPr>
          <a:xfrm>
            <a:off x="985950" y="3650825"/>
            <a:ext cx="7172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JUSTIFICATION: We took the average of all the hours in the logs and adding them up and dividing by the number of hours  and </a:t>
            </a:r>
            <a:r>
              <a:rPr lang="en">
                <a:latin typeface="Lato"/>
                <a:ea typeface="Lato"/>
                <a:cs typeface="Lato"/>
                <a:sym typeface="Lato"/>
              </a:rPr>
              <a:t>determined</a:t>
            </a:r>
            <a:r>
              <a:rPr lang="en">
                <a:latin typeface="Lato"/>
                <a:ea typeface="Lato"/>
                <a:cs typeface="Lato"/>
                <a:sym typeface="Lato"/>
              </a:rPr>
              <a:t> it to be 6. We decided to set the alert at 7, so the alert would be triggered when an above average amount of activity was </a:t>
            </a:r>
            <a:r>
              <a:rPr lang="en">
                <a:latin typeface="Lato"/>
                <a:ea typeface="Lato"/>
                <a:cs typeface="Lato"/>
                <a:sym typeface="Lato"/>
              </a:rPr>
              <a:t>documented</a:t>
            </a:r>
            <a:r>
              <a:rPr lang="en">
                <a:latin typeface="Lato"/>
                <a:ea typeface="Lato"/>
                <a:cs typeface="Lato"/>
                <a:sym typeface="Lato"/>
              </a:rPr>
              <a:t> to </a:t>
            </a:r>
            <a:r>
              <a:rPr lang="en">
                <a:latin typeface="Lato"/>
                <a:ea typeface="Lato"/>
                <a:cs typeface="Lato"/>
                <a:sym typeface="Lato"/>
              </a:rPr>
              <a:t>avoid</a:t>
            </a:r>
            <a:r>
              <a:rPr lang="en">
                <a:latin typeface="Lato"/>
                <a:ea typeface="Lato"/>
                <a:cs typeface="Lato"/>
                <a:sym typeface="Lato"/>
              </a:rPr>
              <a:t> incessant alerting. </a:t>
            </a:r>
            <a:endParaRPr>
              <a:latin typeface="Lato"/>
              <a:ea typeface="Lato"/>
              <a:cs typeface="Lato"/>
              <a:sym typeface="Lato"/>
            </a:endParaRPr>
          </a:p>
        </p:txBody>
      </p:sp>
      <p:graphicFrame>
        <p:nvGraphicFramePr>
          <p:cNvPr id="162" name="Google Shape;162;p24"/>
          <p:cNvGraphicFramePr/>
          <p:nvPr/>
        </p:nvGraphicFramePr>
        <p:xfrm>
          <a:off x="952500" y="1378325"/>
          <a:ext cx="3000000" cy="3000000"/>
        </p:xfrm>
        <a:graphic>
          <a:graphicData uri="http://schemas.openxmlformats.org/drawingml/2006/table">
            <a:tbl>
              <a:tblPr>
                <a:noFill/>
                <a:tableStyleId>{DEDBF302-8AD0-4D79-87B9-8D9A66407E2C}</a:tableStyleId>
              </a:tblPr>
              <a:tblGrid>
                <a:gridCol w="1809750"/>
                <a:gridCol w="1809750"/>
                <a:gridCol w="1809750"/>
                <a:gridCol w="1809750"/>
              </a:tblGrid>
              <a:tr h="381000">
                <a:tc>
                  <a:txBody>
                    <a:bodyPr/>
                    <a:lstStyle/>
                    <a:p>
                      <a:pPr indent="0" lvl="0" marL="0" rtl="0" algn="ctr">
                        <a:spcBef>
                          <a:spcPts val="0"/>
                        </a:spcBef>
                        <a:spcAft>
                          <a:spcPts val="0"/>
                        </a:spcAft>
                        <a:buNone/>
                      </a:pPr>
                      <a:r>
                        <a:rPr lang="en"/>
                        <a:t>Name</a:t>
                      </a:r>
                      <a:endParaRPr/>
                    </a:p>
                  </a:txBody>
                  <a:tcPr marT="91425" marB="91425" marR="91425" marL="91425"/>
                </a:tc>
                <a:tc>
                  <a:txBody>
                    <a:bodyPr/>
                    <a:lstStyle/>
                    <a:p>
                      <a:pPr indent="0" lvl="0" marL="0" rtl="0" algn="ctr">
                        <a:spcBef>
                          <a:spcPts val="0"/>
                        </a:spcBef>
                        <a:spcAft>
                          <a:spcPts val="0"/>
                        </a:spcAft>
                        <a:buNone/>
                      </a:pPr>
                      <a:r>
                        <a:rPr lang="en"/>
                        <a:t>Description</a:t>
                      </a:r>
                      <a:endParaRPr/>
                    </a:p>
                  </a:txBody>
                  <a:tcPr marT="91425" marB="91425" marR="91425" marL="91425"/>
                </a:tc>
                <a:tc>
                  <a:txBody>
                    <a:bodyPr/>
                    <a:lstStyle/>
                    <a:p>
                      <a:pPr indent="0" lvl="0" marL="0" rtl="0" algn="ctr">
                        <a:spcBef>
                          <a:spcPts val="0"/>
                        </a:spcBef>
                        <a:spcAft>
                          <a:spcPts val="0"/>
                        </a:spcAft>
                        <a:buNone/>
                      </a:pPr>
                      <a:r>
                        <a:rPr lang="en"/>
                        <a:t>Baseline</a:t>
                      </a:r>
                      <a:endParaRPr/>
                    </a:p>
                  </a:txBody>
                  <a:tcPr marT="91425" marB="91425" marR="91425" marL="91425"/>
                </a:tc>
                <a:tc>
                  <a:txBody>
                    <a:bodyPr/>
                    <a:lstStyle/>
                    <a:p>
                      <a:pPr indent="0" lvl="0" marL="0" rtl="0" algn="ctr">
                        <a:spcBef>
                          <a:spcPts val="0"/>
                        </a:spcBef>
                        <a:spcAft>
                          <a:spcPts val="0"/>
                        </a:spcAft>
                        <a:buNone/>
                      </a:pPr>
                      <a:r>
                        <a:rPr lang="en"/>
                        <a:t>Threshold</a:t>
                      </a:r>
                      <a:endParaRPr/>
                    </a:p>
                  </a:txBody>
                  <a:tcPr marT="91425" marB="91425" marR="91425" marL="91425"/>
                </a:tc>
              </a:tr>
              <a:tr h="1476100">
                <a:tc>
                  <a:txBody>
                    <a:bodyPr/>
                    <a:lstStyle/>
                    <a:p>
                      <a:pPr indent="0" lvl="0" marL="0" rtl="0" algn="l">
                        <a:spcBef>
                          <a:spcPts val="0"/>
                        </a:spcBef>
                        <a:spcAft>
                          <a:spcPts val="0"/>
                        </a:spcAft>
                        <a:buNone/>
                      </a:pPr>
                      <a:r>
                        <a:rPr lang="en"/>
                        <a:t>Failed Windows Activity</a:t>
                      </a:r>
                      <a:endParaRPr/>
                    </a:p>
                  </a:txBody>
                  <a:tcPr marT="91425" marB="91425" marR="91425" marL="91425"/>
                </a:tc>
                <a:tc>
                  <a:txBody>
                    <a:bodyPr/>
                    <a:lstStyle/>
                    <a:p>
                      <a:pPr indent="0" lvl="0" marL="0" rtl="0" algn="l">
                        <a:spcBef>
                          <a:spcPts val="0"/>
                        </a:spcBef>
                        <a:spcAft>
                          <a:spcPts val="0"/>
                        </a:spcAft>
                        <a:buNone/>
                      </a:pPr>
                      <a:r>
                        <a:rPr lang="en"/>
                        <a:t>An alert designed to trigger an email when the designated threshold is reached.</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66" name="Shape 166"/>
        <p:cNvGrpSpPr/>
        <p:nvPr/>
      </p:nvGrpSpPr>
      <p:grpSpPr>
        <a:xfrm>
          <a:off x="0" y="0"/>
          <a:ext cx="0" cy="0"/>
          <a:chOff x="0" y="0"/>
          <a:chExt cx="0" cy="0"/>
        </a:xfrm>
      </p:grpSpPr>
      <p:sp>
        <p:nvSpPr>
          <p:cNvPr id="167" name="Google Shape;167;p25"/>
          <p:cNvSpPr txBox="1"/>
          <p:nvPr/>
        </p:nvSpPr>
        <p:spPr>
          <a:xfrm>
            <a:off x="620775" y="387975"/>
            <a:ext cx="198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68" name="Google Shape;168;p25"/>
          <p:cNvSpPr txBox="1"/>
          <p:nvPr>
            <p:ph type="title"/>
          </p:nvPr>
        </p:nvSpPr>
        <p:spPr>
          <a:xfrm>
            <a:off x="727800" y="44292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Alerts - Windows</a:t>
            </a:r>
            <a:endParaRPr/>
          </a:p>
        </p:txBody>
      </p:sp>
      <p:sp>
        <p:nvSpPr>
          <p:cNvPr id="169" name="Google Shape;169;p25"/>
          <p:cNvSpPr txBox="1"/>
          <p:nvPr/>
        </p:nvSpPr>
        <p:spPr>
          <a:xfrm>
            <a:off x="1704925" y="978125"/>
            <a:ext cx="340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Designed the following Alerts:</a:t>
            </a:r>
            <a:endParaRPr>
              <a:latin typeface="Lato"/>
              <a:ea typeface="Lato"/>
              <a:cs typeface="Lato"/>
              <a:sym typeface="Lato"/>
            </a:endParaRPr>
          </a:p>
        </p:txBody>
      </p:sp>
      <p:sp>
        <p:nvSpPr>
          <p:cNvPr id="170" name="Google Shape;170;p25"/>
          <p:cNvSpPr txBox="1"/>
          <p:nvPr/>
        </p:nvSpPr>
        <p:spPr>
          <a:xfrm>
            <a:off x="985950" y="4022250"/>
            <a:ext cx="7172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JUSTIFICATION: The average </a:t>
            </a:r>
            <a:r>
              <a:rPr lang="en">
                <a:latin typeface="Lato"/>
                <a:ea typeface="Lato"/>
                <a:cs typeface="Lato"/>
                <a:sym typeface="Lato"/>
              </a:rPr>
              <a:t>successful</a:t>
            </a:r>
            <a:r>
              <a:rPr lang="en">
                <a:latin typeface="Lato"/>
                <a:ea typeface="Lato"/>
                <a:cs typeface="Lato"/>
                <a:sym typeface="Lato"/>
              </a:rPr>
              <a:t> </a:t>
            </a:r>
            <a:r>
              <a:rPr lang="en">
                <a:latin typeface="Lato"/>
                <a:ea typeface="Lato"/>
                <a:cs typeface="Lato"/>
                <a:sym typeface="Lato"/>
              </a:rPr>
              <a:t>login</a:t>
            </a:r>
            <a:r>
              <a:rPr lang="en">
                <a:latin typeface="Lato"/>
                <a:ea typeface="Lato"/>
                <a:cs typeface="Lato"/>
                <a:sym typeface="Lato"/>
              </a:rPr>
              <a:t> count was 13.5. We decided to make the threshold 15 to ensure an </a:t>
            </a:r>
            <a:r>
              <a:rPr lang="en">
                <a:latin typeface="Lato"/>
                <a:ea typeface="Lato"/>
                <a:cs typeface="Lato"/>
                <a:sym typeface="Lato"/>
              </a:rPr>
              <a:t>overwhelming</a:t>
            </a:r>
            <a:r>
              <a:rPr lang="en">
                <a:latin typeface="Lato"/>
                <a:ea typeface="Lato"/>
                <a:cs typeface="Lato"/>
                <a:sym typeface="Lato"/>
              </a:rPr>
              <a:t> amount of </a:t>
            </a:r>
            <a:r>
              <a:rPr lang="en">
                <a:latin typeface="Lato"/>
                <a:ea typeface="Lato"/>
                <a:cs typeface="Lato"/>
                <a:sym typeface="Lato"/>
              </a:rPr>
              <a:t>successful</a:t>
            </a:r>
            <a:r>
              <a:rPr lang="en">
                <a:latin typeface="Lato"/>
                <a:ea typeface="Lato"/>
                <a:cs typeface="Lato"/>
                <a:sym typeface="Lato"/>
              </a:rPr>
              <a:t> </a:t>
            </a:r>
            <a:r>
              <a:rPr lang="en">
                <a:latin typeface="Lato"/>
                <a:ea typeface="Lato"/>
                <a:cs typeface="Lato"/>
                <a:sym typeface="Lato"/>
              </a:rPr>
              <a:t>logon</a:t>
            </a:r>
            <a:r>
              <a:rPr lang="en">
                <a:latin typeface="Lato"/>
                <a:ea typeface="Lato"/>
                <a:cs typeface="Lato"/>
                <a:sym typeface="Lato"/>
              </a:rPr>
              <a:t> </a:t>
            </a:r>
            <a:r>
              <a:rPr lang="en">
                <a:latin typeface="Lato"/>
                <a:ea typeface="Lato"/>
                <a:cs typeface="Lato"/>
                <a:sym typeface="Lato"/>
              </a:rPr>
              <a:t>swerve</a:t>
            </a:r>
            <a:r>
              <a:rPr lang="en">
                <a:latin typeface="Lato"/>
                <a:ea typeface="Lato"/>
                <a:cs typeface="Lato"/>
                <a:sym typeface="Lato"/>
              </a:rPr>
              <a:t> </a:t>
            </a:r>
            <a:r>
              <a:rPr lang="en">
                <a:latin typeface="Lato"/>
                <a:ea typeface="Lato"/>
                <a:cs typeface="Lato"/>
                <a:sym typeface="Lato"/>
              </a:rPr>
              <a:t>documents</a:t>
            </a:r>
            <a:r>
              <a:rPr lang="en">
                <a:latin typeface="Lato"/>
                <a:ea typeface="Lato"/>
                <a:cs typeface="Lato"/>
                <a:sym typeface="Lato"/>
              </a:rPr>
              <a:t> and alerted, but enough </a:t>
            </a:r>
            <a:r>
              <a:rPr lang="en">
                <a:latin typeface="Lato"/>
                <a:ea typeface="Lato"/>
                <a:cs typeface="Lato"/>
                <a:sym typeface="Lato"/>
              </a:rPr>
              <a:t>leniency</a:t>
            </a:r>
            <a:r>
              <a:rPr lang="en">
                <a:latin typeface="Lato"/>
                <a:ea typeface="Lato"/>
                <a:cs typeface="Lato"/>
                <a:sym typeface="Lato"/>
              </a:rPr>
              <a:t> is given to where the cyber security staff would not be </a:t>
            </a:r>
            <a:r>
              <a:rPr lang="en">
                <a:latin typeface="Lato"/>
                <a:ea typeface="Lato"/>
                <a:cs typeface="Lato"/>
                <a:sym typeface="Lato"/>
              </a:rPr>
              <a:t>overwhelmed</a:t>
            </a:r>
            <a:r>
              <a:rPr lang="en">
                <a:latin typeface="Lato"/>
                <a:ea typeface="Lato"/>
                <a:cs typeface="Lato"/>
                <a:sym typeface="Lato"/>
              </a:rPr>
              <a:t> with </a:t>
            </a:r>
            <a:r>
              <a:rPr lang="en">
                <a:latin typeface="Lato"/>
                <a:ea typeface="Lato"/>
                <a:cs typeface="Lato"/>
                <a:sym typeface="Lato"/>
              </a:rPr>
              <a:t>successful</a:t>
            </a:r>
            <a:r>
              <a:rPr lang="en">
                <a:latin typeface="Lato"/>
                <a:ea typeface="Lato"/>
                <a:cs typeface="Lato"/>
                <a:sym typeface="Lato"/>
              </a:rPr>
              <a:t> </a:t>
            </a:r>
            <a:r>
              <a:rPr lang="en">
                <a:latin typeface="Lato"/>
                <a:ea typeface="Lato"/>
                <a:cs typeface="Lato"/>
                <a:sym typeface="Lato"/>
              </a:rPr>
              <a:t>logins</a:t>
            </a:r>
            <a:r>
              <a:rPr lang="en">
                <a:latin typeface="Lato"/>
                <a:ea typeface="Lato"/>
                <a:cs typeface="Lato"/>
                <a:sym typeface="Lato"/>
              </a:rPr>
              <a:t>. We </a:t>
            </a:r>
            <a:r>
              <a:rPr lang="en">
                <a:latin typeface="Lato"/>
                <a:ea typeface="Lato"/>
                <a:cs typeface="Lato"/>
                <a:sym typeface="Lato"/>
              </a:rPr>
              <a:t>viewed</a:t>
            </a:r>
            <a:r>
              <a:rPr lang="en">
                <a:latin typeface="Lato"/>
                <a:ea typeface="Lato"/>
                <a:cs typeface="Lato"/>
                <a:sym typeface="Lato"/>
              </a:rPr>
              <a:t> this alert as normal. </a:t>
            </a:r>
            <a:endParaRPr>
              <a:latin typeface="Lato"/>
              <a:ea typeface="Lato"/>
              <a:cs typeface="Lato"/>
              <a:sym typeface="Lato"/>
            </a:endParaRPr>
          </a:p>
        </p:txBody>
      </p:sp>
      <p:graphicFrame>
        <p:nvGraphicFramePr>
          <p:cNvPr id="171" name="Google Shape;171;p25"/>
          <p:cNvGraphicFramePr/>
          <p:nvPr/>
        </p:nvGraphicFramePr>
        <p:xfrm>
          <a:off x="952500" y="1384828"/>
          <a:ext cx="3000000" cy="3000000"/>
        </p:xfrm>
        <a:graphic>
          <a:graphicData uri="http://schemas.openxmlformats.org/drawingml/2006/table">
            <a:tbl>
              <a:tblPr>
                <a:noFill/>
                <a:tableStyleId>{DEDBF302-8AD0-4D79-87B9-8D9A66407E2C}</a:tableStyleId>
              </a:tblPr>
              <a:tblGrid>
                <a:gridCol w="1809750"/>
                <a:gridCol w="1809750"/>
                <a:gridCol w="1809750"/>
                <a:gridCol w="1809750"/>
              </a:tblGrid>
              <a:tr h="523900">
                <a:tc>
                  <a:txBody>
                    <a:bodyPr/>
                    <a:lstStyle/>
                    <a:p>
                      <a:pPr indent="0" lvl="0" marL="0" rtl="0" algn="ctr">
                        <a:spcBef>
                          <a:spcPts val="0"/>
                        </a:spcBef>
                        <a:spcAft>
                          <a:spcPts val="0"/>
                        </a:spcAft>
                        <a:buNone/>
                      </a:pPr>
                      <a:r>
                        <a:rPr lang="en"/>
                        <a:t>Name</a:t>
                      </a:r>
                      <a:endParaRPr/>
                    </a:p>
                  </a:txBody>
                  <a:tcPr marT="91425" marB="91425" marR="91425" marL="91425"/>
                </a:tc>
                <a:tc>
                  <a:txBody>
                    <a:bodyPr/>
                    <a:lstStyle/>
                    <a:p>
                      <a:pPr indent="0" lvl="0" marL="0" rtl="0" algn="ctr">
                        <a:spcBef>
                          <a:spcPts val="0"/>
                        </a:spcBef>
                        <a:spcAft>
                          <a:spcPts val="0"/>
                        </a:spcAft>
                        <a:buNone/>
                      </a:pPr>
                      <a:r>
                        <a:rPr lang="en"/>
                        <a:t>Description</a:t>
                      </a:r>
                      <a:endParaRPr/>
                    </a:p>
                  </a:txBody>
                  <a:tcPr marT="91425" marB="91425" marR="91425" marL="91425"/>
                </a:tc>
                <a:tc>
                  <a:txBody>
                    <a:bodyPr/>
                    <a:lstStyle/>
                    <a:p>
                      <a:pPr indent="0" lvl="0" marL="0" rtl="0" algn="ctr">
                        <a:spcBef>
                          <a:spcPts val="0"/>
                        </a:spcBef>
                        <a:spcAft>
                          <a:spcPts val="0"/>
                        </a:spcAft>
                        <a:buNone/>
                      </a:pPr>
                      <a:r>
                        <a:rPr lang="en"/>
                        <a:t>Baseline</a:t>
                      </a:r>
                      <a:endParaRPr/>
                    </a:p>
                  </a:txBody>
                  <a:tcPr marT="91425" marB="91425" marR="91425" marL="91425"/>
                </a:tc>
                <a:tc>
                  <a:txBody>
                    <a:bodyPr/>
                    <a:lstStyle/>
                    <a:p>
                      <a:pPr indent="0" lvl="0" marL="0" rtl="0" algn="ctr">
                        <a:spcBef>
                          <a:spcPts val="0"/>
                        </a:spcBef>
                        <a:spcAft>
                          <a:spcPts val="0"/>
                        </a:spcAft>
                        <a:buNone/>
                      </a:pPr>
                      <a:r>
                        <a:rPr lang="en"/>
                        <a:t>Threshold</a:t>
                      </a:r>
                      <a:endParaRPr/>
                    </a:p>
                  </a:txBody>
                  <a:tcPr marT="91425" marB="91425" marR="91425" marL="91425"/>
                </a:tc>
              </a:tr>
              <a:tr h="2113525">
                <a:tc>
                  <a:txBody>
                    <a:bodyPr/>
                    <a:lstStyle/>
                    <a:p>
                      <a:pPr indent="0" lvl="0" marL="0" rtl="0" algn="l">
                        <a:spcBef>
                          <a:spcPts val="0"/>
                        </a:spcBef>
                        <a:spcAft>
                          <a:spcPts val="0"/>
                        </a:spcAft>
                        <a:buNone/>
                      </a:pPr>
                      <a:r>
                        <a:rPr lang="en"/>
                        <a:t>Successful</a:t>
                      </a:r>
                      <a:r>
                        <a:rPr lang="en"/>
                        <a:t> Logon</a:t>
                      </a:r>
                      <a:endParaRPr/>
                    </a:p>
                  </a:txBody>
                  <a:tcPr marT="91425" marB="91425" marR="91425" marL="91425"/>
                </a:tc>
                <a:tc>
                  <a:txBody>
                    <a:bodyPr/>
                    <a:lstStyle/>
                    <a:p>
                      <a:pPr indent="0" lvl="0" marL="0" rtl="0" algn="l">
                        <a:spcBef>
                          <a:spcPts val="0"/>
                        </a:spcBef>
                        <a:spcAft>
                          <a:spcPts val="0"/>
                        </a:spcAft>
                        <a:buNone/>
                      </a:pPr>
                      <a:r>
                        <a:rPr lang="en"/>
                        <a:t>Alert </a:t>
                      </a:r>
                      <a:r>
                        <a:rPr lang="en"/>
                        <a:t>designed</a:t>
                      </a:r>
                      <a:r>
                        <a:rPr lang="en"/>
                        <a:t> to trigger an email when the houry count of the signature “an account was successfully logged on” reaches a threshold</a:t>
                      </a:r>
                      <a:endParaRPr/>
                    </a:p>
                  </a:txBody>
                  <a:tcPr marT="91425" marB="91425" marR="91425" marL="91425"/>
                </a:tc>
                <a:tc>
                  <a:txBody>
                    <a:bodyPr/>
                    <a:lstStyle/>
                    <a:p>
                      <a:pPr indent="0" lvl="0" marL="0" rtl="0" algn="l">
                        <a:spcBef>
                          <a:spcPts val="0"/>
                        </a:spcBef>
                        <a:spcAft>
                          <a:spcPts val="0"/>
                        </a:spcAft>
                        <a:buNone/>
                      </a:pPr>
                      <a:r>
                        <a:rPr lang="en"/>
                        <a:t>13.5</a:t>
                      </a:r>
                      <a:endParaRPr/>
                    </a:p>
                  </a:txBody>
                  <a:tcPr marT="91425" marB="91425" marR="91425" marL="91425"/>
                </a:tc>
                <a:tc>
                  <a:txBody>
                    <a:bodyPr/>
                    <a:lstStyle/>
                    <a:p>
                      <a:pPr indent="0" lvl="0" marL="0" rtl="0" algn="l">
                        <a:spcBef>
                          <a:spcPts val="0"/>
                        </a:spcBef>
                        <a:spcAft>
                          <a:spcPts val="0"/>
                        </a:spcAft>
                        <a:buNone/>
                      </a:pPr>
                      <a:r>
                        <a:rPr lang="en"/>
                        <a:t>15</a:t>
                      </a:r>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75" name="Shape 175"/>
        <p:cNvGrpSpPr/>
        <p:nvPr/>
      </p:nvGrpSpPr>
      <p:grpSpPr>
        <a:xfrm>
          <a:off x="0" y="0"/>
          <a:ext cx="0" cy="0"/>
          <a:chOff x="0" y="0"/>
          <a:chExt cx="0" cy="0"/>
        </a:xfrm>
      </p:grpSpPr>
      <p:sp>
        <p:nvSpPr>
          <p:cNvPr id="176" name="Google Shape;176;p26"/>
          <p:cNvSpPr txBox="1"/>
          <p:nvPr/>
        </p:nvSpPr>
        <p:spPr>
          <a:xfrm>
            <a:off x="620775" y="387975"/>
            <a:ext cx="198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77" name="Google Shape;177;p26"/>
          <p:cNvSpPr txBox="1"/>
          <p:nvPr>
            <p:ph type="title"/>
          </p:nvPr>
        </p:nvSpPr>
        <p:spPr>
          <a:xfrm>
            <a:off x="727800" y="44292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Alerts - Windows</a:t>
            </a:r>
            <a:endParaRPr/>
          </a:p>
        </p:txBody>
      </p:sp>
      <p:sp>
        <p:nvSpPr>
          <p:cNvPr id="178" name="Google Shape;178;p26"/>
          <p:cNvSpPr txBox="1"/>
          <p:nvPr/>
        </p:nvSpPr>
        <p:spPr>
          <a:xfrm>
            <a:off x="1704925" y="978125"/>
            <a:ext cx="340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Designed the following Alerts:</a:t>
            </a:r>
            <a:endParaRPr>
              <a:latin typeface="Lato"/>
              <a:ea typeface="Lato"/>
              <a:cs typeface="Lato"/>
              <a:sym typeface="Lato"/>
            </a:endParaRPr>
          </a:p>
        </p:txBody>
      </p:sp>
      <p:sp>
        <p:nvSpPr>
          <p:cNvPr id="179" name="Google Shape;179;p26"/>
          <p:cNvSpPr txBox="1"/>
          <p:nvPr/>
        </p:nvSpPr>
        <p:spPr>
          <a:xfrm>
            <a:off x="985950" y="3800150"/>
            <a:ext cx="7172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JUSTIFICATION: The average deleted account on the highest volume day was 13. We decided to make the threshold 14. Any amount higher than 14 would be considered abnormal and tigger an email to go check out the situation. We set the priority to normal. </a:t>
            </a:r>
            <a:endParaRPr>
              <a:latin typeface="Lato"/>
              <a:ea typeface="Lato"/>
              <a:cs typeface="Lato"/>
              <a:sym typeface="Lato"/>
            </a:endParaRPr>
          </a:p>
        </p:txBody>
      </p:sp>
      <p:graphicFrame>
        <p:nvGraphicFramePr>
          <p:cNvPr id="180" name="Google Shape;180;p26"/>
          <p:cNvGraphicFramePr/>
          <p:nvPr/>
        </p:nvGraphicFramePr>
        <p:xfrm>
          <a:off x="952500" y="1503475"/>
          <a:ext cx="3000000" cy="3000000"/>
        </p:xfrm>
        <a:graphic>
          <a:graphicData uri="http://schemas.openxmlformats.org/drawingml/2006/table">
            <a:tbl>
              <a:tblPr>
                <a:noFill/>
                <a:tableStyleId>{DEDBF302-8AD0-4D79-87B9-8D9A66407E2C}</a:tableStyleId>
              </a:tblPr>
              <a:tblGrid>
                <a:gridCol w="1809750"/>
                <a:gridCol w="1809750"/>
                <a:gridCol w="1809750"/>
                <a:gridCol w="1809750"/>
              </a:tblGrid>
              <a:tr h="381000">
                <a:tc>
                  <a:txBody>
                    <a:bodyPr/>
                    <a:lstStyle/>
                    <a:p>
                      <a:pPr indent="0" lvl="0" marL="0" rtl="0" algn="ctr">
                        <a:spcBef>
                          <a:spcPts val="0"/>
                        </a:spcBef>
                        <a:spcAft>
                          <a:spcPts val="0"/>
                        </a:spcAft>
                        <a:buNone/>
                      </a:pPr>
                      <a:r>
                        <a:rPr lang="en"/>
                        <a:t>Name</a:t>
                      </a:r>
                      <a:endParaRPr/>
                    </a:p>
                  </a:txBody>
                  <a:tcPr marT="91425" marB="91425" marR="91425" marL="91425"/>
                </a:tc>
                <a:tc>
                  <a:txBody>
                    <a:bodyPr/>
                    <a:lstStyle/>
                    <a:p>
                      <a:pPr indent="0" lvl="0" marL="0" rtl="0" algn="ctr">
                        <a:spcBef>
                          <a:spcPts val="0"/>
                        </a:spcBef>
                        <a:spcAft>
                          <a:spcPts val="0"/>
                        </a:spcAft>
                        <a:buNone/>
                      </a:pPr>
                      <a:r>
                        <a:rPr lang="en"/>
                        <a:t>Description</a:t>
                      </a:r>
                      <a:endParaRPr/>
                    </a:p>
                  </a:txBody>
                  <a:tcPr marT="91425" marB="91425" marR="91425" marL="91425"/>
                </a:tc>
                <a:tc>
                  <a:txBody>
                    <a:bodyPr/>
                    <a:lstStyle/>
                    <a:p>
                      <a:pPr indent="0" lvl="0" marL="0" rtl="0" algn="ctr">
                        <a:spcBef>
                          <a:spcPts val="0"/>
                        </a:spcBef>
                        <a:spcAft>
                          <a:spcPts val="0"/>
                        </a:spcAft>
                        <a:buNone/>
                      </a:pPr>
                      <a:r>
                        <a:rPr lang="en"/>
                        <a:t>Baseline</a:t>
                      </a:r>
                      <a:endParaRPr/>
                    </a:p>
                  </a:txBody>
                  <a:tcPr marT="91425" marB="91425" marR="91425" marL="91425"/>
                </a:tc>
                <a:tc>
                  <a:txBody>
                    <a:bodyPr/>
                    <a:lstStyle/>
                    <a:p>
                      <a:pPr indent="0" lvl="0" marL="0" rtl="0" algn="ctr">
                        <a:spcBef>
                          <a:spcPts val="0"/>
                        </a:spcBef>
                        <a:spcAft>
                          <a:spcPts val="0"/>
                        </a:spcAft>
                        <a:buNone/>
                      </a:pPr>
                      <a:r>
                        <a:rPr lang="en"/>
                        <a:t>Threshold</a:t>
                      </a:r>
                      <a:endParaRPr/>
                    </a:p>
                  </a:txBody>
                  <a:tcPr marT="91425" marB="91425" marR="91425" marL="91425"/>
                </a:tc>
              </a:tr>
              <a:tr h="381000">
                <a:tc>
                  <a:txBody>
                    <a:bodyPr/>
                    <a:lstStyle/>
                    <a:p>
                      <a:pPr indent="0" lvl="0" marL="0" rtl="0" algn="l">
                        <a:spcBef>
                          <a:spcPts val="0"/>
                        </a:spcBef>
                        <a:spcAft>
                          <a:spcPts val="0"/>
                        </a:spcAft>
                        <a:buNone/>
                      </a:pPr>
                      <a:r>
                        <a:rPr lang="en"/>
                        <a:t>Deleted Accounts</a:t>
                      </a:r>
                      <a:endParaRPr/>
                    </a:p>
                  </a:txBody>
                  <a:tcPr marT="91425" marB="91425" marR="91425" marL="91425"/>
                </a:tc>
                <a:tc>
                  <a:txBody>
                    <a:bodyPr/>
                    <a:lstStyle/>
                    <a:p>
                      <a:pPr indent="0" lvl="0" marL="0" rtl="0" algn="l">
                        <a:spcBef>
                          <a:spcPts val="0"/>
                        </a:spcBef>
                        <a:spcAft>
                          <a:spcPts val="0"/>
                        </a:spcAft>
                        <a:buNone/>
                      </a:pPr>
                      <a:r>
                        <a:rPr lang="en"/>
                        <a:t>Alert based on corresponding signature ID designed to trigger an email when threshold is surpassed</a:t>
                      </a:r>
                      <a:endParaRPr/>
                    </a:p>
                  </a:txBody>
                  <a:tcPr marT="91425" marB="91425" marR="91425" marL="91425"/>
                </a:tc>
                <a:tc>
                  <a:txBody>
                    <a:bodyPr/>
                    <a:lstStyle/>
                    <a:p>
                      <a:pPr indent="0" lvl="0" marL="0" rtl="0" algn="l">
                        <a:spcBef>
                          <a:spcPts val="0"/>
                        </a:spcBef>
                        <a:spcAft>
                          <a:spcPts val="0"/>
                        </a:spcAft>
                        <a:buNone/>
                      </a:pPr>
                      <a:r>
                        <a:rPr lang="en"/>
                        <a:t>13</a:t>
                      </a:r>
                      <a:endParaRPr/>
                    </a:p>
                  </a:txBody>
                  <a:tcPr marT="91425" marB="91425" marR="91425" marL="91425"/>
                </a:tc>
                <a:tc>
                  <a:txBody>
                    <a:bodyPr/>
                    <a:lstStyle/>
                    <a:p>
                      <a:pPr indent="0" lvl="0" marL="0" rtl="0" algn="l">
                        <a:spcBef>
                          <a:spcPts val="0"/>
                        </a:spcBef>
                        <a:spcAft>
                          <a:spcPts val="0"/>
                        </a:spcAft>
                        <a:buNone/>
                      </a:pPr>
                      <a:r>
                        <a:rPr lang="en"/>
                        <a:t>14</a:t>
                      </a:r>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Dashboards - Windows</a:t>
            </a:r>
            <a:endParaRPr/>
          </a:p>
        </p:txBody>
      </p:sp>
      <p:sp>
        <p:nvSpPr>
          <p:cNvPr id="186" name="Google Shape;186;p2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7" name="Google Shape;187;p27"/>
          <p:cNvPicPr preferRelativeResize="0"/>
          <p:nvPr/>
        </p:nvPicPr>
        <p:blipFill>
          <a:blip r:embed="rId3">
            <a:alphaModFix/>
          </a:blip>
          <a:stretch>
            <a:fillRect/>
          </a:stretch>
        </p:blipFill>
        <p:spPr>
          <a:xfrm>
            <a:off x="729450" y="1765275"/>
            <a:ext cx="7688701" cy="1833601"/>
          </a:xfrm>
          <a:prstGeom prst="rect">
            <a:avLst/>
          </a:prstGeom>
          <a:noFill/>
          <a:ln>
            <a:noFill/>
          </a:ln>
        </p:spPr>
      </p:pic>
      <p:pic>
        <p:nvPicPr>
          <p:cNvPr id="188" name="Google Shape;188;p27"/>
          <p:cNvPicPr preferRelativeResize="0"/>
          <p:nvPr/>
        </p:nvPicPr>
        <p:blipFill>
          <a:blip r:embed="rId4">
            <a:alphaModFix/>
          </a:blip>
          <a:stretch>
            <a:fillRect/>
          </a:stretch>
        </p:blipFill>
        <p:spPr>
          <a:xfrm>
            <a:off x="729450" y="3423275"/>
            <a:ext cx="7688701" cy="1720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Dashboards - Windows</a:t>
            </a:r>
            <a:endParaRPr/>
          </a:p>
        </p:txBody>
      </p:sp>
      <p:sp>
        <p:nvSpPr>
          <p:cNvPr id="194" name="Google Shape;194;p28"/>
          <p:cNvSpPr txBox="1"/>
          <p:nvPr>
            <p:ph idx="1" type="body"/>
          </p:nvPr>
        </p:nvSpPr>
        <p:spPr>
          <a:xfrm>
            <a:off x="2691750" y="2924400"/>
            <a:ext cx="3760500" cy="1770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1200"/>
              </a:spcAft>
              <a:buNone/>
            </a:pPr>
            <a:r>
              <a:t/>
            </a:r>
            <a:endParaRPr/>
          </a:p>
        </p:txBody>
      </p:sp>
      <p:pic>
        <p:nvPicPr>
          <p:cNvPr id="195" name="Google Shape;195;p28"/>
          <p:cNvPicPr preferRelativeResize="0"/>
          <p:nvPr/>
        </p:nvPicPr>
        <p:blipFill>
          <a:blip r:embed="rId3">
            <a:alphaModFix/>
          </a:blip>
          <a:stretch>
            <a:fillRect/>
          </a:stretch>
        </p:blipFill>
        <p:spPr>
          <a:xfrm>
            <a:off x="668475" y="2307675"/>
            <a:ext cx="3611626" cy="1737300"/>
          </a:xfrm>
          <a:prstGeom prst="rect">
            <a:avLst/>
          </a:prstGeom>
          <a:noFill/>
          <a:ln>
            <a:noFill/>
          </a:ln>
        </p:spPr>
      </p:pic>
      <p:pic>
        <p:nvPicPr>
          <p:cNvPr id="196" name="Google Shape;196;p28"/>
          <p:cNvPicPr preferRelativeResize="0"/>
          <p:nvPr/>
        </p:nvPicPr>
        <p:blipFill rotWithShape="1">
          <a:blip r:embed="rId4">
            <a:alphaModFix/>
          </a:blip>
          <a:srcRect b="-3469" l="0" r="0" t="3469"/>
          <a:stretch/>
        </p:blipFill>
        <p:spPr>
          <a:xfrm>
            <a:off x="4280101" y="2367900"/>
            <a:ext cx="3546389" cy="1737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Dashboards - Windows</a:t>
            </a:r>
            <a:endParaRPr/>
          </a:p>
        </p:txBody>
      </p:sp>
      <p:sp>
        <p:nvSpPr>
          <p:cNvPr id="202" name="Google Shape;202;p29"/>
          <p:cNvSpPr txBox="1"/>
          <p:nvPr>
            <p:ph idx="1" type="body"/>
          </p:nvPr>
        </p:nvSpPr>
        <p:spPr>
          <a:xfrm>
            <a:off x="3464625" y="2976000"/>
            <a:ext cx="1515300" cy="3231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1200"/>
              </a:spcAft>
              <a:buNone/>
            </a:pPr>
            <a:r>
              <a:t/>
            </a:r>
            <a:endParaRPr/>
          </a:p>
        </p:txBody>
      </p:sp>
      <p:pic>
        <p:nvPicPr>
          <p:cNvPr id="203" name="Google Shape;203;p29"/>
          <p:cNvPicPr preferRelativeResize="0"/>
          <p:nvPr/>
        </p:nvPicPr>
        <p:blipFill>
          <a:blip r:embed="rId3">
            <a:alphaModFix/>
          </a:blip>
          <a:stretch>
            <a:fillRect/>
          </a:stretch>
        </p:blipFill>
        <p:spPr>
          <a:xfrm>
            <a:off x="791300" y="2244274"/>
            <a:ext cx="7353999" cy="17865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0"/>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Apache</a:t>
            </a:r>
            <a:r>
              <a:rPr lang="en"/>
              <a:t> Logs</a:t>
            </a:r>
            <a:endParaRPr/>
          </a:p>
          <a:p>
            <a:pPr indent="0" lvl="0" marL="0" rtl="0" algn="l">
              <a:spcBef>
                <a:spcPts val="0"/>
              </a:spcBef>
              <a:spcAft>
                <a:spcPts val="0"/>
              </a:spcAft>
              <a:buNone/>
            </a:pPr>
            <a:r>
              <a:rPr lang="en" sz="2800"/>
              <a:t>Reports, Alerts, &amp; Dashboards</a:t>
            </a:r>
            <a:endParaRPr sz="2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12" name="Shape 212"/>
        <p:cNvGrpSpPr/>
        <p:nvPr/>
      </p:nvGrpSpPr>
      <p:grpSpPr>
        <a:xfrm>
          <a:off x="0" y="0"/>
          <a:ext cx="0" cy="0"/>
          <a:chOff x="0" y="0"/>
          <a:chExt cx="0" cy="0"/>
        </a:xfrm>
      </p:grpSpPr>
      <p:graphicFrame>
        <p:nvGraphicFramePr>
          <p:cNvPr id="213" name="Google Shape;213;p31"/>
          <p:cNvGraphicFramePr/>
          <p:nvPr/>
        </p:nvGraphicFramePr>
        <p:xfrm>
          <a:off x="727800" y="1723475"/>
          <a:ext cx="3000000" cy="3000000"/>
        </p:xfrm>
        <a:graphic>
          <a:graphicData uri="http://schemas.openxmlformats.org/drawingml/2006/table">
            <a:tbl>
              <a:tblPr>
                <a:noFill/>
                <a:tableStyleId>{DEDBF302-8AD0-4D79-87B9-8D9A66407E2C}</a:tableStyleId>
              </a:tblPr>
              <a:tblGrid>
                <a:gridCol w="3999175"/>
                <a:gridCol w="3999175"/>
              </a:tblGrid>
              <a:tr h="571700">
                <a:tc>
                  <a:txBody>
                    <a:bodyPr/>
                    <a:lstStyle/>
                    <a:p>
                      <a:pPr indent="0" lvl="0" marL="0" rtl="0" algn="l">
                        <a:spcBef>
                          <a:spcPts val="0"/>
                        </a:spcBef>
                        <a:spcAft>
                          <a:spcPts val="0"/>
                        </a:spcAft>
                        <a:buNone/>
                      </a:pPr>
                      <a:r>
                        <a:rPr lang="en"/>
                        <a:t>Report Name</a:t>
                      </a:r>
                      <a:endParaRPr/>
                    </a:p>
                  </a:txBody>
                  <a:tcPr marT="91425" marB="91425" marR="91425" marL="91425"/>
                </a:tc>
                <a:tc>
                  <a:txBody>
                    <a:bodyPr/>
                    <a:lstStyle/>
                    <a:p>
                      <a:pPr indent="0" lvl="0" marL="0" rtl="0" algn="l">
                        <a:spcBef>
                          <a:spcPts val="0"/>
                        </a:spcBef>
                        <a:spcAft>
                          <a:spcPts val="0"/>
                        </a:spcAft>
                        <a:buNone/>
                      </a:pPr>
                      <a:r>
                        <a:rPr lang="en"/>
                        <a:t>Description</a:t>
                      </a:r>
                      <a:endParaRPr/>
                    </a:p>
                  </a:txBody>
                  <a:tcPr marT="91425" marB="91425" marR="91425" marL="91425"/>
                </a:tc>
              </a:tr>
              <a:tr h="594525">
                <a:tc>
                  <a:txBody>
                    <a:bodyPr/>
                    <a:lstStyle/>
                    <a:p>
                      <a:pPr indent="0" lvl="0" marL="0" rtl="0" algn="l">
                        <a:spcBef>
                          <a:spcPts val="0"/>
                        </a:spcBef>
                        <a:spcAft>
                          <a:spcPts val="0"/>
                        </a:spcAft>
                        <a:buNone/>
                      </a:pPr>
                      <a:r>
                        <a:rPr lang="en"/>
                        <a:t>HTTP Methods Report</a:t>
                      </a:r>
                      <a:endParaRPr/>
                    </a:p>
                  </a:txBody>
                  <a:tcPr marT="91425" marB="91425" marR="91425" marL="91425"/>
                </a:tc>
                <a:tc>
                  <a:txBody>
                    <a:bodyPr/>
                    <a:lstStyle/>
                    <a:p>
                      <a:pPr indent="0" lvl="0" marL="0" rtl="0" algn="l">
                        <a:spcBef>
                          <a:spcPts val="0"/>
                        </a:spcBef>
                        <a:spcAft>
                          <a:spcPts val="0"/>
                        </a:spcAft>
                        <a:buNone/>
                      </a:pPr>
                      <a:r>
                        <a:rPr lang="en"/>
                        <a:t>Displays a table of the different HTTP Methods (GET, POST, HEAD, OPTIONS).</a:t>
                      </a:r>
                      <a:endParaRPr/>
                    </a:p>
                  </a:txBody>
                  <a:tcPr marT="91425" marB="91425" marR="91425" marL="91425"/>
                </a:tc>
              </a:tr>
              <a:tr h="571700">
                <a:tc>
                  <a:txBody>
                    <a:bodyPr/>
                    <a:lstStyle/>
                    <a:p>
                      <a:pPr indent="0" lvl="0" marL="0" rtl="0" algn="l">
                        <a:spcBef>
                          <a:spcPts val="0"/>
                        </a:spcBef>
                        <a:spcAft>
                          <a:spcPts val="0"/>
                        </a:spcAft>
                        <a:buNone/>
                      </a:pPr>
                      <a:r>
                        <a:rPr lang="en"/>
                        <a:t>Top 10 Referrers to VSI Report</a:t>
                      </a:r>
                      <a:endParaRPr/>
                    </a:p>
                  </a:txBody>
                  <a:tcPr marT="91425" marB="91425" marR="91425" marL="91425"/>
                </a:tc>
                <a:tc>
                  <a:txBody>
                    <a:bodyPr/>
                    <a:lstStyle/>
                    <a:p>
                      <a:pPr indent="0" lvl="0" marL="0" rtl="0" algn="l">
                        <a:spcBef>
                          <a:spcPts val="0"/>
                        </a:spcBef>
                        <a:spcAft>
                          <a:spcPts val="0"/>
                        </a:spcAft>
                        <a:buNone/>
                      </a:pPr>
                      <a:r>
                        <a:rPr lang="en"/>
                        <a:t>Provides the top 10 domains of that refer to the VSI website.</a:t>
                      </a:r>
                      <a:endParaRPr/>
                    </a:p>
                  </a:txBody>
                  <a:tcPr marT="91425" marB="91425" marR="91425" marL="91425"/>
                </a:tc>
              </a:tr>
              <a:tr h="571700">
                <a:tc>
                  <a:txBody>
                    <a:bodyPr/>
                    <a:lstStyle/>
                    <a:p>
                      <a:pPr indent="0" lvl="0" marL="0" rtl="0" algn="l">
                        <a:spcBef>
                          <a:spcPts val="0"/>
                        </a:spcBef>
                        <a:spcAft>
                          <a:spcPts val="0"/>
                        </a:spcAft>
                        <a:buNone/>
                      </a:pPr>
                      <a:r>
                        <a:rPr lang="en"/>
                        <a:t>HTTP Response Codes Report</a:t>
                      </a:r>
                      <a:endParaRPr/>
                    </a:p>
                  </a:txBody>
                  <a:tcPr marT="91425" marB="91425" marR="91425" marL="91425"/>
                </a:tc>
                <a:tc>
                  <a:txBody>
                    <a:bodyPr/>
                    <a:lstStyle/>
                    <a:p>
                      <a:pPr indent="0" lvl="0" marL="0" rtl="0" algn="l">
                        <a:spcBef>
                          <a:spcPts val="0"/>
                        </a:spcBef>
                        <a:spcAft>
                          <a:spcPts val="0"/>
                        </a:spcAft>
                        <a:buNone/>
                      </a:pPr>
                      <a:r>
                        <a:rPr lang="en"/>
                        <a:t>Details each HTTP Response code along with corresponding counts.</a:t>
                      </a:r>
                      <a:endParaRPr/>
                    </a:p>
                  </a:txBody>
                  <a:tcPr marT="91425" marB="91425" marR="91425" marL="91425"/>
                </a:tc>
              </a:tr>
            </a:tbl>
          </a:graphicData>
        </a:graphic>
      </p:graphicFrame>
      <p:sp>
        <p:nvSpPr>
          <p:cNvPr id="214" name="Google Shape;214;p31"/>
          <p:cNvSpPr txBox="1"/>
          <p:nvPr/>
        </p:nvSpPr>
        <p:spPr>
          <a:xfrm>
            <a:off x="620775" y="387975"/>
            <a:ext cx="198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215" name="Google Shape;215;p31"/>
          <p:cNvSpPr txBox="1"/>
          <p:nvPr>
            <p:ph type="title"/>
          </p:nvPr>
        </p:nvSpPr>
        <p:spPr>
          <a:xfrm>
            <a:off x="727800" y="52052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Reports - Apache</a:t>
            </a:r>
            <a:endParaRPr/>
          </a:p>
        </p:txBody>
      </p:sp>
      <p:sp>
        <p:nvSpPr>
          <p:cNvPr id="216" name="Google Shape;216;p31"/>
          <p:cNvSpPr txBox="1"/>
          <p:nvPr/>
        </p:nvSpPr>
        <p:spPr>
          <a:xfrm>
            <a:off x="1727125" y="1055725"/>
            <a:ext cx="340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Designed the following reports:</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Table of Contents</a:t>
            </a:r>
            <a:endParaRPr/>
          </a:p>
        </p:txBody>
      </p:sp>
      <p:sp>
        <p:nvSpPr>
          <p:cNvPr id="94" name="Google Shape;94;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AutoNum type="arabicPeriod"/>
            </a:pPr>
            <a:r>
              <a:rPr lang="en" sz="1800"/>
              <a:t>Monitoring </a:t>
            </a:r>
            <a:r>
              <a:rPr lang="en" sz="1800"/>
              <a:t>Environment</a:t>
            </a:r>
            <a:endParaRPr sz="1800"/>
          </a:p>
          <a:p>
            <a:pPr indent="-342900" lvl="0" marL="457200" rtl="0" algn="l">
              <a:lnSpc>
                <a:spcPct val="200000"/>
              </a:lnSpc>
              <a:spcBef>
                <a:spcPts val="0"/>
              </a:spcBef>
              <a:spcAft>
                <a:spcPts val="0"/>
              </a:spcAft>
              <a:buSzPts val="1800"/>
              <a:buAutoNum type="arabicPeriod"/>
            </a:pPr>
            <a:r>
              <a:rPr lang="en" sz="1800"/>
              <a:t>Attack Analysis</a:t>
            </a:r>
            <a:endParaRPr sz="1800"/>
          </a:p>
          <a:p>
            <a:pPr indent="-342900" lvl="0" marL="457200" rtl="0" algn="l">
              <a:lnSpc>
                <a:spcPct val="200000"/>
              </a:lnSpc>
              <a:spcBef>
                <a:spcPts val="0"/>
              </a:spcBef>
              <a:spcAft>
                <a:spcPts val="0"/>
              </a:spcAft>
              <a:buSzPts val="1800"/>
              <a:buAutoNum type="arabicPeriod"/>
            </a:pPr>
            <a:r>
              <a:rPr lang="en" sz="1800"/>
              <a:t>Project Summary &amp; Future Mitigations</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2"/>
          <p:cNvSpPr txBox="1"/>
          <p:nvPr>
            <p:ph type="title"/>
          </p:nvPr>
        </p:nvSpPr>
        <p:spPr>
          <a:xfrm>
            <a:off x="727650" y="1292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Report Images - Apache</a:t>
            </a:r>
            <a:endParaRPr/>
          </a:p>
        </p:txBody>
      </p:sp>
      <p:sp>
        <p:nvSpPr>
          <p:cNvPr id="222" name="Google Shape;222;p32"/>
          <p:cNvSpPr txBox="1"/>
          <p:nvPr>
            <p:ph idx="1" type="body"/>
          </p:nvPr>
        </p:nvSpPr>
        <p:spPr>
          <a:xfrm>
            <a:off x="727650" y="3173825"/>
            <a:ext cx="4689300" cy="825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1200"/>
              </a:spcAft>
              <a:buNone/>
            </a:pPr>
            <a:r>
              <a:t/>
            </a:r>
            <a:endParaRPr/>
          </a:p>
        </p:txBody>
      </p:sp>
      <p:pic>
        <p:nvPicPr>
          <p:cNvPr id="223" name="Google Shape;223;p32"/>
          <p:cNvPicPr preferRelativeResize="0"/>
          <p:nvPr/>
        </p:nvPicPr>
        <p:blipFill>
          <a:blip r:embed="rId3">
            <a:alphaModFix/>
          </a:blip>
          <a:stretch>
            <a:fillRect/>
          </a:stretch>
        </p:blipFill>
        <p:spPr>
          <a:xfrm>
            <a:off x="4521850" y="2619350"/>
            <a:ext cx="4421002" cy="1600501"/>
          </a:xfrm>
          <a:prstGeom prst="rect">
            <a:avLst/>
          </a:prstGeom>
          <a:noFill/>
          <a:ln>
            <a:noFill/>
          </a:ln>
        </p:spPr>
      </p:pic>
      <p:pic>
        <p:nvPicPr>
          <p:cNvPr id="224" name="Google Shape;224;p32"/>
          <p:cNvPicPr preferRelativeResize="0"/>
          <p:nvPr/>
        </p:nvPicPr>
        <p:blipFill>
          <a:blip r:embed="rId4">
            <a:alphaModFix/>
          </a:blip>
          <a:stretch>
            <a:fillRect/>
          </a:stretch>
        </p:blipFill>
        <p:spPr>
          <a:xfrm>
            <a:off x="51600" y="3480300"/>
            <a:ext cx="4470252" cy="1637063"/>
          </a:xfrm>
          <a:prstGeom prst="rect">
            <a:avLst/>
          </a:prstGeom>
          <a:noFill/>
          <a:ln>
            <a:noFill/>
          </a:ln>
        </p:spPr>
      </p:pic>
      <p:pic>
        <p:nvPicPr>
          <p:cNvPr id="225" name="Google Shape;225;p32"/>
          <p:cNvPicPr preferRelativeResize="0"/>
          <p:nvPr/>
        </p:nvPicPr>
        <p:blipFill>
          <a:blip r:embed="rId5">
            <a:alphaModFix/>
          </a:blip>
          <a:stretch>
            <a:fillRect/>
          </a:stretch>
        </p:blipFill>
        <p:spPr>
          <a:xfrm>
            <a:off x="51600" y="1744875"/>
            <a:ext cx="4470262" cy="1600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29" name="Shape 229"/>
        <p:cNvGrpSpPr/>
        <p:nvPr/>
      </p:nvGrpSpPr>
      <p:grpSpPr>
        <a:xfrm>
          <a:off x="0" y="0"/>
          <a:ext cx="0" cy="0"/>
          <a:chOff x="0" y="0"/>
          <a:chExt cx="0" cy="0"/>
        </a:xfrm>
      </p:grpSpPr>
      <p:sp>
        <p:nvSpPr>
          <p:cNvPr id="230" name="Google Shape;230;p33"/>
          <p:cNvSpPr txBox="1"/>
          <p:nvPr/>
        </p:nvSpPr>
        <p:spPr>
          <a:xfrm>
            <a:off x="620775" y="387975"/>
            <a:ext cx="198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231" name="Google Shape;231;p33"/>
          <p:cNvSpPr txBox="1"/>
          <p:nvPr>
            <p:ph type="title"/>
          </p:nvPr>
        </p:nvSpPr>
        <p:spPr>
          <a:xfrm>
            <a:off x="727800" y="44292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Alerts - Apache</a:t>
            </a:r>
            <a:endParaRPr/>
          </a:p>
        </p:txBody>
      </p:sp>
      <p:sp>
        <p:nvSpPr>
          <p:cNvPr id="232" name="Google Shape;232;p33"/>
          <p:cNvSpPr txBox="1"/>
          <p:nvPr/>
        </p:nvSpPr>
        <p:spPr>
          <a:xfrm>
            <a:off x="1704925" y="978125"/>
            <a:ext cx="340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Designed the following Alerts:</a:t>
            </a:r>
            <a:endParaRPr>
              <a:latin typeface="Lato"/>
              <a:ea typeface="Lato"/>
              <a:cs typeface="Lato"/>
              <a:sym typeface="Lato"/>
            </a:endParaRPr>
          </a:p>
        </p:txBody>
      </p:sp>
      <p:sp>
        <p:nvSpPr>
          <p:cNvPr id="233" name="Google Shape;233;p33"/>
          <p:cNvSpPr txBox="1"/>
          <p:nvPr/>
        </p:nvSpPr>
        <p:spPr>
          <a:xfrm>
            <a:off x="985950" y="3693900"/>
            <a:ext cx="7172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JUSTIFICATION: The average baseline was 23. We set it to 25 </a:t>
            </a:r>
            <a:r>
              <a:rPr lang="en">
                <a:latin typeface="Lato"/>
                <a:ea typeface="Lato"/>
                <a:cs typeface="Lato"/>
                <a:sym typeface="Lato"/>
              </a:rPr>
              <a:t>because</a:t>
            </a:r>
            <a:r>
              <a:rPr lang="en">
                <a:latin typeface="Lato"/>
                <a:ea typeface="Lato"/>
                <a:cs typeface="Lato"/>
                <a:sym typeface="Lato"/>
              </a:rPr>
              <a:t> there seemed to be a sizeable amount of traffic from </a:t>
            </a:r>
            <a:r>
              <a:rPr lang="en">
                <a:latin typeface="Lato"/>
                <a:ea typeface="Lato"/>
                <a:cs typeface="Lato"/>
                <a:sym typeface="Lato"/>
              </a:rPr>
              <a:t>foreign</a:t>
            </a:r>
            <a:r>
              <a:rPr lang="en">
                <a:latin typeface="Lato"/>
                <a:ea typeface="Lato"/>
                <a:cs typeface="Lato"/>
                <a:sym typeface="Lato"/>
              </a:rPr>
              <a:t> places, which should be allowed </a:t>
            </a:r>
            <a:r>
              <a:rPr lang="en">
                <a:latin typeface="Lato"/>
                <a:ea typeface="Lato"/>
                <a:cs typeface="Lato"/>
                <a:sym typeface="Lato"/>
              </a:rPr>
              <a:t>without</a:t>
            </a:r>
            <a:r>
              <a:rPr lang="en">
                <a:latin typeface="Lato"/>
                <a:ea typeface="Lato"/>
                <a:cs typeface="Lato"/>
                <a:sym typeface="Lato"/>
              </a:rPr>
              <a:t> </a:t>
            </a:r>
            <a:r>
              <a:rPr lang="en">
                <a:latin typeface="Lato"/>
                <a:ea typeface="Lato"/>
                <a:cs typeface="Lato"/>
                <a:sym typeface="Lato"/>
              </a:rPr>
              <a:t>triggering</a:t>
            </a:r>
            <a:r>
              <a:rPr lang="en">
                <a:latin typeface="Lato"/>
                <a:ea typeface="Lato"/>
                <a:cs typeface="Lato"/>
                <a:sym typeface="Lato"/>
              </a:rPr>
              <a:t>, however, anything above 25 is seen as excessive and will trigger an alert </a:t>
            </a:r>
            <a:r>
              <a:rPr lang="en">
                <a:latin typeface="Lato"/>
                <a:ea typeface="Lato"/>
                <a:cs typeface="Lato"/>
                <a:sym typeface="Lato"/>
              </a:rPr>
              <a:t>immediately</a:t>
            </a:r>
            <a:r>
              <a:rPr lang="en">
                <a:latin typeface="Lato"/>
                <a:ea typeface="Lato"/>
                <a:cs typeface="Lato"/>
                <a:sym typeface="Lato"/>
              </a:rPr>
              <a:t>. </a:t>
            </a:r>
            <a:endParaRPr>
              <a:latin typeface="Lato"/>
              <a:ea typeface="Lato"/>
              <a:cs typeface="Lato"/>
              <a:sym typeface="Lato"/>
            </a:endParaRPr>
          </a:p>
        </p:txBody>
      </p:sp>
      <p:graphicFrame>
        <p:nvGraphicFramePr>
          <p:cNvPr id="234" name="Google Shape;234;p33"/>
          <p:cNvGraphicFramePr/>
          <p:nvPr/>
        </p:nvGraphicFramePr>
        <p:xfrm>
          <a:off x="952500" y="1378330"/>
          <a:ext cx="3000000" cy="3000000"/>
        </p:xfrm>
        <a:graphic>
          <a:graphicData uri="http://schemas.openxmlformats.org/drawingml/2006/table">
            <a:tbl>
              <a:tblPr>
                <a:noFill/>
                <a:tableStyleId>{DEDBF302-8AD0-4D79-87B9-8D9A66407E2C}</a:tableStyleId>
              </a:tblPr>
              <a:tblGrid>
                <a:gridCol w="1809750"/>
                <a:gridCol w="1809750"/>
                <a:gridCol w="1809750"/>
                <a:gridCol w="1809750"/>
              </a:tblGrid>
              <a:tr h="383825">
                <a:tc>
                  <a:txBody>
                    <a:bodyPr/>
                    <a:lstStyle/>
                    <a:p>
                      <a:pPr indent="0" lvl="0" marL="0" rtl="0" algn="ctr">
                        <a:spcBef>
                          <a:spcPts val="0"/>
                        </a:spcBef>
                        <a:spcAft>
                          <a:spcPts val="0"/>
                        </a:spcAft>
                        <a:buNone/>
                      </a:pPr>
                      <a:r>
                        <a:rPr lang="en"/>
                        <a:t>Name</a:t>
                      </a:r>
                      <a:endParaRPr/>
                    </a:p>
                  </a:txBody>
                  <a:tcPr marT="91425" marB="91425" marR="91425" marL="91425"/>
                </a:tc>
                <a:tc>
                  <a:txBody>
                    <a:bodyPr/>
                    <a:lstStyle/>
                    <a:p>
                      <a:pPr indent="0" lvl="0" marL="0" rtl="0" algn="ctr">
                        <a:spcBef>
                          <a:spcPts val="0"/>
                        </a:spcBef>
                        <a:spcAft>
                          <a:spcPts val="0"/>
                        </a:spcAft>
                        <a:buNone/>
                      </a:pPr>
                      <a:r>
                        <a:rPr lang="en"/>
                        <a:t>Description</a:t>
                      </a:r>
                      <a:endParaRPr/>
                    </a:p>
                  </a:txBody>
                  <a:tcPr marT="91425" marB="91425" marR="91425" marL="91425"/>
                </a:tc>
                <a:tc>
                  <a:txBody>
                    <a:bodyPr/>
                    <a:lstStyle/>
                    <a:p>
                      <a:pPr indent="0" lvl="0" marL="0" rtl="0" algn="ctr">
                        <a:spcBef>
                          <a:spcPts val="0"/>
                        </a:spcBef>
                        <a:spcAft>
                          <a:spcPts val="0"/>
                        </a:spcAft>
                        <a:buNone/>
                      </a:pPr>
                      <a:r>
                        <a:rPr lang="en"/>
                        <a:t>Baseline</a:t>
                      </a:r>
                      <a:endParaRPr/>
                    </a:p>
                  </a:txBody>
                  <a:tcPr marT="91425" marB="91425" marR="91425" marL="91425"/>
                </a:tc>
                <a:tc>
                  <a:txBody>
                    <a:bodyPr/>
                    <a:lstStyle/>
                    <a:p>
                      <a:pPr indent="0" lvl="0" marL="0" rtl="0" algn="ctr">
                        <a:spcBef>
                          <a:spcPts val="0"/>
                        </a:spcBef>
                        <a:spcAft>
                          <a:spcPts val="0"/>
                        </a:spcAft>
                        <a:buNone/>
                      </a:pPr>
                      <a:r>
                        <a:rPr lang="en"/>
                        <a:t>Threshold</a:t>
                      </a:r>
                      <a:endParaRPr/>
                    </a:p>
                  </a:txBody>
                  <a:tcPr marT="91425" marB="91425" marR="91425" marL="91425"/>
                </a:tc>
              </a:tr>
              <a:tr h="1623950">
                <a:tc>
                  <a:txBody>
                    <a:bodyPr/>
                    <a:lstStyle/>
                    <a:p>
                      <a:pPr indent="0" lvl="0" marL="0" rtl="0" algn="l">
                        <a:spcBef>
                          <a:spcPts val="0"/>
                        </a:spcBef>
                        <a:spcAft>
                          <a:spcPts val="0"/>
                        </a:spcAft>
                        <a:buNone/>
                      </a:pPr>
                      <a:r>
                        <a:rPr lang="en"/>
                        <a:t>Foreign</a:t>
                      </a:r>
                      <a:r>
                        <a:rPr lang="en"/>
                        <a:t> Activity</a:t>
                      </a:r>
                      <a:endParaRPr/>
                    </a:p>
                  </a:txBody>
                  <a:tcPr marT="91425" marB="91425" marR="91425" marL="91425"/>
                </a:tc>
                <a:tc>
                  <a:txBody>
                    <a:bodyPr/>
                    <a:lstStyle/>
                    <a:p>
                      <a:pPr indent="0" lvl="0" marL="0" rtl="0" algn="l">
                        <a:spcBef>
                          <a:spcPts val="0"/>
                        </a:spcBef>
                        <a:spcAft>
                          <a:spcPts val="0"/>
                        </a:spcAft>
                        <a:buNone/>
                      </a:pPr>
                      <a:r>
                        <a:rPr lang="en"/>
                        <a:t>Alert designed to </a:t>
                      </a:r>
                      <a:r>
                        <a:rPr lang="en"/>
                        <a:t>trigger</a:t>
                      </a:r>
                      <a:r>
                        <a:rPr lang="en"/>
                        <a:t> when the threshold has been met for hourly activity from any country other than the US</a:t>
                      </a:r>
                      <a:endParaRPr/>
                    </a:p>
                  </a:txBody>
                  <a:tcPr marT="91425" marB="91425" marR="91425" marL="91425"/>
                </a:tc>
                <a:tc>
                  <a:txBody>
                    <a:bodyPr/>
                    <a:lstStyle/>
                    <a:p>
                      <a:pPr indent="0" lvl="0" marL="0" rtl="0" algn="l">
                        <a:spcBef>
                          <a:spcPts val="0"/>
                        </a:spcBef>
                        <a:spcAft>
                          <a:spcPts val="0"/>
                        </a:spcAft>
                        <a:buNone/>
                      </a:pPr>
                      <a:r>
                        <a:rPr lang="en"/>
                        <a:t>23</a:t>
                      </a:r>
                      <a:endParaRPr/>
                    </a:p>
                  </a:txBody>
                  <a:tcPr marT="91425" marB="91425" marR="91425" marL="91425"/>
                </a:tc>
                <a:tc>
                  <a:txBody>
                    <a:bodyPr/>
                    <a:lstStyle/>
                    <a:p>
                      <a:pPr indent="0" lvl="0" marL="0" rtl="0" algn="l">
                        <a:spcBef>
                          <a:spcPts val="0"/>
                        </a:spcBef>
                        <a:spcAft>
                          <a:spcPts val="0"/>
                        </a:spcAft>
                        <a:buNone/>
                      </a:pPr>
                      <a:r>
                        <a:rPr lang="en"/>
                        <a:t>25</a:t>
                      </a:r>
                      <a:endParaRPr/>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38" name="Shape 238"/>
        <p:cNvGrpSpPr/>
        <p:nvPr/>
      </p:nvGrpSpPr>
      <p:grpSpPr>
        <a:xfrm>
          <a:off x="0" y="0"/>
          <a:ext cx="0" cy="0"/>
          <a:chOff x="0" y="0"/>
          <a:chExt cx="0" cy="0"/>
        </a:xfrm>
      </p:grpSpPr>
      <p:sp>
        <p:nvSpPr>
          <p:cNvPr id="239" name="Google Shape;239;p34"/>
          <p:cNvSpPr txBox="1"/>
          <p:nvPr/>
        </p:nvSpPr>
        <p:spPr>
          <a:xfrm>
            <a:off x="620775" y="387975"/>
            <a:ext cx="198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240" name="Google Shape;240;p34"/>
          <p:cNvSpPr txBox="1"/>
          <p:nvPr>
            <p:ph type="title"/>
          </p:nvPr>
        </p:nvSpPr>
        <p:spPr>
          <a:xfrm>
            <a:off x="727800" y="44292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Alerts - Apache</a:t>
            </a:r>
            <a:endParaRPr/>
          </a:p>
        </p:txBody>
      </p:sp>
      <p:sp>
        <p:nvSpPr>
          <p:cNvPr id="241" name="Google Shape;241;p34"/>
          <p:cNvSpPr txBox="1"/>
          <p:nvPr/>
        </p:nvSpPr>
        <p:spPr>
          <a:xfrm>
            <a:off x="1704925" y="978125"/>
            <a:ext cx="340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Designed the following Alerts:</a:t>
            </a:r>
            <a:endParaRPr>
              <a:latin typeface="Lato"/>
              <a:ea typeface="Lato"/>
              <a:cs typeface="Lato"/>
              <a:sym typeface="Lato"/>
            </a:endParaRPr>
          </a:p>
        </p:txBody>
      </p:sp>
      <p:sp>
        <p:nvSpPr>
          <p:cNvPr id="242" name="Google Shape;242;p34"/>
          <p:cNvSpPr txBox="1"/>
          <p:nvPr/>
        </p:nvSpPr>
        <p:spPr>
          <a:xfrm>
            <a:off x="985950" y="3826350"/>
            <a:ext cx="7172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JUSTIFICATION: The average activity was 1.5. We set it at 2 to make sure </a:t>
            </a:r>
            <a:r>
              <a:rPr lang="en">
                <a:latin typeface="Lato"/>
                <a:ea typeface="Lato"/>
                <a:cs typeface="Lato"/>
                <a:sym typeface="Lato"/>
              </a:rPr>
              <a:t>anything</a:t>
            </a:r>
            <a:r>
              <a:rPr lang="en">
                <a:latin typeface="Lato"/>
                <a:ea typeface="Lato"/>
                <a:cs typeface="Lato"/>
                <a:sym typeface="Lato"/>
              </a:rPr>
              <a:t> above is alerted.</a:t>
            </a:r>
            <a:endParaRPr>
              <a:latin typeface="Lato"/>
              <a:ea typeface="Lato"/>
              <a:cs typeface="Lato"/>
              <a:sym typeface="Lato"/>
            </a:endParaRPr>
          </a:p>
        </p:txBody>
      </p:sp>
      <p:graphicFrame>
        <p:nvGraphicFramePr>
          <p:cNvPr id="243" name="Google Shape;243;p34"/>
          <p:cNvGraphicFramePr/>
          <p:nvPr/>
        </p:nvGraphicFramePr>
        <p:xfrm>
          <a:off x="952500" y="1306975"/>
          <a:ext cx="3000000" cy="3000000"/>
        </p:xfrm>
        <a:graphic>
          <a:graphicData uri="http://schemas.openxmlformats.org/drawingml/2006/table">
            <a:tbl>
              <a:tblPr>
                <a:noFill/>
                <a:tableStyleId>{DEDBF302-8AD0-4D79-87B9-8D9A66407E2C}</a:tableStyleId>
              </a:tblPr>
              <a:tblGrid>
                <a:gridCol w="1809750"/>
                <a:gridCol w="1809750"/>
                <a:gridCol w="1809750"/>
                <a:gridCol w="1809750"/>
              </a:tblGrid>
              <a:tr h="381000">
                <a:tc>
                  <a:txBody>
                    <a:bodyPr/>
                    <a:lstStyle/>
                    <a:p>
                      <a:pPr indent="0" lvl="0" marL="0" rtl="0" algn="ctr">
                        <a:spcBef>
                          <a:spcPts val="0"/>
                        </a:spcBef>
                        <a:spcAft>
                          <a:spcPts val="0"/>
                        </a:spcAft>
                        <a:buNone/>
                      </a:pPr>
                      <a:r>
                        <a:rPr lang="en"/>
                        <a:t>Name</a:t>
                      </a:r>
                      <a:endParaRPr/>
                    </a:p>
                  </a:txBody>
                  <a:tcPr marT="91425" marB="91425" marR="91425" marL="91425"/>
                </a:tc>
                <a:tc>
                  <a:txBody>
                    <a:bodyPr/>
                    <a:lstStyle/>
                    <a:p>
                      <a:pPr indent="0" lvl="0" marL="0" rtl="0" algn="ctr">
                        <a:spcBef>
                          <a:spcPts val="0"/>
                        </a:spcBef>
                        <a:spcAft>
                          <a:spcPts val="0"/>
                        </a:spcAft>
                        <a:buNone/>
                      </a:pPr>
                      <a:r>
                        <a:rPr lang="en"/>
                        <a:t>Description</a:t>
                      </a:r>
                      <a:endParaRPr/>
                    </a:p>
                  </a:txBody>
                  <a:tcPr marT="91425" marB="91425" marR="91425" marL="91425"/>
                </a:tc>
                <a:tc>
                  <a:txBody>
                    <a:bodyPr/>
                    <a:lstStyle/>
                    <a:p>
                      <a:pPr indent="0" lvl="0" marL="0" rtl="0" algn="ctr">
                        <a:spcBef>
                          <a:spcPts val="0"/>
                        </a:spcBef>
                        <a:spcAft>
                          <a:spcPts val="0"/>
                        </a:spcAft>
                        <a:buNone/>
                      </a:pPr>
                      <a:r>
                        <a:rPr lang="en"/>
                        <a:t>Baseline</a:t>
                      </a:r>
                      <a:endParaRPr/>
                    </a:p>
                  </a:txBody>
                  <a:tcPr marT="91425" marB="91425" marR="91425" marL="91425"/>
                </a:tc>
                <a:tc>
                  <a:txBody>
                    <a:bodyPr/>
                    <a:lstStyle/>
                    <a:p>
                      <a:pPr indent="0" lvl="0" marL="0" rtl="0" algn="ctr">
                        <a:spcBef>
                          <a:spcPts val="0"/>
                        </a:spcBef>
                        <a:spcAft>
                          <a:spcPts val="0"/>
                        </a:spcAft>
                        <a:buNone/>
                      </a:pPr>
                      <a:r>
                        <a:rPr lang="en"/>
                        <a:t>Threshold</a:t>
                      </a:r>
                      <a:endParaRPr/>
                    </a:p>
                  </a:txBody>
                  <a:tcPr marT="91425" marB="91425" marR="91425" marL="91425"/>
                </a:tc>
              </a:tr>
              <a:tr h="381000">
                <a:tc>
                  <a:txBody>
                    <a:bodyPr/>
                    <a:lstStyle/>
                    <a:p>
                      <a:pPr indent="0" lvl="0" marL="0" rtl="0" algn="l">
                        <a:spcBef>
                          <a:spcPts val="0"/>
                        </a:spcBef>
                        <a:spcAft>
                          <a:spcPts val="0"/>
                        </a:spcAft>
                        <a:buNone/>
                      </a:pPr>
                      <a:r>
                        <a:rPr lang="en"/>
                        <a:t>HTTP Post Method Baseline</a:t>
                      </a:r>
                      <a:endParaRPr/>
                    </a:p>
                  </a:txBody>
                  <a:tcPr marT="91425" marB="91425" marR="91425" marL="91425"/>
                </a:tc>
                <a:tc>
                  <a:txBody>
                    <a:bodyPr/>
                    <a:lstStyle/>
                    <a:p>
                      <a:pPr indent="0" lvl="0" marL="0" rtl="0" algn="l">
                        <a:spcBef>
                          <a:spcPts val="0"/>
                        </a:spcBef>
                        <a:spcAft>
                          <a:spcPts val="0"/>
                        </a:spcAft>
                        <a:buNone/>
                      </a:pPr>
                      <a:r>
                        <a:rPr lang="en"/>
                        <a:t>Alert created to trigger an email when the threshold of hourly count of the HTTP POST method </a:t>
                      </a:r>
                      <a:endParaRPr/>
                    </a:p>
                  </a:txBody>
                  <a:tcPr marT="91425" marB="91425" marR="91425" marL="91425"/>
                </a:tc>
                <a:tc>
                  <a:txBody>
                    <a:bodyPr/>
                    <a:lstStyle/>
                    <a:p>
                      <a:pPr indent="0" lvl="0" marL="0" rtl="0" algn="l">
                        <a:spcBef>
                          <a:spcPts val="0"/>
                        </a:spcBef>
                        <a:spcAft>
                          <a:spcPts val="0"/>
                        </a:spcAft>
                        <a:buNone/>
                      </a:pPr>
                      <a:r>
                        <a:rPr lang="en"/>
                        <a:t>1.5</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Dashboards - Apache</a:t>
            </a:r>
            <a:endParaRPr/>
          </a:p>
        </p:txBody>
      </p:sp>
      <p:pic>
        <p:nvPicPr>
          <p:cNvPr id="249" name="Google Shape;249;p35"/>
          <p:cNvPicPr preferRelativeResize="0"/>
          <p:nvPr/>
        </p:nvPicPr>
        <p:blipFill>
          <a:blip r:embed="rId3">
            <a:alphaModFix/>
          </a:blip>
          <a:stretch>
            <a:fillRect/>
          </a:stretch>
        </p:blipFill>
        <p:spPr>
          <a:xfrm>
            <a:off x="0" y="1721550"/>
            <a:ext cx="9143998" cy="34219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Dashboards - Apache</a:t>
            </a:r>
            <a:endParaRPr/>
          </a:p>
        </p:txBody>
      </p:sp>
      <p:pic>
        <p:nvPicPr>
          <p:cNvPr id="255" name="Google Shape;255;p36"/>
          <p:cNvPicPr preferRelativeResize="0"/>
          <p:nvPr/>
        </p:nvPicPr>
        <p:blipFill>
          <a:blip r:embed="rId3">
            <a:alphaModFix/>
          </a:blip>
          <a:stretch>
            <a:fillRect/>
          </a:stretch>
        </p:blipFill>
        <p:spPr>
          <a:xfrm>
            <a:off x="152400" y="2006250"/>
            <a:ext cx="8839199" cy="29222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7"/>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800"/>
              <a:t>2. Attack Analysis</a:t>
            </a:r>
            <a:endParaRPr sz="48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Attack Summary - Windows Reports</a:t>
            </a:r>
            <a:endParaRPr/>
          </a:p>
        </p:txBody>
      </p:sp>
      <p:sp>
        <p:nvSpPr>
          <p:cNvPr id="266" name="Google Shape;266;p3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Initially, we noticed a change in high severity activities which showed an increase of 15%. When diggin deeper into the activities, there was a volume of 35 events at 8am on Wednesday, March 25th, 2020.  </a:t>
            </a:r>
            <a:endParaRPr/>
          </a:p>
          <a:p>
            <a:pPr indent="0" lvl="0" marL="0" rtl="0" algn="l">
              <a:spcBef>
                <a:spcPts val="120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Attack Summary - Windows Alerts</a:t>
            </a:r>
            <a:endParaRPr/>
          </a:p>
        </p:txBody>
      </p:sp>
      <p:sp>
        <p:nvSpPr>
          <p:cNvPr id="272" name="Google Shape;272;p3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alerts indicated that there was a suspiciously high volume increase in log on attempts. We saw 16 events in one hour, with the primary user being “User_C”. This increase </a:t>
            </a:r>
            <a:r>
              <a:rPr lang="en"/>
              <a:t>occurred</a:t>
            </a:r>
            <a:r>
              <a:rPr lang="en"/>
              <a:t> at 8am on March 25th, 2020. We also noticed a vast increase in deleted accounts; 17 in total at 5am on Wednesday, March 25th, 2020.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Attack Summary - Windows Dashboards</a:t>
            </a:r>
            <a:endParaRPr/>
          </a:p>
        </p:txBody>
      </p:sp>
      <p:sp>
        <p:nvSpPr>
          <p:cNvPr id="278" name="Google Shape;278;p40"/>
          <p:cNvSpPr txBox="1"/>
          <p:nvPr>
            <p:ph idx="1" type="body"/>
          </p:nvPr>
        </p:nvSpPr>
        <p:spPr>
          <a:xfrm>
            <a:off x="729450" y="1917725"/>
            <a:ext cx="7688700" cy="29043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4589"/>
              <a:t>Multiple signatures stood out as suspicious on the VSI Windows Server Dashboard. The time windows for each are:</a:t>
            </a:r>
            <a:br>
              <a:rPr lang="en" sz="4589"/>
            </a:br>
            <a:br>
              <a:rPr lang="en" sz="4589"/>
            </a:br>
            <a:r>
              <a:rPr lang="en" sz="4589"/>
              <a:t>- From 12am to 3am on March 25th, 2020, user accounts were being locked out. The peak number of accounts being locked out hit 896.</a:t>
            </a:r>
            <a:br>
              <a:rPr lang="en" sz="4589"/>
            </a:br>
            <a:br>
              <a:rPr lang="en" sz="4589"/>
            </a:br>
            <a:r>
              <a:rPr lang="en" sz="4589"/>
              <a:t>- From 8am to 11am on March 25th, 2020, account passwords were being reset. The peak number of passwords being reset was a staggering 1,258. </a:t>
            </a:r>
            <a:br>
              <a:rPr lang="en" sz="4589"/>
            </a:br>
            <a:br>
              <a:rPr lang="en" sz="4589"/>
            </a:br>
            <a:r>
              <a:rPr lang="en" sz="4589"/>
              <a:t>- From 10am to 1pm on March 25th, 2020, many accounts were </a:t>
            </a:r>
            <a:r>
              <a:rPr lang="en" sz="4589"/>
              <a:t>successfully</a:t>
            </a:r>
            <a:r>
              <a:rPr lang="en" sz="4589"/>
              <a:t> logging in. The peak number of successful log ins totaled 196. </a:t>
            </a:r>
            <a:br>
              <a:rPr lang="en" sz="4589"/>
            </a:br>
            <a:br>
              <a:rPr lang="en" sz="4589"/>
            </a:br>
            <a:r>
              <a:rPr lang="en" sz="4589"/>
              <a:t>It’s highly worth noting that User A, User K, and User J were the 3 main accounts to hit suspiciously high volumes.  User A’s activity peaked at 745 events </a:t>
            </a:r>
            <a:r>
              <a:rPr lang="en" sz="4589"/>
              <a:t>between</a:t>
            </a:r>
            <a:r>
              <a:rPr lang="en" sz="4589"/>
              <a:t> the hours of 1:40am to 2:50am. User K’s activity peaked at 397 </a:t>
            </a:r>
            <a:r>
              <a:rPr lang="en" sz="4589"/>
              <a:t>between</a:t>
            </a:r>
            <a:r>
              <a:rPr lang="en" sz="4589"/>
              <a:t> the hours of 9am to 11am, and User J’s activity peaked at 35 between the hours of 10:45am and 12:30pm. </a:t>
            </a:r>
            <a:br>
              <a:rPr lang="en" sz="4589"/>
            </a:br>
            <a:br>
              <a:rPr lang="en" sz="4589"/>
            </a:br>
            <a:r>
              <a:rPr lang="en" sz="4589"/>
              <a:t>User A and User K were the main focus of our investigation, however we deemed User J’s numbers were suspicious in comparison to normal activity from other users.</a:t>
            </a:r>
            <a:endParaRPr sz="4589"/>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82" name="Shape 282"/>
        <p:cNvGrpSpPr/>
        <p:nvPr/>
      </p:nvGrpSpPr>
      <p:grpSpPr>
        <a:xfrm>
          <a:off x="0" y="0"/>
          <a:ext cx="0" cy="0"/>
          <a:chOff x="0" y="0"/>
          <a:chExt cx="0" cy="0"/>
        </a:xfrm>
      </p:grpSpPr>
      <p:sp>
        <p:nvSpPr>
          <p:cNvPr id="283" name="Google Shape;283;p41"/>
          <p:cNvSpPr txBox="1"/>
          <p:nvPr>
            <p:ph type="title"/>
          </p:nvPr>
        </p:nvSpPr>
        <p:spPr>
          <a:xfrm>
            <a:off x="727800" y="295300"/>
            <a:ext cx="7688400" cy="69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88"/>
              <a:t>Windows Attack Log Images</a:t>
            </a:r>
            <a:endParaRPr sz="2688"/>
          </a:p>
        </p:txBody>
      </p:sp>
      <p:pic>
        <p:nvPicPr>
          <p:cNvPr id="284" name="Google Shape;284;p41"/>
          <p:cNvPicPr preferRelativeResize="0"/>
          <p:nvPr/>
        </p:nvPicPr>
        <p:blipFill>
          <a:blip r:embed="rId3">
            <a:alphaModFix/>
          </a:blip>
          <a:stretch>
            <a:fillRect/>
          </a:stretch>
        </p:blipFill>
        <p:spPr>
          <a:xfrm>
            <a:off x="1683400" y="903100"/>
            <a:ext cx="5573526" cy="40707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533400" lvl="0" marL="457200" rtl="0" algn="l">
              <a:spcBef>
                <a:spcPts val="0"/>
              </a:spcBef>
              <a:spcAft>
                <a:spcPts val="0"/>
              </a:spcAft>
              <a:buSzPts val="4800"/>
              <a:buAutoNum type="arabicPeriod"/>
            </a:pPr>
            <a:r>
              <a:rPr lang="en" sz="4800"/>
              <a:t>Monitoring Environment</a:t>
            </a:r>
            <a:endParaRPr sz="4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Attack Summary - Apache Reports</a:t>
            </a:r>
            <a:endParaRPr/>
          </a:p>
        </p:txBody>
      </p:sp>
      <p:sp>
        <p:nvSpPr>
          <p:cNvPr id="290" name="Google Shape;290;p4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On March 25th , 2020 at 8pm, our security team found that there was a brute force attempt made on the VSI login page.  </a:t>
            </a:r>
            <a:endParaRPr/>
          </a:p>
          <a:p>
            <a:pPr indent="0" lvl="0" marL="0" rtl="0" algn="l">
              <a:spcBef>
                <a:spcPts val="1200"/>
              </a:spcBef>
              <a:spcAft>
                <a:spcPts val="0"/>
              </a:spcAft>
              <a:buNone/>
            </a:pPr>
            <a:r>
              <a:rPr lang="en"/>
              <a:t>What the team found was a large </a:t>
            </a:r>
            <a:r>
              <a:rPr lang="en"/>
              <a:t>fluctuation</a:t>
            </a:r>
            <a:r>
              <a:rPr lang="en"/>
              <a:t> in POST, GET, 404 response code, and the referred domains.  </a:t>
            </a:r>
            <a:endParaRPr/>
          </a:p>
          <a:p>
            <a:pPr indent="0" lvl="0" marL="0" rtl="0" algn="l">
              <a:spcBef>
                <a:spcPts val="1200"/>
              </a:spcBef>
              <a:spcAft>
                <a:spcPts val="1200"/>
              </a:spcAft>
              <a:buNone/>
            </a:pPr>
            <a:r>
              <a:rPr lang="en"/>
              <a:t>With the drastic increase in POST 404 response, we have proof the attacker was attempting multiple times to use users that could have been </a:t>
            </a:r>
            <a:r>
              <a:rPr lang="en"/>
              <a:t>acquired</a:t>
            </a:r>
            <a:r>
              <a:rPr lang="en"/>
              <a:t> via </a:t>
            </a:r>
            <a:r>
              <a:rPr lang="en"/>
              <a:t>social</a:t>
            </a:r>
            <a:r>
              <a:rPr lang="en"/>
              <a:t> engineering, and brute forcing the VSI login page.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Attack Summary - Apache Alerts</a:t>
            </a:r>
            <a:endParaRPr/>
          </a:p>
        </p:txBody>
      </p:sp>
      <p:sp>
        <p:nvSpPr>
          <p:cNvPr id="296" name="Google Shape;296;p4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Based on the previous slide, with the high number of POST and response code 404, our security team also received an alert for high international activity. </a:t>
            </a:r>
            <a:endParaRPr/>
          </a:p>
          <a:p>
            <a:pPr indent="0" lvl="0" marL="0" rtl="0" algn="l">
              <a:spcBef>
                <a:spcPts val="1200"/>
              </a:spcBef>
              <a:spcAft>
                <a:spcPts val="0"/>
              </a:spcAft>
              <a:buNone/>
            </a:pPr>
            <a:r>
              <a:rPr lang="en"/>
              <a:t>In addition to the alerts for large international connections, we have also made an alert for any failed login attempts. </a:t>
            </a:r>
            <a:endParaRPr/>
          </a:p>
          <a:p>
            <a:pPr indent="0" lvl="0" marL="0" rtl="0" algn="l">
              <a:spcBef>
                <a:spcPts val="1200"/>
              </a:spcBef>
              <a:spcAft>
                <a:spcPts val="0"/>
              </a:spcAft>
              <a:buNone/>
            </a:pPr>
            <a:r>
              <a:rPr lang="en"/>
              <a:t>This ensures that we are aware of any users that have too many failed attempts.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Attack Summary - Apache Dashboards</a:t>
            </a:r>
            <a:endParaRPr/>
          </a:p>
        </p:txBody>
      </p:sp>
      <p:sp>
        <p:nvSpPr>
          <p:cNvPr id="302" name="Google Shape;302;p4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Our Apache Dashboard was created to show GET and POST data across the world with time stamps included. There was a high increase in GET from 5pm to 7m, and a high increase in POST from 7pm to 9pm. The peak number for GET hit 729 during the two hour time window, and POST hit a whopping 1,296 in the same 2 hour time window. The  URI that was hit the most was /VSI_Account_logon.php, which is VSI’s log in page. This indicated there was a brute force attack.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306" name="Shape 306"/>
        <p:cNvGrpSpPr/>
        <p:nvPr/>
      </p:nvGrpSpPr>
      <p:grpSpPr>
        <a:xfrm>
          <a:off x="0" y="0"/>
          <a:ext cx="0" cy="0"/>
          <a:chOff x="0" y="0"/>
          <a:chExt cx="0" cy="0"/>
        </a:xfrm>
      </p:grpSpPr>
      <p:sp>
        <p:nvSpPr>
          <p:cNvPr id="307" name="Google Shape;307;p45"/>
          <p:cNvSpPr txBox="1"/>
          <p:nvPr>
            <p:ph type="title"/>
          </p:nvPr>
        </p:nvSpPr>
        <p:spPr>
          <a:xfrm>
            <a:off x="727800" y="475925"/>
            <a:ext cx="7688400" cy="69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88"/>
              <a:t>Apache </a:t>
            </a:r>
            <a:r>
              <a:rPr lang="en" sz="2688"/>
              <a:t>Attack Log Images</a:t>
            </a:r>
            <a:endParaRPr sz="2688"/>
          </a:p>
        </p:txBody>
      </p:sp>
      <p:pic>
        <p:nvPicPr>
          <p:cNvPr id="308" name="Google Shape;308;p45"/>
          <p:cNvPicPr preferRelativeResize="0"/>
          <p:nvPr/>
        </p:nvPicPr>
        <p:blipFill>
          <a:blip r:embed="rId3">
            <a:alphaModFix/>
          </a:blip>
          <a:stretch>
            <a:fillRect/>
          </a:stretch>
        </p:blipFill>
        <p:spPr>
          <a:xfrm>
            <a:off x="120400" y="1665950"/>
            <a:ext cx="4793273" cy="2327426"/>
          </a:xfrm>
          <a:prstGeom prst="rect">
            <a:avLst/>
          </a:prstGeom>
          <a:noFill/>
          <a:ln>
            <a:noFill/>
          </a:ln>
        </p:spPr>
      </p:pic>
      <p:pic>
        <p:nvPicPr>
          <p:cNvPr id="309" name="Google Shape;309;p45"/>
          <p:cNvPicPr preferRelativeResize="0"/>
          <p:nvPr/>
        </p:nvPicPr>
        <p:blipFill>
          <a:blip r:embed="rId4">
            <a:alphaModFix/>
          </a:blip>
          <a:stretch>
            <a:fillRect/>
          </a:stretch>
        </p:blipFill>
        <p:spPr>
          <a:xfrm>
            <a:off x="5014475" y="1625625"/>
            <a:ext cx="4017374" cy="24525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6"/>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3. </a:t>
            </a:r>
            <a:r>
              <a:rPr lang="en" sz="3755"/>
              <a:t>Summary &amp; Future Mitigations</a:t>
            </a:r>
            <a:endParaRPr sz="3755"/>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320" name="Google Shape;320;p4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After </a:t>
            </a:r>
            <a:r>
              <a:rPr lang="en"/>
              <a:t>thoroughly</a:t>
            </a:r>
            <a:r>
              <a:rPr lang="en"/>
              <a:t> combing through VSI’s Window Logs and the Apache Web Server Logs, we determined that JobeCorp carried out a Brute Force Attack on the log in page for VSI. The attack began at 8am on March 25th, 2020, and lasted until 9pm the same day. Two user accounts, User A and User K, were the main accounts that were spammed in order to shut down the Web Server and cause users to </a:t>
            </a:r>
            <a:r>
              <a:rPr lang="en"/>
              <a:t>reach a 404 error code on the log in page. </a:t>
            </a:r>
            <a:r>
              <a:rPr lang="en"/>
              <a:t> </a:t>
            </a:r>
            <a:endParaRPr/>
          </a:p>
          <a:p>
            <a:pPr indent="0" lvl="0" marL="0" rtl="0" algn="l">
              <a:spcBef>
                <a:spcPts val="1200"/>
              </a:spcBef>
              <a:spcAft>
                <a:spcPts val="12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Mitigations</a:t>
            </a:r>
            <a:endParaRPr/>
          </a:p>
        </p:txBody>
      </p:sp>
      <p:sp>
        <p:nvSpPr>
          <p:cNvPr id="326" name="Google Shape;326;p4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5239"/>
              <a:t>Keeping in mind that VSI’s cutting edge virtual-reality programs for businesses are the core focus of the company, it’s essential that we protect against any and all future attacks to the best of our abilities as SOC Analysts. </a:t>
            </a:r>
            <a:br>
              <a:rPr lang="en" sz="5239"/>
            </a:br>
            <a:br>
              <a:rPr lang="en" sz="5239"/>
            </a:br>
            <a:r>
              <a:rPr lang="en" sz="5239"/>
              <a:t>After implementing an entirely new alert system that syncs to new dashboards, as well as establishing new baselines, we feel confident that future attacks won’t be successful. We will also be working towards creating new policies for multiple failed log in attempts, such as locking out an account after 10 failed attempts. VSI also feels confident that enabling a 2 way authenticator will help mitigate any future brute force attacks. Employees will be required to connect their phone number to the authenticator to further </a:t>
            </a:r>
            <a:r>
              <a:rPr lang="en" sz="5239"/>
              <a:t>strengthen</a:t>
            </a:r>
            <a:r>
              <a:rPr lang="en" sz="5239"/>
              <a:t> our securities. </a:t>
            </a:r>
            <a:endParaRPr sz="5239"/>
          </a:p>
          <a:p>
            <a:pPr indent="0" lvl="0" marL="0" rtl="0" algn="l">
              <a:spcBef>
                <a:spcPts val="1200"/>
              </a:spcBef>
              <a:spcAft>
                <a:spcPts val="12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9"/>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Questions?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Scenario</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a:t>Our team of SOC Analysts </a:t>
            </a:r>
            <a:r>
              <a:rPr lang="en"/>
              <a:t>received</a:t>
            </a:r>
            <a:r>
              <a:rPr lang="en"/>
              <a:t> word that JobeCorp, the competitor to Virtual Space Industries (VSI), was going to launch a cyber attack attempting to disrupt the system and applications we run. As employees of VSI and being SOC Analysts, it’s our task to monitor the administrative webpage, Apache web server which hosts the webpage, and our Windows operating system which runs many of VSI’s back-end operations. It’s crucial that we protect VSI’s intellectual property, as Jobe Corp and other competitors may try to steal our ideas for next generation virtual-reality programs. </a:t>
            </a:r>
            <a:br>
              <a:rPr lang="en"/>
            </a:br>
            <a:br>
              <a:rPr lang="en"/>
            </a:br>
            <a:r>
              <a:rPr lang="en"/>
              <a:t>In the past, VSI did not rely on strict policies to protect against attacks, and unfortunately we came to the conclusion that an attack was attempted and carried out. We pulled the logs and discovered a brute force attack from JobeCorp had </a:t>
            </a:r>
            <a:r>
              <a:rPr lang="en"/>
              <a:t>occurred</a:t>
            </a:r>
            <a:r>
              <a:rPr lang="en"/>
              <a:t>. After coming to this conclusion and hoping to avoid the same issues in the future, our team of SOC Analysts created tighter alerts and policies within Splunk.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Add-On App: </a:t>
            </a:r>
            <a:endParaRPr/>
          </a:p>
          <a:p>
            <a:pPr indent="0" lvl="0" marL="0" rtl="0" algn="l">
              <a:spcBef>
                <a:spcPts val="0"/>
              </a:spcBef>
              <a:spcAft>
                <a:spcPts val="0"/>
              </a:spcAft>
              <a:buNone/>
            </a:pPr>
            <a:r>
              <a:rPr lang="en"/>
              <a:t>Website Monitoring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Website Monitoring</a:t>
            </a:r>
            <a:endParaRPr/>
          </a:p>
        </p:txBody>
      </p:sp>
      <p:sp>
        <p:nvSpPr>
          <p:cNvPr id="116" name="Google Shape;116;p18"/>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An IT Operations app made to detect downtime and performance problems.</a:t>
            </a:r>
            <a:endParaRPr/>
          </a:p>
        </p:txBody>
      </p:sp>
      <p:sp>
        <p:nvSpPr>
          <p:cNvPr id="117" name="Google Shape;117;p18"/>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order to protect VSI’s intellectual property, Website Monitoring is an absolute must!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Website Monitoring</a:t>
            </a:r>
            <a:endParaRPr/>
          </a:p>
        </p:txBody>
      </p:sp>
      <p:sp>
        <p:nvSpPr>
          <p:cNvPr id="123" name="Google Shape;123;p19"/>
          <p:cNvSpPr txBox="1"/>
          <p:nvPr>
            <p:ph idx="1" type="body"/>
          </p:nvPr>
        </p:nvSpPr>
        <p:spPr>
          <a:xfrm>
            <a:off x="729450" y="2144375"/>
            <a:ext cx="18645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asked the app to verify the site was live every 2 minutes.  </a:t>
            </a:r>
            <a:endParaRPr/>
          </a:p>
          <a:p>
            <a:pPr indent="0" lvl="0" marL="0" rtl="0" algn="l">
              <a:spcBef>
                <a:spcPts val="1200"/>
              </a:spcBef>
              <a:spcAft>
                <a:spcPts val="1200"/>
              </a:spcAft>
              <a:buNone/>
            </a:pPr>
            <a:r>
              <a:t/>
            </a:r>
            <a:endParaRPr/>
          </a:p>
        </p:txBody>
      </p:sp>
      <p:pic>
        <p:nvPicPr>
          <p:cNvPr id="124" name="Google Shape;124;p19"/>
          <p:cNvPicPr preferRelativeResize="0"/>
          <p:nvPr/>
        </p:nvPicPr>
        <p:blipFill>
          <a:blip r:embed="rId3">
            <a:alphaModFix/>
          </a:blip>
          <a:stretch>
            <a:fillRect/>
          </a:stretch>
        </p:blipFill>
        <p:spPr>
          <a:xfrm>
            <a:off x="3835350" y="768501"/>
            <a:ext cx="5059749" cy="402568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Logs Analyzed</a:t>
            </a:r>
            <a:endParaRPr/>
          </a:p>
        </p:txBody>
      </p:sp>
      <p:sp>
        <p:nvSpPr>
          <p:cNvPr id="130" name="Google Shape;130;p20"/>
          <p:cNvSpPr txBox="1"/>
          <p:nvPr>
            <p:ph idx="1" type="subTitle"/>
          </p:nvPr>
        </p:nvSpPr>
        <p:spPr>
          <a:xfrm>
            <a:off x="730000" y="2192250"/>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Windows Logs  &amp;  Apache Logs</a:t>
            </a:r>
            <a:endParaRPr/>
          </a:p>
        </p:txBody>
      </p:sp>
      <p:sp>
        <p:nvSpPr>
          <p:cNvPr id="131" name="Google Shape;131;p20"/>
          <p:cNvSpPr txBox="1"/>
          <p:nvPr>
            <p:ph idx="2" type="body"/>
          </p:nvPr>
        </p:nvSpPr>
        <p:spPr>
          <a:xfrm>
            <a:off x="5174225" y="803850"/>
            <a:ext cx="3374400" cy="35358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u="sng">
                <a:solidFill>
                  <a:schemeClr val="dk1"/>
                </a:solidFill>
              </a:rPr>
              <a:t>Windows Logs</a:t>
            </a:r>
            <a:endParaRPr u="sng">
              <a:solidFill>
                <a:schemeClr val="dk1"/>
              </a:solidFill>
            </a:endParaRPr>
          </a:p>
          <a:p>
            <a:pPr indent="-311150" lvl="0" marL="457200" rtl="0" algn="l">
              <a:spcBef>
                <a:spcPts val="1200"/>
              </a:spcBef>
              <a:spcAft>
                <a:spcPts val="0"/>
              </a:spcAft>
              <a:buSzPts val="1300"/>
              <a:buChar char="●"/>
            </a:pPr>
            <a:r>
              <a:rPr lang="en"/>
              <a:t>Signature field values over time</a:t>
            </a:r>
            <a:endParaRPr/>
          </a:p>
          <a:p>
            <a:pPr indent="-311150" lvl="0" marL="457200" rtl="0" algn="l">
              <a:spcBef>
                <a:spcPts val="0"/>
              </a:spcBef>
              <a:spcAft>
                <a:spcPts val="0"/>
              </a:spcAft>
              <a:buSzPts val="1300"/>
              <a:buChar char="●"/>
            </a:pPr>
            <a:r>
              <a:rPr lang="en"/>
              <a:t>User field values</a:t>
            </a:r>
            <a:endParaRPr/>
          </a:p>
          <a:p>
            <a:pPr indent="-311150" lvl="0" marL="457200" rtl="0" algn="l">
              <a:spcBef>
                <a:spcPts val="0"/>
              </a:spcBef>
              <a:spcAft>
                <a:spcPts val="0"/>
              </a:spcAft>
              <a:buSzPts val="1300"/>
              <a:buChar char="●"/>
            </a:pPr>
            <a:r>
              <a:rPr lang="en"/>
              <a:t>Count of different signatures</a:t>
            </a:r>
            <a:endParaRPr/>
          </a:p>
          <a:p>
            <a:pPr indent="-311150" lvl="0" marL="457200" rtl="0" algn="l">
              <a:spcBef>
                <a:spcPts val="0"/>
              </a:spcBef>
              <a:spcAft>
                <a:spcPts val="0"/>
              </a:spcAft>
              <a:buSzPts val="1300"/>
              <a:buChar char="●"/>
            </a:pPr>
            <a:r>
              <a:rPr lang="en"/>
              <a:t>Count of different signatures </a:t>
            </a:r>
            <a:endParaRPr/>
          </a:p>
          <a:p>
            <a:pPr indent="-311150" lvl="0" marL="457200" rtl="0" algn="l">
              <a:spcBef>
                <a:spcPts val="0"/>
              </a:spcBef>
              <a:spcAft>
                <a:spcPts val="0"/>
              </a:spcAft>
              <a:buSzPts val="1300"/>
              <a:buChar char="●"/>
            </a:pPr>
            <a:r>
              <a:rPr lang="en"/>
              <a:t>User stats</a:t>
            </a:r>
            <a:endParaRPr/>
          </a:p>
          <a:p>
            <a:pPr indent="-311150" lvl="0" marL="457200" rtl="0" algn="l">
              <a:spcBef>
                <a:spcPts val="0"/>
              </a:spcBef>
              <a:spcAft>
                <a:spcPts val="0"/>
              </a:spcAft>
              <a:buSzPts val="1300"/>
              <a:buChar char="●"/>
            </a:pPr>
            <a:r>
              <a:rPr lang="en"/>
              <a:t>Source by user</a:t>
            </a:r>
            <a:endParaRPr/>
          </a:p>
          <a:p>
            <a:pPr indent="0" lvl="0" marL="0" rtl="0" algn="ctr">
              <a:spcBef>
                <a:spcPts val="1200"/>
              </a:spcBef>
              <a:spcAft>
                <a:spcPts val="0"/>
              </a:spcAft>
              <a:buNone/>
            </a:pPr>
            <a:r>
              <a:rPr lang="en" u="sng">
                <a:solidFill>
                  <a:schemeClr val="dk1"/>
                </a:solidFill>
              </a:rPr>
              <a:t>Apache Logs</a:t>
            </a:r>
            <a:endParaRPr u="sng">
              <a:solidFill>
                <a:schemeClr val="dk1"/>
              </a:solidFill>
            </a:endParaRPr>
          </a:p>
          <a:p>
            <a:pPr indent="-311150" lvl="0" marL="457200" rtl="0" algn="l">
              <a:spcBef>
                <a:spcPts val="1200"/>
              </a:spcBef>
              <a:spcAft>
                <a:spcPts val="0"/>
              </a:spcAft>
              <a:buSzPts val="1300"/>
              <a:buChar char="●"/>
            </a:pPr>
            <a:r>
              <a:rPr lang="en"/>
              <a:t>Top 10 Geostats</a:t>
            </a:r>
            <a:endParaRPr/>
          </a:p>
          <a:p>
            <a:pPr indent="-311150" lvl="0" marL="457200" rtl="0" algn="l">
              <a:spcBef>
                <a:spcPts val="0"/>
              </a:spcBef>
              <a:spcAft>
                <a:spcPts val="0"/>
              </a:spcAft>
              <a:buSzPts val="1300"/>
              <a:buChar char="●"/>
            </a:pPr>
            <a:r>
              <a:rPr lang="en"/>
              <a:t>HTTP Methods over Time</a:t>
            </a:r>
            <a:endParaRPr/>
          </a:p>
          <a:p>
            <a:pPr indent="-311150" lvl="0" marL="457200" rtl="0" algn="l">
              <a:spcBef>
                <a:spcPts val="0"/>
              </a:spcBef>
              <a:spcAft>
                <a:spcPts val="0"/>
              </a:spcAft>
              <a:buSzPts val="1300"/>
              <a:buChar char="●"/>
            </a:pPr>
            <a:r>
              <a:rPr lang="en"/>
              <a:t>ClinetIP Map</a:t>
            </a:r>
            <a:endParaRPr/>
          </a:p>
          <a:p>
            <a:pPr indent="-311150" lvl="0" marL="457200" rtl="0" algn="l">
              <a:spcBef>
                <a:spcPts val="0"/>
              </a:spcBef>
              <a:spcAft>
                <a:spcPts val="0"/>
              </a:spcAft>
              <a:buSzPts val="1300"/>
              <a:buChar char="●"/>
            </a:pPr>
            <a:r>
              <a:rPr lang="en"/>
              <a:t>Number of URI Paths</a:t>
            </a:r>
            <a:endParaRPr/>
          </a:p>
          <a:p>
            <a:pPr indent="-311150" lvl="0" marL="457200" rtl="0" algn="l">
              <a:spcBef>
                <a:spcPts val="0"/>
              </a:spcBef>
              <a:spcAft>
                <a:spcPts val="0"/>
              </a:spcAft>
              <a:buSzPts val="1300"/>
              <a:buChar char="●"/>
            </a:pPr>
            <a:r>
              <a:rPr lang="en"/>
              <a:t>Stats count by status</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Windows Logs</a:t>
            </a:r>
            <a:endParaRPr/>
          </a:p>
          <a:p>
            <a:pPr indent="0" lvl="0" marL="0" rtl="0" algn="l">
              <a:spcBef>
                <a:spcPts val="0"/>
              </a:spcBef>
              <a:spcAft>
                <a:spcPts val="0"/>
              </a:spcAft>
              <a:buNone/>
            </a:pPr>
            <a:r>
              <a:rPr lang="en" sz="2800"/>
              <a:t>Reports, Alerts, &amp; Dashboards</a:t>
            </a:r>
            <a:endParaRPr sz="28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