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48d3a34c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48d3a34c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b096184a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b096184a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b096184a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fb096184a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fb096184a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fb096184a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b096184a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fb096184a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fb096184a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fb096184a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b096184a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b096184a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fb096184a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fb096184a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fb096184a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fb096184a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fb096184a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fb096184a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48d3a34c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48d3a34c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fb096184a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fb096184a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b096184a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fb096184a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fb096184a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fb096184a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48d3a34c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48d3a34c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8663411f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8663411f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48d3a34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48d3a34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48d3a34c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48d3a34c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48d3a34c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48d3a34c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48d3a34c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48d3a34c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48d3a34c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48d3a34c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jpg"/><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rapid7/metasploitable3#quick-start"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8459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rPr>
              <a:t>Hacking Metaploitable3</a:t>
            </a:r>
            <a:endParaRPr>
              <a:solidFill>
                <a:srgbClr val="000000"/>
              </a:solidFill>
            </a:endParaRPr>
          </a:p>
        </p:txBody>
      </p:sp>
      <p:pic>
        <p:nvPicPr>
          <p:cNvPr id="129" name="Google Shape;129;p13"/>
          <p:cNvPicPr preferRelativeResize="0"/>
          <p:nvPr/>
        </p:nvPicPr>
        <p:blipFill>
          <a:blip r:embed="rId3">
            <a:alphaModFix/>
          </a:blip>
          <a:stretch>
            <a:fillRect/>
          </a:stretch>
        </p:blipFill>
        <p:spPr>
          <a:xfrm>
            <a:off x="2097900" y="2294025"/>
            <a:ext cx="4948202" cy="2319450"/>
          </a:xfrm>
          <a:prstGeom prst="rect">
            <a:avLst/>
          </a:prstGeom>
          <a:noFill/>
          <a:ln cap="flat" cmpd="sng" w="114300">
            <a:solidFill>
              <a:schemeClr val="dk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819150" y="4533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ProFTPD Attack</a:t>
            </a:r>
            <a:endParaRPr/>
          </a:p>
        </p:txBody>
      </p:sp>
      <p:sp>
        <p:nvSpPr>
          <p:cNvPr id="203" name="Google Shape;203;p22"/>
          <p:cNvSpPr txBox="1"/>
          <p:nvPr>
            <p:ph idx="1" type="body"/>
          </p:nvPr>
        </p:nvSpPr>
        <p:spPr>
          <a:xfrm>
            <a:off x="819150" y="102312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To ensure I fill in all required fields, I entered ‘show options’ to see what was necessary.</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First required field was to set the RHOSTS to 192.168.86.77</a:t>
            </a:r>
            <a:endParaRPr sz="1100">
              <a:solidFill>
                <a:srgbClr val="000000"/>
              </a:solidFill>
              <a:latin typeface="Roboto"/>
              <a:ea typeface="Roboto"/>
              <a:cs typeface="Roboto"/>
              <a:sym typeface="Roboto"/>
            </a:endParaRPr>
          </a:p>
          <a:p>
            <a:pPr indent="0" lvl="0" marL="457200" rtl="0" algn="l">
              <a:spcBef>
                <a:spcPts val="1200"/>
              </a:spcBef>
              <a:spcAft>
                <a:spcPts val="1200"/>
              </a:spcAft>
              <a:buNone/>
            </a:pPr>
            <a:r>
              <a:t/>
            </a:r>
            <a:endParaRPr sz="1100">
              <a:solidFill>
                <a:srgbClr val="000000"/>
              </a:solidFill>
              <a:latin typeface="Roboto"/>
              <a:ea typeface="Roboto"/>
              <a:cs typeface="Roboto"/>
              <a:sym typeface="Roboto"/>
            </a:endParaRPr>
          </a:p>
        </p:txBody>
      </p:sp>
      <p:pic>
        <p:nvPicPr>
          <p:cNvPr id="204" name="Google Shape;204;p22"/>
          <p:cNvPicPr preferRelativeResize="0"/>
          <p:nvPr/>
        </p:nvPicPr>
        <p:blipFill>
          <a:blip r:embed="rId3">
            <a:alphaModFix/>
          </a:blip>
          <a:stretch>
            <a:fillRect/>
          </a:stretch>
        </p:blipFill>
        <p:spPr>
          <a:xfrm>
            <a:off x="885825" y="1625325"/>
            <a:ext cx="7372350" cy="323850"/>
          </a:xfrm>
          <a:prstGeom prst="rect">
            <a:avLst/>
          </a:prstGeom>
          <a:noFill/>
          <a:ln cap="flat" cmpd="sng" w="19050">
            <a:solidFill>
              <a:schemeClr val="dk2"/>
            </a:solidFill>
            <a:prstDash val="solid"/>
            <a:round/>
            <a:headEnd len="sm" w="sm" type="none"/>
            <a:tailEnd len="sm" w="sm" type="none"/>
          </a:ln>
        </p:spPr>
      </p:pic>
      <p:sp>
        <p:nvSpPr>
          <p:cNvPr id="205" name="Google Shape;205;p22"/>
          <p:cNvSpPr txBox="1"/>
          <p:nvPr>
            <p:ph idx="1" type="body"/>
          </p:nvPr>
        </p:nvSpPr>
        <p:spPr>
          <a:xfrm>
            <a:off x="819150" y="201112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Re-type ‘show options’ to confirm the entry.</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Next, we need to see the target/s available, and set the target.</a:t>
            </a:r>
            <a:endParaRPr sz="1100">
              <a:solidFill>
                <a:srgbClr val="000000"/>
              </a:solidFill>
              <a:latin typeface="Roboto"/>
              <a:ea typeface="Roboto"/>
              <a:cs typeface="Roboto"/>
              <a:sym typeface="Roboto"/>
            </a:endParaRPr>
          </a:p>
          <a:p>
            <a:pPr indent="0" lvl="0" marL="457200" rtl="0" algn="l">
              <a:spcBef>
                <a:spcPts val="1200"/>
              </a:spcBef>
              <a:spcAft>
                <a:spcPts val="1200"/>
              </a:spcAft>
              <a:buNone/>
            </a:pPr>
            <a:r>
              <a:t/>
            </a:r>
            <a:endParaRPr sz="1100">
              <a:solidFill>
                <a:srgbClr val="000000"/>
              </a:solidFill>
              <a:latin typeface="Roboto"/>
              <a:ea typeface="Roboto"/>
              <a:cs typeface="Roboto"/>
              <a:sym typeface="Roboto"/>
            </a:endParaRPr>
          </a:p>
        </p:txBody>
      </p:sp>
      <p:pic>
        <p:nvPicPr>
          <p:cNvPr id="206" name="Google Shape;206;p22"/>
          <p:cNvPicPr preferRelativeResize="0"/>
          <p:nvPr/>
        </p:nvPicPr>
        <p:blipFill>
          <a:blip r:embed="rId4">
            <a:alphaModFix/>
          </a:blip>
          <a:stretch>
            <a:fillRect/>
          </a:stretch>
        </p:blipFill>
        <p:spPr>
          <a:xfrm>
            <a:off x="1730984" y="2588971"/>
            <a:ext cx="5682025" cy="1292300"/>
          </a:xfrm>
          <a:prstGeom prst="rect">
            <a:avLst/>
          </a:prstGeom>
          <a:noFill/>
          <a:ln cap="flat" cmpd="sng" w="19050">
            <a:solidFill>
              <a:schemeClr val="dk2"/>
            </a:solidFill>
            <a:prstDash val="solid"/>
            <a:round/>
            <a:headEnd len="sm" w="sm" type="none"/>
            <a:tailEnd len="sm" w="sm" type="none"/>
          </a:ln>
        </p:spPr>
      </p:pic>
      <p:sp>
        <p:nvSpPr>
          <p:cNvPr id="207" name="Google Shape;207;p22"/>
          <p:cNvSpPr txBox="1"/>
          <p:nvPr>
            <p:ph idx="1" type="body"/>
          </p:nvPr>
        </p:nvSpPr>
        <p:spPr>
          <a:xfrm>
            <a:off x="885825" y="3999600"/>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Re-type ‘show options’ to confirm the entry.</a:t>
            </a:r>
            <a:endParaRPr sz="1100">
              <a:solidFill>
                <a:srgbClr val="000000"/>
              </a:solidFill>
              <a:latin typeface="Roboto"/>
              <a:ea typeface="Roboto"/>
              <a:cs typeface="Roboto"/>
              <a:sym typeface="Roboto"/>
            </a:endParaRPr>
          </a:p>
          <a:p>
            <a:pPr indent="0" lvl="0" marL="457200" rtl="0" algn="l">
              <a:spcBef>
                <a:spcPts val="1200"/>
              </a:spcBef>
              <a:spcAft>
                <a:spcPts val="0"/>
              </a:spcAft>
              <a:buNone/>
            </a:pPr>
            <a:r>
              <a:t/>
            </a:r>
            <a:endParaRPr sz="1100">
              <a:solidFill>
                <a:srgbClr val="000000"/>
              </a:solidFill>
              <a:latin typeface="Roboto"/>
              <a:ea typeface="Roboto"/>
              <a:cs typeface="Roboto"/>
              <a:sym typeface="Roboto"/>
            </a:endParaRPr>
          </a:p>
          <a:p>
            <a:pPr indent="0" lvl="0" marL="457200" rtl="0" algn="l">
              <a:spcBef>
                <a:spcPts val="1200"/>
              </a:spcBef>
              <a:spcAft>
                <a:spcPts val="1200"/>
              </a:spcAft>
              <a:buNone/>
            </a:pPr>
            <a:r>
              <a:t/>
            </a:r>
            <a:endParaRPr sz="1100">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819150" y="5717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ProFTPD Attack</a:t>
            </a:r>
            <a:endParaRPr/>
          </a:p>
        </p:txBody>
      </p:sp>
      <p:sp>
        <p:nvSpPr>
          <p:cNvPr id="213" name="Google Shape;213;p23"/>
          <p:cNvSpPr txBox="1"/>
          <p:nvPr>
            <p:ph idx="1" type="body"/>
          </p:nvPr>
        </p:nvSpPr>
        <p:spPr>
          <a:xfrm>
            <a:off x="819150" y="1213650"/>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In order to create a reverse shell, a proper payload must be entered into the exploit options. I chose to use the ‘cmd/unix/reverse_perl’ payload, which is common for reverse shell attacks.</a:t>
            </a:r>
            <a:endParaRPr sz="1100"/>
          </a:p>
        </p:txBody>
      </p:sp>
      <p:pic>
        <p:nvPicPr>
          <p:cNvPr id="214" name="Google Shape;214;p23"/>
          <p:cNvPicPr preferRelativeResize="0"/>
          <p:nvPr/>
        </p:nvPicPr>
        <p:blipFill>
          <a:blip r:embed="rId3">
            <a:alphaModFix/>
          </a:blip>
          <a:stretch>
            <a:fillRect/>
          </a:stretch>
        </p:blipFill>
        <p:spPr>
          <a:xfrm>
            <a:off x="1233488" y="1808450"/>
            <a:ext cx="6677025" cy="304800"/>
          </a:xfrm>
          <a:prstGeom prst="rect">
            <a:avLst/>
          </a:prstGeom>
          <a:noFill/>
          <a:ln cap="flat" cmpd="sng" w="19050">
            <a:solidFill>
              <a:schemeClr val="dk2"/>
            </a:solidFill>
            <a:prstDash val="solid"/>
            <a:round/>
            <a:headEnd len="sm" w="sm" type="none"/>
            <a:tailEnd len="sm" w="sm" type="none"/>
          </a:ln>
        </p:spPr>
      </p:pic>
      <p:sp>
        <p:nvSpPr>
          <p:cNvPr id="215" name="Google Shape;215;p23"/>
          <p:cNvSpPr txBox="1"/>
          <p:nvPr>
            <p:ph idx="1" type="body"/>
          </p:nvPr>
        </p:nvSpPr>
        <p:spPr>
          <a:xfrm>
            <a:off x="819150" y="221712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Re-type ‘show options’ to verify the entry. It’s very important to double check your work to ensure a </a:t>
            </a:r>
            <a:r>
              <a:rPr lang="en" sz="1100"/>
              <a:t>successful</a:t>
            </a:r>
            <a:r>
              <a:rPr lang="en" sz="1100"/>
              <a:t> attack!</a:t>
            </a:r>
            <a:endParaRPr sz="1100"/>
          </a:p>
        </p:txBody>
      </p:sp>
      <p:sp>
        <p:nvSpPr>
          <p:cNvPr id="216" name="Google Shape;216;p23"/>
          <p:cNvSpPr txBox="1"/>
          <p:nvPr>
            <p:ph idx="1" type="body"/>
          </p:nvPr>
        </p:nvSpPr>
        <p:spPr>
          <a:xfrm>
            <a:off x="819163" y="2571750"/>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Set the LHOST to your IP for the reverse shell. </a:t>
            </a:r>
            <a:endParaRPr sz="1100"/>
          </a:p>
        </p:txBody>
      </p:sp>
      <p:pic>
        <p:nvPicPr>
          <p:cNvPr id="217" name="Google Shape;217;p23"/>
          <p:cNvPicPr preferRelativeResize="0"/>
          <p:nvPr/>
        </p:nvPicPr>
        <p:blipFill>
          <a:blip r:embed="rId4">
            <a:alphaModFix/>
          </a:blip>
          <a:stretch>
            <a:fillRect/>
          </a:stretch>
        </p:blipFill>
        <p:spPr>
          <a:xfrm>
            <a:off x="1144700" y="2976576"/>
            <a:ext cx="6707475" cy="374575"/>
          </a:xfrm>
          <a:prstGeom prst="rect">
            <a:avLst/>
          </a:prstGeom>
          <a:noFill/>
          <a:ln cap="flat" cmpd="sng" w="19050">
            <a:solidFill>
              <a:schemeClr val="dk2"/>
            </a:solidFill>
            <a:prstDash val="solid"/>
            <a:round/>
            <a:headEnd len="sm" w="sm" type="none"/>
            <a:tailEnd len="sm" w="sm" type="none"/>
          </a:ln>
        </p:spPr>
      </p:pic>
      <p:sp>
        <p:nvSpPr>
          <p:cNvPr id="218" name="Google Shape;218;p23"/>
          <p:cNvSpPr txBox="1"/>
          <p:nvPr>
            <p:ph idx="1" type="body"/>
          </p:nvPr>
        </p:nvSpPr>
        <p:spPr>
          <a:xfrm>
            <a:off x="819150" y="352102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As always, type ‘show options’ to verify the LHOST.</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ProFTPD Attack</a:t>
            </a:r>
            <a:endParaRPr/>
          </a:p>
        </p:txBody>
      </p:sp>
      <p:sp>
        <p:nvSpPr>
          <p:cNvPr id="224" name="Google Shape;224;p24"/>
          <p:cNvSpPr txBox="1"/>
          <p:nvPr>
            <p:ph idx="1" type="body"/>
          </p:nvPr>
        </p:nvSpPr>
        <p:spPr>
          <a:xfrm>
            <a:off x="819150" y="153352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Set the ‘sitepath’ to gain access to the root folder for the web server. In this case, that was /var/www/html</a:t>
            </a:r>
            <a:endParaRPr sz="1100"/>
          </a:p>
        </p:txBody>
      </p:sp>
      <p:pic>
        <p:nvPicPr>
          <p:cNvPr id="225" name="Google Shape;225;p24"/>
          <p:cNvPicPr preferRelativeResize="0"/>
          <p:nvPr/>
        </p:nvPicPr>
        <p:blipFill>
          <a:blip r:embed="rId3">
            <a:alphaModFix/>
          </a:blip>
          <a:stretch>
            <a:fillRect/>
          </a:stretch>
        </p:blipFill>
        <p:spPr>
          <a:xfrm>
            <a:off x="1690688" y="1952625"/>
            <a:ext cx="5762625" cy="323850"/>
          </a:xfrm>
          <a:prstGeom prst="rect">
            <a:avLst/>
          </a:prstGeom>
          <a:noFill/>
          <a:ln cap="flat" cmpd="sng" w="19050">
            <a:solidFill>
              <a:schemeClr val="dk2"/>
            </a:solidFill>
            <a:prstDash val="solid"/>
            <a:round/>
            <a:headEnd len="sm" w="sm" type="none"/>
            <a:tailEnd len="sm" w="sm" type="none"/>
          </a:ln>
        </p:spPr>
      </p:pic>
      <p:sp>
        <p:nvSpPr>
          <p:cNvPr id="226" name="Google Shape;226;p24"/>
          <p:cNvSpPr txBox="1"/>
          <p:nvPr>
            <p:ph idx="1" type="body"/>
          </p:nvPr>
        </p:nvSpPr>
        <p:spPr>
          <a:xfrm>
            <a:off x="819163" y="241117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Re-type ‘show options’ to verify the entry. </a:t>
            </a:r>
            <a:endParaRPr sz="1100"/>
          </a:p>
        </p:txBody>
      </p:sp>
      <p:pic>
        <p:nvPicPr>
          <p:cNvPr id="227" name="Google Shape;227;p24"/>
          <p:cNvPicPr preferRelativeResize="0"/>
          <p:nvPr/>
        </p:nvPicPr>
        <p:blipFill>
          <a:blip r:embed="rId4">
            <a:alphaModFix/>
          </a:blip>
          <a:stretch>
            <a:fillRect/>
          </a:stretch>
        </p:blipFill>
        <p:spPr>
          <a:xfrm>
            <a:off x="2598475" y="2738275"/>
            <a:ext cx="3947051" cy="19735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ProFTPD Attack</a:t>
            </a:r>
            <a:endParaRPr/>
          </a:p>
        </p:txBody>
      </p:sp>
      <p:sp>
        <p:nvSpPr>
          <p:cNvPr id="233" name="Google Shape;233;p25"/>
          <p:cNvSpPr txBox="1"/>
          <p:nvPr>
            <p:ph idx="1" type="body"/>
          </p:nvPr>
        </p:nvSpPr>
        <p:spPr>
          <a:xfrm>
            <a:off x="819150" y="145512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Type ‘run’ to send the exploit into action!</a:t>
            </a:r>
            <a:endParaRPr sz="1100"/>
          </a:p>
        </p:txBody>
      </p:sp>
      <p:pic>
        <p:nvPicPr>
          <p:cNvPr id="234" name="Google Shape;234;p25"/>
          <p:cNvPicPr preferRelativeResize="0"/>
          <p:nvPr/>
        </p:nvPicPr>
        <p:blipFill>
          <a:blip r:embed="rId3">
            <a:alphaModFix/>
          </a:blip>
          <a:stretch>
            <a:fillRect/>
          </a:stretch>
        </p:blipFill>
        <p:spPr>
          <a:xfrm>
            <a:off x="729413" y="1800200"/>
            <a:ext cx="7685176" cy="1494825"/>
          </a:xfrm>
          <a:prstGeom prst="rect">
            <a:avLst/>
          </a:prstGeom>
          <a:noFill/>
          <a:ln cap="flat" cmpd="sng" w="19050">
            <a:solidFill>
              <a:schemeClr val="dk2"/>
            </a:solidFill>
            <a:prstDash val="solid"/>
            <a:round/>
            <a:headEnd len="sm" w="sm" type="none"/>
            <a:tailEnd len="sm" w="sm" type="none"/>
          </a:ln>
        </p:spPr>
      </p:pic>
      <p:sp>
        <p:nvSpPr>
          <p:cNvPr id="235" name="Google Shape;235;p25"/>
          <p:cNvSpPr txBox="1"/>
          <p:nvPr>
            <p:ph idx="1" type="body"/>
          </p:nvPr>
        </p:nvSpPr>
        <p:spPr>
          <a:xfrm>
            <a:off x="819163" y="3361200"/>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You can see at the bottom I ran ‘whoami’ to ensure I made it in successfully!</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819150" y="5347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ProFTPD Attack</a:t>
            </a:r>
            <a:endParaRPr/>
          </a:p>
        </p:txBody>
      </p:sp>
      <p:sp>
        <p:nvSpPr>
          <p:cNvPr id="241" name="Google Shape;241;p26"/>
          <p:cNvSpPr txBox="1"/>
          <p:nvPr>
            <p:ph idx="1" type="body"/>
          </p:nvPr>
        </p:nvSpPr>
        <p:spPr>
          <a:xfrm>
            <a:off x="819150" y="124022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To double check the attack landed and was successful, I typed ‘ls’ to view the contents of where I entered in the reverse shell, and verified that with the Metasploitable Site.</a:t>
            </a:r>
            <a:endParaRPr sz="1100"/>
          </a:p>
        </p:txBody>
      </p:sp>
      <p:pic>
        <p:nvPicPr>
          <p:cNvPr id="242" name="Google Shape;242;p26"/>
          <p:cNvPicPr preferRelativeResize="0"/>
          <p:nvPr/>
        </p:nvPicPr>
        <p:blipFill>
          <a:blip r:embed="rId3">
            <a:alphaModFix/>
          </a:blip>
          <a:stretch>
            <a:fillRect/>
          </a:stretch>
        </p:blipFill>
        <p:spPr>
          <a:xfrm>
            <a:off x="1628775" y="1834513"/>
            <a:ext cx="5886450" cy="2695575"/>
          </a:xfrm>
          <a:prstGeom prst="rect">
            <a:avLst/>
          </a:prstGeom>
          <a:noFill/>
          <a:ln cap="flat" cmpd="sng" w="19050">
            <a:solidFill>
              <a:schemeClr val="dk2"/>
            </a:solidFill>
            <a:prstDash val="solid"/>
            <a:round/>
            <a:headEnd len="sm" w="sm" type="none"/>
            <a:tailEnd len="sm" w="sm" type="none"/>
          </a:ln>
        </p:spPr>
      </p:pic>
      <p:cxnSp>
        <p:nvCxnSpPr>
          <p:cNvPr id="243" name="Google Shape;243;p26"/>
          <p:cNvCxnSpPr/>
          <p:nvPr/>
        </p:nvCxnSpPr>
        <p:spPr>
          <a:xfrm flipH="1" rot="10800000">
            <a:off x="2035200" y="3330175"/>
            <a:ext cx="1228500" cy="436800"/>
          </a:xfrm>
          <a:prstGeom prst="straightConnector1">
            <a:avLst/>
          </a:prstGeom>
          <a:noFill/>
          <a:ln cap="flat" cmpd="sng" w="9525">
            <a:solidFill>
              <a:srgbClr val="FF0000"/>
            </a:solidFill>
            <a:prstDash val="solid"/>
            <a:round/>
            <a:headEnd len="med" w="med" type="none"/>
            <a:tailEnd len="med" w="med" type="triangle"/>
          </a:ln>
        </p:spPr>
      </p:cxnSp>
      <p:cxnSp>
        <p:nvCxnSpPr>
          <p:cNvPr id="244" name="Google Shape;244;p26"/>
          <p:cNvCxnSpPr/>
          <p:nvPr/>
        </p:nvCxnSpPr>
        <p:spPr>
          <a:xfrm flipH="1" rot="10800000">
            <a:off x="2198025" y="3567075"/>
            <a:ext cx="1050900" cy="362700"/>
          </a:xfrm>
          <a:prstGeom prst="straightConnector1">
            <a:avLst/>
          </a:prstGeom>
          <a:noFill/>
          <a:ln cap="flat" cmpd="sng" w="9525">
            <a:solidFill>
              <a:srgbClr val="FF0000"/>
            </a:solidFill>
            <a:prstDash val="solid"/>
            <a:round/>
            <a:headEnd len="med" w="med" type="none"/>
            <a:tailEnd len="med" w="med" type="triangle"/>
          </a:ln>
        </p:spPr>
      </p:cxnSp>
      <p:cxnSp>
        <p:nvCxnSpPr>
          <p:cNvPr id="245" name="Google Shape;245;p26"/>
          <p:cNvCxnSpPr/>
          <p:nvPr/>
        </p:nvCxnSpPr>
        <p:spPr>
          <a:xfrm flipH="1" rot="10800000">
            <a:off x="2878875" y="3848400"/>
            <a:ext cx="429300" cy="222000"/>
          </a:xfrm>
          <a:prstGeom prst="straightConnector1">
            <a:avLst/>
          </a:prstGeom>
          <a:noFill/>
          <a:ln cap="flat" cmpd="sng" w="9525">
            <a:solidFill>
              <a:srgbClr val="FF0000"/>
            </a:solidFill>
            <a:prstDash val="solid"/>
            <a:round/>
            <a:headEnd len="med" w="med" type="none"/>
            <a:tailEnd len="med" w="med" type="triangle"/>
          </a:ln>
        </p:spPr>
      </p:cxnSp>
      <p:cxnSp>
        <p:nvCxnSpPr>
          <p:cNvPr id="246" name="Google Shape;246;p26"/>
          <p:cNvCxnSpPr/>
          <p:nvPr/>
        </p:nvCxnSpPr>
        <p:spPr>
          <a:xfrm flipH="1" rot="10800000">
            <a:off x="2531050" y="4114725"/>
            <a:ext cx="792000" cy="162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27"/>
          <p:cNvPicPr preferRelativeResize="0"/>
          <p:nvPr/>
        </p:nvPicPr>
        <p:blipFill>
          <a:blip r:embed="rId3">
            <a:alphaModFix/>
          </a:blip>
          <a:stretch>
            <a:fillRect/>
          </a:stretch>
        </p:blipFill>
        <p:spPr>
          <a:xfrm>
            <a:off x="1704775" y="1438275"/>
            <a:ext cx="2019300" cy="2266950"/>
          </a:xfrm>
          <a:prstGeom prst="rect">
            <a:avLst/>
          </a:prstGeom>
          <a:noFill/>
          <a:ln cap="flat" cmpd="sng" w="76200">
            <a:solidFill>
              <a:schemeClr val="dk2"/>
            </a:solidFill>
            <a:prstDash val="solid"/>
            <a:round/>
            <a:headEnd len="sm" w="sm" type="none"/>
            <a:tailEnd len="sm" w="sm" type="none"/>
          </a:ln>
        </p:spPr>
      </p:pic>
      <p:pic>
        <p:nvPicPr>
          <p:cNvPr id="252" name="Google Shape;252;p27"/>
          <p:cNvPicPr preferRelativeResize="0"/>
          <p:nvPr/>
        </p:nvPicPr>
        <p:blipFill>
          <a:blip r:embed="rId4">
            <a:alphaModFix/>
          </a:blip>
          <a:stretch>
            <a:fillRect/>
          </a:stretch>
        </p:blipFill>
        <p:spPr>
          <a:xfrm>
            <a:off x="4734550" y="1366854"/>
            <a:ext cx="3124750" cy="2409800"/>
          </a:xfrm>
          <a:prstGeom prst="rect">
            <a:avLst/>
          </a:prstGeom>
          <a:noFill/>
          <a:ln cap="flat" cmpd="sng" w="7620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819150" y="6901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Failed Attempt at Searching for an Exploit</a:t>
            </a:r>
            <a:endParaRPr/>
          </a:p>
        </p:txBody>
      </p:sp>
      <p:sp>
        <p:nvSpPr>
          <p:cNvPr id="258" name="Google Shape;258;p28"/>
          <p:cNvSpPr txBox="1"/>
          <p:nvPr>
            <p:ph idx="1" type="body"/>
          </p:nvPr>
        </p:nvSpPr>
        <p:spPr>
          <a:xfrm>
            <a:off x="819150" y="1347750"/>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Failed attacks are prone to happen, and this should make us confident that the proper updates are being creating to ensure our safety. </a:t>
            </a:r>
            <a:endParaRPr sz="1100"/>
          </a:p>
        </p:txBody>
      </p:sp>
      <p:pic>
        <p:nvPicPr>
          <p:cNvPr id="259" name="Google Shape;259;p28"/>
          <p:cNvPicPr preferRelativeResize="0"/>
          <p:nvPr/>
        </p:nvPicPr>
        <p:blipFill>
          <a:blip r:embed="rId3">
            <a:alphaModFix/>
          </a:blip>
          <a:stretch>
            <a:fillRect/>
          </a:stretch>
        </p:blipFill>
        <p:spPr>
          <a:xfrm>
            <a:off x="1649525" y="1918975"/>
            <a:ext cx="5844950" cy="29224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819150" y="6383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SMB_MS17_010 Attack</a:t>
            </a:r>
            <a:endParaRPr/>
          </a:p>
        </p:txBody>
      </p:sp>
      <p:sp>
        <p:nvSpPr>
          <p:cNvPr id="265" name="Google Shape;265;p29"/>
          <p:cNvSpPr txBox="1"/>
          <p:nvPr>
            <p:ph idx="1" type="body"/>
          </p:nvPr>
        </p:nvSpPr>
        <p:spPr>
          <a:xfrm>
            <a:off x="819150" y="147267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I attempted to find an exploit in Port 445 which is for TCP/IP/SMB.</a:t>
            </a:r>
            <a:br>
              <a:rPr lang="en" sz="1100"/>
            </a:b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en" sz="1100"/>
              <a:t>SMB stands for Server Message Block, which is a network file sharing protocol that allows applications on a computer to read and write to files, and to request </a:t>
            </a:r>
            <a:r>
              <a:rPr lang="en" sz="1100"/>
              <a:t>services</a:t>
            </a:r>
            <a:r>
              <a:rPr lang="en" sz="1100"/>
              <a:t> from server programs in a computer network.</a:t>
            </a:r>
            <a:br>
              <a:rPr lang="en" sz="1100"/>
            </a:b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en" sz="1100"/>
              <a:t>I began my initial search for a good exploit, and chose ‘smb_ms17_010’ - Microsoft published the issue on March 14th, 2017 explaining the vulnerability allowed Remote Code Execution, and it was rated as a Critical Vulnerability. </a:t>
            </a:r>
            <a:endParaRPr sz="1100"/>
          </a:p>
        </p:txBody>
      </p:sp>
      <p:pic>
        <p:nvPicPr>
          <p:cNvPr id="266" name="Google Shape;266;p29"/>
          <p:cNvPicPr preferRelativeResize="0"/>
          <p:nvPr/>
        </p:nvPicPr>
        <p:blipFill>
          <a:blip r:embed="rId3">
            <a:alphaModFix/>
          </a:blip>
          <a:stretch>
            <a:fillRect/>
          </a:stretch>
        </p:blipFill>
        <p:spPr>
          <a:xfrm>
            <a:off x="947298" y="3056773"/>
            <a:ext cx="7249400" cy="13173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819150" y="3423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SMB_MS17_010 Attack</a:t>
            </a:r>
            <a:endParaRPr/>
          </a:p>
        </p:txBody>
      </p:sp>
      <p:sp>
        <p:nvSpPr>
          <p:cNvPr id="272" name="Google Shape;272;p30"/>
          <p:cNvSpPr txBox="1"/>
          <p:nvPr>
            <p:ph idx="1" type="body"/>
          </p:nvPr>
        </p:nvSpPr>
        <p:spPr>
          <a:xfrm>
            <a:off x="819150" y="98587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I typed ‘show options’ to see what was required to carry out the exploit, and all it needed was the RHOST to be set.</a:t>
            </a:r>
            <a:endParaRPr sz="1100"/>
          </a:p>
        </p:txBody>
      </p:sp>
      <p:sp>
        <p:nvSpPr>
          <p:cNvPr id="273" name="Google Shape;273;p30"/>
          <p:cNvSpPr txBox="1"/>
          <p:nvPr>
            <p:ph idx="1" type="body"/>
          </p:nvPr>
        </p:nvSpPr>
        <p:spPr>
          <a:xfrm>
            <a:off x="819150" y="130847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After setting the RHOST to 192.168.86.77, and running the exploit, it returned that Metasploitable was NOT </a:t>
            </a:r>
            <a:r>
              <a:rPr lang="en" sz="1100"/>
              <a:t>vulnerable</a:t>
            </a:r>
            <a:r>
              <a:rPr lang="en" sz="1100"/>
              <a:t> and had been previously patched. </a:t>
            </a:r>
            <a:endParaRPr sz="1100"/>
          </a:p>
        </p:txBody>
      </p:sp>
      <p:pic>
        <p:nvPicPr>
          <p:cNvPr id="274" name="Google Shape;274;p30"/>
          <p:cNvPicPr preferRelativeResize="0"/>
          <p:nvPr/>
        </p:nvPicPr>
        <p:blipFill>
          <a:blip r:embed="rId3">
            <a:alphaModFix/>
          </a:blip>
          <a:stretch>
            <a:fillRect/>
          </a:stretch>
        </p:blipFill>
        <p:spPr>
          <a:xfrm>
            <a:off x="1798400" y="1822225"/>
            <a:ext cx="5882326" cy="3083626"/>
          </a:xfrm>
          <a:prstGeom prst="rect">
            <a:avLst/>
          </a:prstGeom>
          <a:noFill/>
          <a:ln cap="flat" cmpd="sng" w="19050">
            <a:solidFill>
              <a:schemeClr val="dk2"/>
            </a:solidFill>
            <a:prstDash val="solid"/>
            <a:round/>
            <a:headEnd len="sm" w="sm" type="none"/>
            <a:tailEnd len="sm" w="sm" type="none"/>
          </a:ln>
        </p:spPr>
      </p:pic>
      <p:sp>
        <p:nvSpPr>
          <p:cNvPr id="275" name="Google Shape;275;p30"/>
          <p:cNvSpPr/>
          <p:nvPr/>
        </p:nvSpPr>
        <p:spPr>
          <a:xfrm>
            <a:off x="3108300" y="4440425"/>
            <a:ext cx="1857600" cy="11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5076900" y="4440425"/>
            <a:ext cx="1287600" cy="1185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1"/>
          <p:cNvPicPr preferRelativeResize="0"/>
          <p:nvPr/>
        </p:nvPicPr>
        <p:blipFill>
          <a:blip r:embed="rId3">
            <a:alphaModFix/>
          </a:blip>
          <a:stretch>
            <a:fillRect/>
          </a:stretch>
        </p:blipFill>
        <p:spPr>
          <a:xfrm>
            <a:off x="2553800" y="464750"/>
            <a:ext cx="4036400" cy="403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666050" y="783900"/>
            <a:ext cx="58119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Metasploitable?</a:t>
            </a:r>
            <a:endParaRPr/>
          </a:p>
        </p:txBody>
      </p:sp>
      <p:sp>
        <p:nvSpPr>
          <p:cNvPr id="135" name="Google Shape;135;p14"/>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Metasploitable is a computer security project which contains a vulnerable machine and websites.</a:t>
            </a:r>
            <a:br>
              <a:rPr lang="en" sz="1400">
                <a:solidFill>
                  <a:srgbClr val="000000"/>
                </a:solidFill>
                <a:latin typeface="Roboto"/>
                <a:ea typeface="Roboto"/>
                <a:cs typeface="Roboto"/>
                <a:sym typeface="Roboto"/>
              </a:rPr>
            </a:b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It </a:t>
            </a:r>
            <a:r>
              <a:rPr lang="en" sz="1400">
                <a:solidFill>
                  <a:srgbClr val="000000"/>
                </a:solidFill>
                <a:latin typeface="Roboto"/>
                <a:ea typeface="Roboto"/>
                <a:cs typeface="Roboto"/>
                <a:sym typeface="Roboto"/>
              </a:rPr>
              <a:t>allows</a:t>
            </a:r>
            <a:r>
              <a:rPr lang="en" sz="1400">
                <a:solidFill>
                  <a:srgbClr val="000000"/>
                </a:solidFill>
                <a:latin typeface="Roboto"/>
                <a:ea typeface="Roboto"/>
                <a:cs typeface="Roboto"/>
                <a:sym typeface="Roboto"/>
              </a:rPr>
              <a:t> </a:t>
            </a:r>
            <a:r>
              <a:rPr lang="en" sz="1400">
                <a:solidFill>
                  <a:srgbClr val="000000"/>
                </a:solidFill>
                <a:latin typeface="Roboto"/>
                <a:ea typeface="Roboto"/>
                <a:cs typeface="Roboto"/>
                <a:sym typeface="Roboto"/>
              </a:rPr>
              <a:t>people</a:t>
            </a:r>
            <a:r>
              <a:rPr lang="en" sz="1400">
                <a:solidFill>
                  <a:srgbClr val="000000"/>
                </a:solidFill>
                <a:latin typeface="Roboto"/>
                <a:ea typeface="Roboto"/>
                <a:cs typeface="Roboto"/>
                <a:sym typeface="Roboto"/>
              </a:rPr>
              <a:t> to attack a system without any legal repercussions, and aids Pen Testers in practicing “ethical” hacking. </a:t>
            </a:r>
            <a:endParaRPr sz="1400">
              <a:solidFill>
                <a:srgbClr val="000000"/>
              </a:solidFill>
              <a:latin typeface="Roboto"/>
              <a:ea typeface="Roboto"/>
              <a:cs typeface="Roboto"/>
              <a:sym typeface="Roboto"/>
            </a:endParaRPr>
          </a:p>
        </p:txBody>
      </p:sp>
      <p:pic>
        <p:nvPicPr>
          <p:cNvPr id="136" name="Google Shape;136;p14"/>
          <p:cNvPicPr preferRelativeResize="0"/>
          <p:nvPr/>
        </p:nvPicPr>
        <p:blipFill>
          <a:blip r:embed="rId3">
            <a:alphaModFix/>
          </a:blip>
          <a:stretch>
            <a:fillRect/>
          </a:stretch>
        </p:blipFill>
        <p:spPr>
          <a:xfrm>
            <a:off x="4572000" y="2952939"/>
            <a:ext cx="3752849" cy="18311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Summary of the ProFTPD Attack</a:t>
            </a:r>
            <a:endParaRPr/>
          </a:p>
        </p:txBody>
      </p:sp>
      <p:sp>
        <p:nvSpPr>
          <p:cNvPr id="287" name="Google Shape;287;p32"/>
          <p:cNvSpPr txBox="1"/>
          <p:nvPr>
            <p:ph idx="1" type="body"/>
          </p:nvPr>
        </p:nvSpPr>
        <p:spPr>
          <a:xfrm>
            <a:off x="819150" y="150227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Keeping in mind that Port 21 is a very commonly used port for Microsoft and Unix-like servers, it could be a early point of attack for a malicious user. FTP is a standard communication protocol used for file transfers between a client and the server, also found on the Application Layer 7 of the OSI model. While being a crucial part of a business or network, it’s </a:t>
            </a:r>
            <a:r>
              <a:rPr lang="en" sz="1100"/>
              <a:t>imperative</a:t>
            </a:r>
            <a:r>
              <a:rPr lang="en" sz="1100"/>
              <a:t> that it’s properly protected and monitored. Being able to gain access to the /var/www/html folder allows the malicious user to have free reign to the data and copy any file on the FTP server, or possibly upload malicious files, which could cripple a business or website. </a:t>
            </a:r>
            <a:endParaRPr sz="1100"/>
          </a:p>
        </p:txBody>
      </p:sp>
      <p:pic>
        <p:nvPicPr>
          <p:cNvPr id="288" name="Google Shape;288;p32"/>
          <p:cNvPicPr preferRelativeResize="0"/>
          <p:nvPr/>
        </p:nvPicPr>
        <p:blipFill>
          <a:blip r:embed="rId3">
            <a:alphaModFix/>
          </a:blip>
          <a:stretch>
            <a:fillRect/>
          </a:stretch>
        </p:blipFill>
        <p:spPr>
          <a:xfrm>
            <a:off x="3142224" y="2797475"/>
            <a:ext cx="2859550" cy="2004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Mitigation for the ProFTPD Attack</a:t>
            </a:r>
            <a:endParaRPr/>
          </a:p>
        </p:txBody>
      </p:sp>
      <p:sp>
        <p:nvSpPr>
          <p:cNvPr id="294" name="Google Shape;294;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The first option to preventing the ProFTPD attack would be to disable FTP all together. If that’s not an option, disabling anonymous FTP connections would be the next step. Limiting access to FTP is another idea, setting up restrictions for which IP </a:t>
            </a:r>
            <a:r>
              <a:rPr lang="en" sz="1100"/>
              <a:t>addresses</a:t>
            </a:r>
            <a:r>
              <a:rPr lang="en" sz="1100"/>
              <a:t> within the network can have access to FTP. This can be done using the ‘/etc/proftpd/proftpd.conf’ file and including one or more ‘Allow’ clauses to identify where FTP access should be granted. </a:t>
            </a:r>
            <a:endParaRPr sz="1100"/>
          </a:p>
        </p:txBody>
      </p:sp>
      <p:sp>
        <p:nvSpPr>
          <p:cNvPr id="295" name="Google Shape;295;p33"/>
          <p:cNvSpPr txBox="1"/>
          <p:nvPr>
            <p:ph idx="1" type="body"/>
          </p:nvPr>
        </p:nvSpPr>
        <p:spPr>
          <a:xfrm>
            <a:off x="819150" y="3083000"/>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Secondly, there is a program called ‘Fail2Ban’ which can detect failed login attempts and automatically block the source IP address. One can configure this program to a set number of failed FTP login attempts, as well as blocking the source IP for a designated period of time.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34"/>
          <p:cNvPicPr preferRelativeResize="0"/>
          <p:nvPr/>
        </p:nvPicPr>
        <p:blipFill>
          <a:blip r:embed="rId3">
            <a:alphaModFix/>
          </a:blip>
          <a:stretch>
            <a:fillRect/>
          </a:stretch>
        </p:blipFill>
        <p:spPr>
          <a:xfrm>
            <a:off x="1036150" y="740688"/>
            <a:ext cx="7071700" cy="36621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5569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Metasploitable3 Setup &amp; Configuration</a:t>
            </a:r>
            <a:endParaRPr/>
          </a:p>
        </p:txBody>
      </p:sp>
      <p:sp>
        <p:nvSpPr>
          <p:cNvPr id="142" name="Google Shape;142;p15"/>
          <p:cNvSpPr txBox="1"/>
          <p:nvPr>
            <p:ph idx="1" type="body"/>
          </p:nvPr>
        </p:nvSpPr>
        <p:spPr>
          <a:xfrm>
            <a:off x="819150" y="1134150"/>
            <a:ext cx="6759300" cy="3090600"/>
          </a:xfrm>
          <a:prstGeom prst="rect">
            <a:avLst/>
          </a:prstGeom>
        </p:spPr>
        <p:txBody>
          <a:bodyPr anchorCtr="0" anchor="t" bIns="91425" lIns="91425" spcFirstLastPara="1" rIns="91425" wrap="square" tIns="91425">
            <a:normAutofit lnSpcReduction="20000"/>
          </a:bodyPr>
          <a:lstStyle/>
          <a:p>
            <a:pPr indent="-298450" lvl="0" marL="457200" rtl="0" algn="l">
              <a:lnSpc>
                <a:spcPct val="105000"/>
              </a:lnSpc>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On Linux, open a terminal and run the commands listed below (same applies to Kali Linux, which I prefer due to the vast amount of tools).</a:t>
            </a:r>
            <a:endParaRPr sz="1100">
              <a:solidFill>
                <a:srgbClr val="000000"/>
              </a:solidFill>
              <a:latin typeface="Roboto"/>
              <a:ea typeface="Roboto"/>
              <a:cs typeface="Roboto"/>
              <a:sym typeface="Roboto"/>
            </a:endParaRPr>
          </a:p>
          <a:p>
            <a:pPr indent="-298450" lvl="0" marL="457200" rtl="0" algn="l">
              <a:lnSpc>
                <a:spcPct val="105000"/>
              </a:lnSpc>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On Windows, open PowerShell and run the commands listed below. </a:t>
            </a:r>
            <a:br>
              <a:rPr lang="en" sz="1100">
                <a:solidFill>
                  <a:srgbClr val="000000"/>
                </a:solidFill>
                <a:latin typeface="Roboto"/>
                <a:ea typeface="Roboto"/>
                <a:cs typeface="Roboto"/>
                <a:sym typeface="Roboto"/>
              </a:rPr>
            </a:br>
            <a:r>
              <a:rPr lang="en" sz="1100">
                <a:solidFill>
                  <a:srgbClr val="000000"/>
                </a:solidFill>
                <a:latin typeface="Roboto"/>
                <a:ea typeface="Roboto"/>
                <a:cs typeface="Roboto"/>
                <a:sym typeface="Roboto"/>
              </a:rPr>
              <a:t>These commands &amp; more can be found at </a:t>
            </a:r>
            <a:r>
              <a:rPr lang="en" sz="1100" u="sng">
                <a:solidFill>
                  <a:schemeClr val="hlink"/>
                </a:solidFill>
                <a:latin typeface="Roboto"/>
                <a:ea typeface="Roboto"/>
                <a:cs typeface="Roboto"/>
                <a:sym typeface="Roboto"/>
                <a:hlinkClick r:id="rId3"/>
              </a:rPr>
              <a:t>https://github.com/rapid7/metasploitable3#quick-start</a:t>
            </a:r>
            <a:br>
              <a:rPr lang="en" sz="1100">
                <a:solidFill>
                  <a:srgbClr val="000000"/>
                </a:solidFill>
                <a:latin typeface="Roboto"/>
                <a:ea typeface="Roboto"/>
                <a:cs typeface="Roboto"/>
                <a:sym typeface="Roboto"/>
              </a:rPr>
            </a:br>
            <a:br>
              <a:rPr lang="en" sz="1100">
                <a:solidFill>
                  <a:srgbClr val="000000"/>
                </a:solidFill>
                <a:latin typeface="Roboto"/>
                <a:ea typeface="Roboto"/>
                <a:cs typeface="Roboto"/>
                <a:sym typeface="Roboto"/>
              </a:rPr>
            </a:br>
            <a:r>
              <a:rPr lang="en" sz="1100">
                <a:solidFill>
                  <a:srgbClr val="FF0000"/>
                </a:solidFill>
                <a:latin typeface="Roboto"/>
                <a:ea typeface="Roboto"/>
                <a:cs typeface="Roboto"/>
                <a:sym typeface="Roboto"/>
              </a:rPr>
              <a:t>*Note - The VM for Metasploitable will be created in Oracle. Windows Users may need to restart Oracle in order to make the VM appear. </a:t>
            </a:r>
            <a:br>
              <a:rPr lang="en" sz="1100">
                <a:solidFill>
                  <a:srgbClr val="000000"/>
                </a:solidFill>
                <a:latin typeface="Roboto"/>
                <a:ea typeface="Roboto"/>
                <a:cs typeface="Roboto"/>
                <a:sym typeface="Roboto"/>
              </a:rPr>
            </a:br>
            <a:endParaRPr sz="1100">
              <a:solidFill>
                <a:srgbClr val="000000"/>
              </a:solidFill>
              <a:latin typeface="Roboto"/>
              <a:ea typeface="Roboto"/>
              <a:cs typeface="Roboto"/>
              <a:sym typeface="Roboto"/>
            </a:endParaRPr>
          </a:p>
          <a:p>
            <a:pPr indent="0" lvl="0" marL="457200" rtl="0" algn="l">
              <a:lnSpc>
                <a:spcPct val="105000"/>
              </a:lnSpc>
              <a:spcBef>
                <a:spcPts val="1200"/>
              </a:spcBef>
              <a:spcAft>
                <a:spcPts val="0"/>
              </a:spcAft>
              <a:buNone/>
            </a:pPr>
            <a:r>
              <a:t/>
            </a:r>
            <a:endParaRPr sz="1100">
              <a:solidFill>
                <a:srgbClr val="000000"/>
              </a:solidFill>
              <a:latin typeface="Roboto"/>
              <a:ea typeface="Roboto"/>
              <a:cs typeface="Roboto"/>
              <a:sym typeface="Roboto"/>
            </a:endParaRPr>
          </a:p>
          <a:p>
            <a:pPr indent="0" lvl="0" marL="0" rtl="0" algn="l">
              <a:lnSpc>
                <a:spcPct val="105000"/>
              </a:lnSpc>
              <a:spcBef>
                <a:spcPts val="1200"/>
              </a:spcBef>
              <a:spcAft>
                <a:spcPts val="0"/>
              </a:spcAft>
              <a:buNone/>
            </a:pPr>
            <a:r>
              <a:t/>
            </a:r>
            <a:endParaRPr sz="1100">
              <a:solidFill>
                <a:srgbClr val="000000"/>
              </a:solidFill>
              <a:latin typeface="Roboto"/>
              <a:ea typeface="Roboto"/>
              <a:cs typeface="Roboto"/>
              <a:sym typeface="Roboto"/>
            </a:endParaRPr>
          </a:p>
          <a:p>
            <a:pPr indent="0" lvl="0" marL="0" rtl="0" algn="l">
              <a:lnSpc>
                <a:spcPct val="105000"/>
              </a:lnSpc>
              <a:spcBef>
                <a:spcPts val="1200"/>
              </a:spcBef>
              <a:spcAft>
                <a:spcPts val="0"/>
              </a:spcAft>
              <a:buNone/>
            </a:pPr>
            <a:br>
              <a:rPr lang="en" sz="1100">
                <a:solidFill>
                  <a:srgbClr val="000000"/>
                </a:solidFill>
                <a:latin typeface="Roboto"/>
                <a:ea typeface="Roboto"/>
                <a:cs typeface="Roboto"/>
                <a:sym typeface="Roboto"/>
              </a:rPr>
            </a:br>
            <a:br>
              <a:rPr lang="en" sz="1100">
                <a:solidFill>
                  <a:srgbClr val="000000"/>
                </a:solidFill>
                <a:latin typeface="Roboto"/>
                <a:ea typeface="Roboto"/>
                <a:cs typeface="Roboto"/>
                <a:sym typeface="Roboto"/>
              </a:rPr>
            </a:br>
            <a:br>
              <a:rPr lang="en" sz="1100">
                <a:solidFill>
                  <a:srgbClr val="000000"/>
                </a:solidFill>
                <a:latin typeface="Roboto"/>
                <a:ea typeface="Roboto"/>
                <a:cs typeface="Roboto"/>
                <a:sym typeface="Roboto"/>
              </a:rPr>
            </a:br>
            <a:br>
              <a:rPr lang="en" sz="1100">
                <a:solidFill>
                  <a:srgbClr val="000000"/>
                </a:solidFill>
                <a:latin typeface="Roboto"/>
                <a:ea typeface="Roboto"/>
                <a:cs typeface="Roboto"/>
                <a:sym typeface="Roboto"/>
              </a:rPr>
            </a:br>
            <a:endParaRPr sz="1100">
              <a:solidFill>
                <a:srgbClr val="000000"/>
              </a:solidFill>
              <a:latin typeface="Roboto"/>
              <a:ea typeface="Roboto"/>
              <a:cs typeface="Roboto"/>
              <a:sym typeface="Roboto"/>
            </a:endParaRPr>
          </a:p>
          <a:p>
            <a:pPr indent="0" lvl="0" marL="457200" rtl="0" algn="l">
              <a:lnSpc>
                <a:spcPct val="105000"/>
              </a:lnSpc>
              <a:spcBef>
                <a:spcPts val="1200"/>
              </a:spcBef>
              <a:spcAft>
                <a:spcPts val="1200"/>
              </a:spcAft>
              <a:buNone/>
            </a:pPr>
            <a:r>
              <a:t/>
            </a:r>
            <a:endParaRPr sz="1100">
              <a:solidFill>
                <a:srgbClr val="000000"/>
              </a:solidFill>
              <a:latin typeface="Roboto"/>
              <a:ea typeface="Roboto"/>
              <a:cs typeface="Roboto"/>
              <a:sym typeface="Roboto"/>
            </a:endParaRPr>
          </a:p>
        </p:txBody>
      </p:sp>
      <p:pic>
        <p:nvPicPr>
          <p:cNvPr id="143" name="Google Shape;143;p15"/>
          <p:cNvPicPr preferRelativeResize="0"/>
          <p:nvPr/>
        </p:nvPicPr>
        <p:blipFill>
          <a:blip r:embed="rId4">
            <a:alphaModFix/>
          </a:blip>
          <a:stretch>
            <a:fillRect/>
          </a:stretch>
        </p:blipFill>
        <p:spPr>
          <a:xfrm>
            <a:off x="1578900" y="2397825"/>
            <a:ext cx="5239800" cy="250885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620873"/>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Metasploitable3 Setup &amp; Configuration</a:t>
            </a:r>
            <a:endParaRPr/>
          </a:p>
        </p:txBody>
      </p:sp>
      <p:sp>
        <p:nvSpPr>
          <p:cNvPr id="149" name="Google Shape;149;p16"/>
          <p:cNvSpPr txBox="1"/>
          <p:nvPr>
            <p:ph idx="1" type="body"/>
          </p:nvPr>
        </p:nvSpPr>
        <p:spPr>
          <a:xfrm>
            <a:off x="819150" y="1353300"/>
            <a:ext cx="7721400" cy="2448000"/>
          </a:xfrm>
          <a:prstGeom prst="rect">
            <a:avLst/>
          </a:prstGeom>
        </p:spPr>
        <p:txBody>
          <a:bodyPr anchorCtr="0" anchor="t" bIns="91425" lIns="91425" spcFirstLastPara="1" rIns="91425" wrap="square" tIns="91425">
            <a:normAutofit/>
          </a:bodyPr>
          <a:lstStyle/>
          <a:p>
            <a:pPr indent="-298450" lvl="0" marL="457200" rtl="0" algn="l">
              <a:lnSpc>
                <a:spcPct val="105000"/>
              </a:lnSpc>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Be sure to change the VM Network Settings from </a:t>
            </a:r>
            <a:r>
              <a:rPr lang="en" sz="1100">
                <a:solidFill>
                  <a:srgbClr val="FF0000"/>
                </a:solidFill>
                <a:latin typeface="Roboto"/>
                <a:ea typeface="Roboto"/>
                <a:cs typeface="Roboto"/>
                <a:sym typeface="Roboto"/>
              </a:rPr>
              <a:t>NAT</a:t>
            </a:r>
            <a:r>
              <a:rPr lang="en" sz="1100">
                <a:solidFill>
                  <a:srgbClr val="000000"/>
                </a:solidFill>
                <a:latin typeface="Roboto"/>
                <a:ea typeface="Roboto"/>
                <a:cs typeface="Roboto"/>
                <a:sym typeface="Roboto"/>
              </a:rPr>
              <a:t> to </a:t>
            </a:r>
            <a:r>
              <a:rPr lang="en" sz="1100">
                <a:solidFill>
                  <a:srgbClr val="38761D"/>
                </a:solidFill>
                <a:latin typeface="Roboto"/>
                <a:ea typeface="Roboto"/>
                <a:cs typeface="Roboto"/>
                <a:sym typeface="Roboto"/>
              </a:rPr>
              <a:t>Bridged</a:t>
            </a:r>
            <a:r>
              <a:rPr lang="en" sz="1100">
                <a:solidFill>
                  <a:srgbClr val="000000"/>
                </a:solidFill>
                <a:latin typeface="Roboto"/>
                <a:ea typeface="Roboto"/>
                <a:cs typeface="Roboto"/>
                <a:sym typeface="Roboto"/>
              </a:rPr>
              <a:t>, ensuring that the VM is reachable from any home device. </a:t>
            </a:r>
            <a:endParaRPr/>
          </a:p>
        </p:txBody>
      </p:sp>
      <p:pic>
        <p:nvPicPr>
          <p:cNvPr id="150" name="Google Shape;150;p16"/>
          <p:cNvPicPr preferRelativeResize="0"/>
          <p:nvPr/>
        </p:nvPicPr>
        <p:blipFill>
          <a:blip r:embed="rId3">
            <a:alphaModFix/>
          </a:blip>
          <a:stretch>
            <a:fillRect/>
          </a:stretch>
        </p:blipFill>
        <p:spPr>
          <a:xfrm>
            <a:off x="2675199" y="1877301"/>
            <a:ext cx="3793600" cy="2890650"/>
          </a:xfrm>
          <a:prstGeom prst="rect">
            <a:avLst/>
          </a:prstGeom>
          <a:noFill/>
          <a:ln cap="flat" cmpd="sng" w="38100">
            <a:solidFill>
              <a:schemeClr val="dk2"/>
            </a:solidFill>
            <a:prstDash val="solid"/>
            <a:round/>
            <a:headEnd len="sm" w="sm" type="none"/>
            <a:tailEnd len="sm" w="sm" type="none"/>
          </a:ln>
        </p:spPr>
      </p:pic>
      <p:sp>
        <p:nvSpPr>
          <p:cNvPr id="151" name="Google Shape;151;p16"/>
          <p:cNvSpPr/>
          <p:nvPr/>
        </p:nvSpPr>
        <p:spPr>
          <a:xfrm>
            <a:off x="2590250" y="3004700"/>
            <a:ext cx="999000" cy="296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3885375" y="2864075"/>
            <a:ext cx="244200" cy="229500"/>
          </a:xfrm>
          <a:prstGeom prst="curvedRightArrow">
            <a:avLst>
              <a:gd fmla="val 25000" name="adj1"/>
              <a:gd fmla="val 50000" name="adj2"/>
              <a:gd fmla="val 25000" name="adj3"/>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7022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Metasploitable Setup &amp; Configuration</a:t>
            </a:r>
            <a:endParaRPr/>
          </a:p>
        </p:txBody>
      </p:sp>
      <p:sp>
        <p:nvSpPr>
          <p:cNvPr id="158" name="Google Shape;158;p17"/>
          <p:cNvSpPr txBox="1"/>
          <p:nvPr/>
        </p:nvSpPr>
        <p:spPr>
          <a:xfrm>
            <a:off x="1110100" y="1576350"/>
            <a:ext cx="67644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You should now see the VM appear in Oracle</a:t>
            </a:r>
            <a:br>
              <a:rPr lang="en" sz="1100">
                <a:latin typeface="Calibri"/>
                <a:ea typeface="Calibri"/>
                <a:cs typeface="Calibri"/>
                <a:sym typeface="Calibri"/>
              </a:rPr>
            </a:br>
            <a:br>
              <a:rPr lang="en" sz="1100">
                <a:latin typeface="Calibri"/>
                <a:ea typeface="Calibri"/>
                <a:cs typeface="Calibri"/>
                <a:sym typeface="Calibri"/>
              </a:rPr>
            </a:br>
            <a:r>
              <a:rPr lang="en" sz="1100">
                <a:latin typeface="Calibri"/>
                <a:ea typeface="Calibri"/>
                <a:cs typeface="Calibri"/>
                <a:sym typeface="Calibri"/>
              </a:rPr>
              <a:t>*Note - There will only be 1 VM if you chose 1 Operating System. 2 is not required and is merely shown for example.</a:t>
            </a:r>
            <a:endParaRPr sz="1100">
              <a:latin typeface="Calibri"/>
              <a:ea typeface="Calibri"/>
              <a:cs typeface="Calibri"/>
              <a:sym typeface="Calibri"/>
            </a:endParaRPr>
          </a:p>
        </p:txBody>
      </p:sp>
      <p:pic>
        <p:nvPicPr>
          <p:cNvPr id="159" name="Google Shape;159;p17"/>
          <p:cNvPicPr preferRelativeResize="0"/>
          <p:nvPr/>
        </p:nvPicPr>
        <p:blipFill>
          <a:blip r:embed="rId3">
            <a:alphaModFix/>
          </a:blip>
          <a:stretch>
            <a:fillRect/>
          </a:stretch>
        </p:blipFill>
        <p:spPr>
          <a:xfrm>
            <a:off x="2612450" y="2693900"/>
            <a:ext cx="3328925" cy="910250"/>
          </a:xfrm>
          <a:prstGeom prst="rect">
            <a:avLst/>
          </a:prstGeom>
          <a:noFill/>
          <a:ln cap="flat" cmpd="sng" w="9525">
            <a:solidFill>
              <a:schemeClr val="dk2"/>
            </a:solidFill>
            <a:prstDash val="solid"/>
            <a:round/>
            <a:headEnd len="sm" w="sm" type="none"/>
            <a:tailEnd len="sm" w="sm" type="none"/>
          </a:ln>
        </p:spPr>
      </p:pic>
      <p:sp>
        <p:nvSpPr>
          <p:cNvPr id="160" name="Google Shape;160;p17"/>
          <p:cNvSpPr txBox="1"/>
          <p:nvPr/>
        </p:nvSpPr>
        <p:spPr>
          <a:xfrm>
            <a:off x="1494925" y="2716075"/>
            <a:ext cx="1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Linux VM </a:t>
            </a:r>
            <a:endParaRPr>
              <a:latin typeface="Calibri"/>
              <a:ea typeface="Calibri"/>
              <a:cs typeface="Calibri"/>
              <a:sym typeface="Calibri"/>
            </a:endParaRPr>
          </a:p>
        </p:txBody>
      </p:sp>
      <p:sp>
        <p:nvSpPr>
          <p:cNvPr id="161" name="Google Shape;161;p17"/>
          <p:cNvSpPr txBox="1"/>
          <p:nvPr/>
        </p:nvSpPr>
        <p:spPr>
          <a:xfrm>
            <a:off x="1191525" y="3203950"/>
            <a:ext cx="1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Windows</a:t>
            </a:r>
            <a:r>
              <a:rPr lang="en">
                <a:latin typeface="Calibri"/>
                <a:ea typeface="Calibri"/>
                <a:cs typeface="Calibri"/>
                <a:sym typeface="Calibri"/>
              </a:rPr>
              <a:t> VM </a:t>
            </a:r>
            <a:endParaRPr>
              <a:latin typeface="Calibri"/>
              <a:ea typeface="Calibri"/>
              <a:cs typeface="Calibri"/>
              <a:sym typeface="Calibri"/>
            </a:endParaRPr>
          </a:p>
        </p:txBody>
      </p:sp>
      <p:sp>
        <p:nvSpPr>
          <p:cNvPr id="162" name="Google Shape;162;p17"/>
          <p:cNvSpPr/>
          <p:nvPr/>
        </p:nvSpPr>
        <p:spPr>
          <a:xfrm>
            <a:off x="2360825" y="2812525"/>
            <a:ext cx="214500" cy="207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2360825" y="3300400"/>
            <a:ext cx="214500" cy="207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819150" y="2831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Metasploitable Setup &amp; Configuration</a:t>
            </a:r>
            <a:endParaRPr/>
          </a:p>
        </p:txBody>
      </p:sp>
      <p:sp>
        <p:nvSpPr>
          <p:cNvPr id="169" name="Google Shape;169;p18"/>
          <p:cNvSpPr txBox="1"/>
          <p:nvPr>
            <p:ph idx="1" type="body"/>
          </p:nvPr>
        </p:nvSpPr>
        <p:spPr>
          <a:xfrm>
            <a:off x="4572000" y="934600"/>
            <a:ext cx="3686100" cy="24480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Next, load up your private VM which you’ll be attacking from, and open a terminal. Here, you can run a ‘nmap scan’ to verify the ports open, and what can be exploited.</a:t>
            </a:r>
            <a:br>
              <a:rPr lang="en" sz="1100">
                <a:latin typeface="Roboto"/>
                <a:ea typeface="Roboto"/>
                <a:cs typeface="Roboto"/>
                <a:sym typeface="Roboto"/>
              </a:rPr>
            </a:br>
            <a:r>
              <a:rPr lang="en" sz="1100">
                <a:latin typeface="Roboto"/>
                <a:ea typeface="Roboto"/>
                <a:cs typeface="Roboto"/>
                <a:sym typeface="Roboto"/>
              </a:rPr>
              <a:t>*Note - ‘nmap -sV’ will show details of the ports</a:t>
            </a:r>
            <a:endParaRPr sz="1400">
              <a:latin typeface="Roboto"/>
              <a:ea typeface="Roboto"/>
              <a:cs typeface="Roboto"/>
              <a:sym typeface="Roboto"/>
            </a:endParaRPr>
          </a:p>
          <a:p>
            <a:pPr indent="0" lvl="0" marL="0" rtl="0" algn="l">
              <a:spcBef>
                <a:spcPts val="1200"/>
              </a:spcBef>
              <a:spcAft>
                <a:spcPts val="0"/>
              </a:spcAft>
              <a:buNone/>
            </a:pPr>
            <a:r>
              <a:t/>
            </a:r>
            <a:endParaRPr sz="1400">
              <a:latin typeface="Roboto"/>
              <a:ea typeface="Roboto"/>
              <a:cs typeface="Roboto"/>
              <a:sym typeface="Roboto"/>
            </a:endParaRPr>
          </a:p>
          <a:p>
            <a:pPr indent="0" lvl="0" marL="0" rtl="0" algn="l">
              <a:spcBef>
                <a:spcPts val="1200"/>
              </a:spcBef>
              <a:spcAft>
                <a:spcPts val="0"/>
              </a:spcAft>
              <a:buNone/>
            </a:pPr>
            <a:r>
              <a:t/>
            </a:r>
            <a:endParaRPr sz="1400">
              <a:latin typeface="Roboto"/>
              <a:ea typeface="Roboto"/>
              <a:cs typeface="Roboto"/>
              <a:sym typeface="Roboto"/>
            </a:endParaRPr>
          </a:p>
          <a:p>
            <a:pPr indent="0" lvl="0" marL="0" rtl="0" algn="l">
              <a:spcBef>
                <a:spcPts val="1200"/>
              </a:spcBef>
              <a:spcAft>
                <a:spcPts val="0"/>
              </a:spcAft>
              <a:buNone/>
            </a:pPr>
            <a:r>
              <a:t/>
            </a:r>
            <a:endParaRPr sz="1400">
              <a:latin typeface="Roboto"/>
              <a:ea typeface="Roboto"/>
              <a:cs typeface="Roboto"/>
              <a:sym typeface="Roboto"/>
            </a:endParaRPr>
          </a:p>
          <a:p>
            <a:pPr indent="0" lvl="0" marL="0" rtl="0" algn="l">
              <a:spcBef>
                <a:spcPts val="1200"/>
              </a:spcBef>
              <a:spcAft>
                <a:spcPts val="1200"/>
              </a:spcAft>
              <a:buNone/>
            </a:pPr>
            <a:r>
              <a:t/>
            </a:r>
            <a:endParaRPr sz="1400">
              <a:latin typeface="Roboto"/>
              <a:ea typeface="Roboto"/>
              <a:cs typeface="Roboto"/>
              <a:sym typeface="Roboto"/>
            </a:endParaRPr>
          </a:p>
        </p:txBody>
      </p:sp>
      <p:sp>
        <p:nvSpPr>
          <p:cNvPr id="170" name="Google Shape;170;p18"/>
          <p:cNvSpPr txBox="1"/>
          <p:nvPr/>
        </p:nvSpPr>
        <p:spPr>
          <a:xfrm>
            <a:off x="671125" y="934600"/>
            <a:ext cx="35400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Load the Metasploitable VM, and type ‘ip addr’ to confirm the IP. </a:t>
            </a:r>
            <a:br>
              <a:rPr lang="en" sz="1100">
                <a:latin typeface="Calibri"/>
                <a:ea typeface="Calibri"/>
                <a:cs typeface="Calibri"/>
                <a:sym typeface="Calibri"/>
              </a:rPr>
            </a:br>
            <a:r>
              <a:rPr lang="en" sz="1100">
                <a:latin typeface="Calibri"/>
                <a:ea typeface="Calibri"/>
                <a:cs typeface="Calibri"/>
                <a:sym typeface="Calibri"/>
              </a:rPr>
              <a:t>*You must SSH into the Metasploitable VM in order to attack it.</a:t>
            </a:r>
            <a:br>
              <a:rPr lang="en" sz="1100">
                <a:latin typeface="Calibri"/>
                <a:ea typeface="Calibri"/>
                <a:cs typeface="Calibri"/>
                <a:sym typeface="Calibri"/>
              </a:rPr>
            </a:br>
            <a:r>
              <a:rPr lang="en" sz="1100">
                <a:latin typeface="Calibri"/>
                <a:ea typeface="Calibri"/>
                <a:cs typeface="Calibri"/>
                <a:sym typeface="Calibri"/>
              </a:rPr>
              <a:t>- Type ssh vagrant@&lt;eth0 ip&gt;</a:t>
            </a:r>
            <a:endParaRPr sz="1100">
              <a:latin typeface="Calibri"/>
              <a:ea typeface="Calibri"/>
              <a:cs typeface="Calibri"/>
              <a:sym typeface="Calibri"/>
            </a:endParaRPr>
          </a:p>
        </p:txBody>
      </p:sp>
      <p:pic>
        <p:nvPicPr>
          <p:cNvPr id="171" name="Google Shape;171;p18"/>
          <p:cNvPicPr preferRelativeResize="0"/>
          <p:nvPr/>
        </p:nvPicPr>
        <p:blipFill>
          <a:blip r:embed="rId3">
            <a:alphaModFix/>
          </a:blip>
          <a:stretch>
            <a:fillRect/>
          </a:stretch>
        </p:blipFill>
        <p:spPr>
          <a:xfrm>
            <a:off x="426437" y="2011113"/>
            <a:ext cx="3622213" cy="2718075"/>
          </a:xfrm>
          <a:prstGeom prst="rect">
            <a:avLst/>
          </a:prstGeom>
          <a:noFill/>
          <a:ln cap="flat" cmpd="sng" w="38100">
            <a:solidFill>
              <a:schemeClr val="dk2"/>
            </a:solidFill>
            <a:prstDash val="solid"/>
            <a:round/>
            <a:headEnd len="sm" w="sm" type="none"/>
            <a:tailEnd len="sm" w="sm" type="none"/>
          </a:ln>
        </p:spPr>
      </p:pic>
      <p:sp>
        <p:nvSpPr>
          <p:cNvPr id="172" name="Google Shape;172;p18"/>
          <p:cNvSpPr/>
          <p:nvPr/>
        </p:nvSpPr>
        <p:spPr>
          <a:xfrm>
            <a:off x="599450" y="2449675"/>
            <a:ext cx="1198800" cy="354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18"/>
          <p:cNvPicPr preferRelativeResize="0"/>
          <p:nvPr/>
        </p:nvPicPr>
        <p:blipFill>
          <a:blip r:embed="rId4">
            <a:alphaModFix/>
          </a:blip>
          <a:stretch>
            <a:fillRect/>
          </a:stretch>
        </p:blipFill>
        <p:spPr>
          <a:xfrm>
            <a:off x="4440425" y="2011125"/>
            <a:ext cx="4262800" cy="2718075"/>
          </a:xfrm>
          <a:prstGeom prst="rect">
            <a:avLst/>
          </a:prstGeom>
          <a:noFill/>
          <a:ln cap="flat" cmpd="sng" w="38100">
            <a:solidFill>
              <a:schemeClr val="dk2"/>
            </a:solidFill>
            <a:prstDash val="solid"/>
            <a:round/>
            <a:headEnd len="sm" w="sm" type="none"/>
            <a:tailEnd len="sm" w="sm" type="none"/>
          </a:ln>
        </p:spPr>
      </p:pic>
      <p:sp>
        <p:nvSpPr>
          <p:cNvPr id="174" name="Google Shape;174;p18"/>
          <p:cNvSpPr/>
          <p:nvPr/>
        </p:nvSpPr>
        <p:spPr>
          <a:xfrm>
            <a:off x="4440425" y="2054425"/>
            <a:ext cx="1198800" cy="354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9"/>
          <p:cNvPicPr preferRelativeResize="0"/>
          <p:nvPr/>
        </p:nvPicPr>
        <p:blipFill>
          <a:blip r:embed="rId3">
            <a:alphaModFix/>
          </a:blip>
          <a:stretch>
            <a:fillRect/>
          </a:stretch>
        </p:blipFill>
        <p:spPr>
          <a:xfrm>
            <a:off x="1744277" y="646062"/>
            <a:ext cx="5655450" cy="3851375"/>
          </a:xfrm>
          <a:prstGeom prst="rect">
            <a:avLst/>
          </a:prstGeom>
          <a:noFill/>
          <a:ln cap="flat" cmpd="sng" w="114300">
            <a:solidFill>
              <a:schemeClr val="dk2"/>
            </a:solidFill>
            <a:prstDash val="solid"/>
            <a:round/>
            <a:headEnd len="sm" w="sm" type="none"/>
            <a:tailEnd len="sm" w="sm" type="none"/>
          </a:ln>
        </p:spPr>
      </p:pic>
      <p:pic>
        <p:nvPicPr>
          <p:cNvPr id="180" name="Google Shape;180;p19"/>
          <p:cNvPicPr preferRelativeResize="0"/>
          <p:nvPr/>
        </p:nvPicPr>
        <p:blipFill>
          <a:blip r:embed="rId4">
            <a:alphaModFix/>
          </a:blip>
          <a:stretch>
            <a:fillRect/>
          </a:stretch>
        </p:blipFill>
        <p:spPr>
          <a:xfrm>
            <a:off x="7597351" y="1761375"/>
            <a:ext cx="1216051" cy="1787299"/>
          </a:xfrm>
          <a:prstGeom prst="rect">
            <a:avLst/>
          </a:prstGeom>
          <a:noFill/>
          <a:ln>
            <a:noFill/>
          </a:ln>
        </p:spPr>
      </p:pic>
      <p:pic>
        <p:nvPicPr>
          <p:cNvPr id="181" name="Google Shape;181;p19"/>
          <p:cNvPicPr preferRelativeResize="0"/>
          <p:nvPr/>
        </p:nvPicPr>
        <p:blipFill>
          <a:blip r:embed="rId4">
            <a:alphaModFix/>
          </a:blip>
          <a:stretch>
            <a:fillRect/>
          </a:stretch>
        </p:blipFill>
        <p:spPr>
          <a:xfrm>
            <a:off x="330601" y="1761375"/>
            <a:ext cx="1216051" cy="1787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819150" y="4992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Beginning the Attack</a:t>
            </a:r>
            <a:endParaRPr/>
          </a:p>
        </p:txBody>
      </p:sp>
      <p:sp>
        <p:nvSpPr>
          <p:cNvPr id="187" name="Google Shape;187;p20"/>
          <p:cNvSpPr txBox="1"/>
          <p:nvPr/>
        </p:nvSpPr>
        <p:spPr>
          <a:xfrm>
            <a:off x="1058300" y="1228525"/>
            <a:ext cx="7186200" cy="523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I recommend using Kali Linux to have all the hacking tools one would need. Below, you will see MSFVenom being loaded up to begin attacking the Metasploitable Network. </a:t>
            </a:r>
            <a:endParaRPr sz="1100">
              <a:latin typeface="Calibri"/>
              <a:ea typeface="Calibri"/>
              <a:cs typeface="Calibri"/>
              <a:sym typeface="Calibri"/>
            </a:endParaRPr>
          </a:p>
        </p:txBody>
      </p:sp>
      <p:pic>
        <p:nvPicPr>
          <p:cNvPr id="188" name="Google Shape;188;p20"/>
          <p:cNvPicPr preferRelativeResize="0"/>
          <p:nvPr/>
        </p:nvPicPr>
        <p:blipFill>
          <a:blip r:embed="rId3">
            <a:alphaModFix/>
          </a:blip>
          <a:stretch>
            <a:fillRect/>
          </a:stretch>
        </p:blipFill>
        <p:spPr>
          <a:xfrm>
            <a:off x="2019888" y="1751725"/>
            <a:ext cx="5104226" cy="3080051"/>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819150" y="3497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ProFTPD Attack</a:t>
            </a:r>
            <a:endParaRPr/>
          </a:p>
        </p:txBody>
      </p:sp>
      <p:sp>
        <p:nvSpPr>
          <p:cNvPr id="194" name="Google Shape;194;p21"/>
          <p:cNvSpPr txBox="1"/>
          <p:nvPr>
            <p:ph idx="1" type="body"/>
          </p:nvPr>
        </p:nvSpPr>
        <p:spPr>
          <a:xfrm>
            <a:off x="819150" y="93432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The first attack I chose was on Port 21, which utilizes FTP and ran version ProFTPD 1.3.5</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ProFTPD is a FTP server, and one of the most popular FTP servers for Microsoft and Unix-like systems.</a:t>
            </a:r>
            <a:endParaRPr sz="1100">
              <a:solidFill>
                <a:srgbClr val="000000"/>
              </a:solidFill>
              <a:latin typeface="Roboto"/>
              <a:ea typeface="Roboto"/>
              <a:cs typeface="Roboto"/>
              <a:sym typeface="Roboto"/>
            </a:endParaRPr>
          </a:p>
          <a:p>
            <a:pPr indent="0" lvl="0" marL="457200" rtl="0" algn="l">
              <a:spcBef>
                <a:spcPts val="1200"/>
              </a:spcBef>
              <a:spcAft>
                <a:spcPts val="0"/>
              </a:spcAft>
              <a:buNone/>
            </a:pPr>
            <a:r>
              <a:t/>
            </a:r>
            <a:endParaRPr sz="1100">
              <a:solidFill>
                <a:srgbClr val="000000"/>
              </a:solidFill>
              <a:latin typeface="Roboto"/>
              <a:ea typeface="Roboto"/>
              <a:cs typeface="Roboto"/>
              <a:sym typeface="Roboto"/>
            </a:endParaRPr>
          </a:p>
          <a:p>
            <a:pPr indent="-298450" lvl="0" marL="457200" rtl="0" algn="l">
              <a:spcBef>
                <a:spcPts val="120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 began the attack by searching for ProFTPD in MSFVenom, and chose option 4 to carry out the attack.</a:t>
            </a:r>
            <a:endParaRPr sz="1100">
              <a:solidFill>
                <a:srgbClr val="000000"/>
              </a:solidFill>
              <a:latin typeface="Roboto"/>
              <a:ea typeface="Roboto"/>
              <a:cs typeface="Roboto"/>
              <a:sym typeface="Roboto"/>
            </a:endParaRPr>
          </a:p>
        </p:txBody>
      </p:sp>
      <p:pic>
        <p:nvPicPr>
          <p:cNvPr id="195" name="Google Shape;195;p21"/>
          <p:cNvPicPr preferRelativeResize="0"/>
          <p:nvPr/>
        </p:nvPicPr>
        <p:blipFill>
          <a:blip r:embed="rId3">
            <a:alphaModFix/>
          </a:blip>
          <a:stretch>
            <a:fillRect/>
          </a:stretch>
        </p:blipFill>
        <p:spPr>
          <a:xfrm>
            <a:off x="1491099" y="2204650"/>
            <a:ext cx="6161801" cy="2627825"/>
          </a:xfrm>
          <a:prstGeom prst="rect">
            <a:avLst/>
          </a:prstGeom>
          <a:noFill/>
          <a:ln cap="flat" cmpd="sng" w="19050">
            <a:solidFill>
              <a:schemeClr val="dk2"/>
            </a:solidFill>
            <a:prstDash val="solid"/>
            <a:round/>
            <a:headEnd len="sm" w="sm" type="none"/>
            <a:tailEnd len="sm" w="sm" type="none"/>
          </a:ln>
        </p:spPr>
      </p:pic>
      <p:sp>
        <p:nvSpPr>
          <p:cNvPr id="196" name="Google Shape;196;p21"/>
          <p:cNvSpPr/>
          <p:nvPr/>
        </p:nvSpPr>
        <p:spPr>
          <a:xfrm>
            <a:off x="1491100" y="2131425"/>
            <a:ext cx="1198800" cy="354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1491250" y="3685550"/>
            <a:ext cx="6161700" cy="388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