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67C2-060E-4E2F-9015-19A9D3546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C840D-4DA3-42F0-BA95-066688DC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AA46-2F89-48D8-8489-1FC8B2A6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7B83-CE53-46C7-AA59-589AA085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1760-CEB3-48C0-B4F2-94309295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4493-6F5B-4FA8-AB15-49838AD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230EB-9DF2-44FD-B976-519FBCFD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2CA6-7135-4DDE-A301-D41DDCAE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C5D5D-2058-4E25-8F8F-85465F52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E21F-F38E-42FC-AC7B-5A8A2FCF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EC7E6-9AB6-41FF-BEAF-0EAB86323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6E841-2378-4EDB-A48F-1F4ECC29A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65A1-65C8-450F-BAC0-98FF3866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3560-A640-4008-A283-E08AF174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9BC7-F394-4302-9CC1-B961F030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E439-C326-43DB-8386-F33A0672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F891-E433-4A78-B2B6-6B0C99ED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0C09-1E85-4DC6-BC9E-23508E14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532A-0353-4140-A4EC-1A533EA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DDFD-86D3-4501-8CEB-63C781DE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6189-C4DD-4B24-AEDB-366BAB51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C29CD-9C3A-4B75-B5DE-A9102385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88FB-35DA-423C-AD41-57DD94D3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00CE-84B3-4BF3-B611-7349AB8A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166A-2A06-49D7-A42F-5D10DCB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70ED-60B6-4EE6-B1AD-3C3C38ED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DC7C-BE08-4BA1-9E9E-68634A862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498A5-8B33-47C5-9348-111ACF3F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F420-73BF-4126-8521-C18948EC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08D83-32FE-490C-8731-114EDB0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92412-327F-42EF-8043-2485F6E4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53CC-82C4-4A86-84D8-35D2302A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71BD9-4CCA-4D4A-97AB-C2331319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586F-B6AD-47BB-B546-487FB80F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56592-88F7-4512-A0D5-568012DEB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211C5-EFE6-4DAE-9A05-A4BA0406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051B7-CFDD-4C16-84AB-21B56E73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917C3-67E7-493A-8ADB-908F02AE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6B8E2-F5CA-43FA-BFA1-948BD1A2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755-F680-423C-9CC3-CFD7C067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F8A21-B18A-4BF9-B243-466BE36D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2D3BA-8482-4066-B6D8-AD3C7AD4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6776C-08C3-44C6-8480-899FF573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7A279-656B-472F-94B3-736E6650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6C1F0-4D9C-49F9-9C4C-BBB0D36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9710F-D908-459C-8A6E-D469EC88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5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AFAD-4971-4740-98B2-9AD46388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CA61-BA82-48B3-854E-08D246D8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53CAF-27FD-4C20-99CE-71D065CC1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B101-EE3A-475A-AC02-0071FF9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28427-C0E3-4F2E-BCAD-36824AE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DCD2-2226-45BE-B091-CA3A8B4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9E02-2E80-4021-8EAE-C8AEBB4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4167C-52EB-44BB-B4B5-792F7D027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48C16-8D3F-473E-B066-D56C785F9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1B76-9539-42CB-AF3D-A393F9B2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5772-4978-4C77-9A66-DD2A4576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AC0DC-E9CB-438F-8200-C719D8AF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530FC-40E8-4067-BE18-818C5C13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01081-E7CD-4BE2-9822-181A5A8C4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0217-A42F-44C8-AFDA-C435D2EA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C10AF-8DD4-43F3-AAA2-B7B8FAA76D8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F588-E85A-43CD-8083-5D2D6937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C8E5-BA72-406F-A0C3-81841A295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4B44-CDDE-4E7F-BE3A-AFDCB12C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A00A1-18D2-413F-8A35-B00D8720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8633"/>
          </a:xfrm>
        </p:spPr>
      </p:pic>
    </p:spTree>
    <p:extLst>
      <p:ext uri="{BB962C8B-B14F-4D97-AF65-F5344CB8AC3E}">
        <p14:creationId xmlns:p14="http://schemas.microsoft.com/office/powerpoint/2010/main" val="39207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51CA9-8579-0E19-23E9-E3293E83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8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00B3B1-4A9D-4DAF-A519-3408199AAD70}"/>
              </a:ext>
            </a:extLst>
          </p:cNvPr>
          <p:cNvSpPr txBox="1"/>
          <p:nvPr/>
        </p:nvSpPr>
        <p:spPr>
          <a:xfrm>
            <a:off x="118753" y="3429000"/>
            <a:ext cx="274913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Additional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N1345: 4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N12: 2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N5w: 2 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4F9E3-0CA4-47DB-99C6-D5FACFE88CFF}"/>
              </a:ext>
            </a:extLst>
          </p:cNvPr>
          <p:cNvSpPr txBox="1"/>
          <p:nvPr/>
        </p:nvSpPr>
        <p:spPr>
          <a:xfrm>
            <a:off x="237505" y="1413163"/>
            <a:ext cx="263038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 </a:t>
            </a:r>
            <a:r>
              <a:rPr lang="en-US" sz="1200" dirty="0"/>
              <a:t>= 32 – 22 = </a:t>
            </a:r>
            <a:r>
              <a:rPr lang="en-US" sz="1200" dirty="0">
                <a:solidFill>
                  <a:srgbClr val="FF0000"/>
                </a:solidFill>
              </a:rPr>
              <a:t>10</a:t>
            </a:r>
            <a:r>
              <a:rPr lang="en-US" sz="1200" dirty="0"/>
              <a:t>; 2^</a:t>
            </a:r>
            <a:r>
              <a:rPr lang="en-US" sz="1200" dirty="0">
                <a:solidFill>
                  <a:srgbClr val="FF0000"/>
                </a:solidFill>
              </a:rPr>
              <a:t>10 </a:t>
            </a:r>
            <a:r>
              <a:rPr lang="en-US" sz="1200" dirty="0"/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212879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CCF5-3559-4A38-BA9E-186098F1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/22 =&gt; 1024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B527-C462-4BE7-A2B0-AD7A373C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 devices (IP) + 1 router + 1 NA + 1 BA =&gt; n + 3</a:t>
            </a:r>
          </a:p>
          <a:p>
            <a:r>
              <a:rPr lang="en-US" sz="1800" dirty="0"/>
              <a:t>N1: 208 + 3 = 211 &lt; </a:t>
            </a:r>
            <a:r>
              <a:rPr lang="en-US" sz="1800" b="1" dirty="0"/>
              <a:t>256</a:t>
            </a:r>
            <a:r>
              <a:rPr lang="en-US" sz="1800" dirty="0"/>
              <a:t> = 2^8	8 zeros, 32 – 8 = 24 ones	</a:t>
            </a:r>
            <a:r>
              <a:rPr lang="en-US" sz="1800" b="1" dirty="0"/>
              <a:t>/24</a:t>
            </a:r>
          </a:p>
          <a:p>
            <a:r>
              <a:rPr lang="en-US" sz="1800" dirty="0"/>
              <a:t>N2: 128 + 3 = 131 &lt; </a:t>
            </a:r>
            <a:r>
              <a:rPr lang="en-US" sz="1800" b="1" dirty="0"/>
              <a:t>256</a:t>
            </a:r>
            <a:r>
              <a:rPr lang="en-US" sz="1800" dirty="0"/>
              <a:t> = 2^8	</a:t>
            </a:r>
            <a:r>
              <a:rPr lang="en-US" sz="1800" b="1" dirty="0"/>
              <a:t>/24</a:t>
            </a:r>
          </a:p>
          <a:p>
            <a:r>
              <a:rPr lang="en-US" sz="1800" dirty="0"/>
              <a:t>N3: 48 + 3 = 51     &lt; </a:t>
            </a:r>
            <a:r>
              <a:rPr lang="en-US" sz="1800" b="1" dirty="0"/>
              <a:t>64</a:t>
            </a:r>
            <a:r>
              <a:rPr lang="en-US" sz="1800" dirty="0"/>
              <a:t>    = 2^6	</a:t>
            </a:r>
            <a:r>
              <a:rPr lang="en-US" sz="1800" b="1" dirty="0"/>
              <a:t>/26</a:t>
            </a:r>
          </a:p>
          <a:p>
            <a:r>
              <a:rPr lang="en-US" sz="1800" dirty="0"/>
              <a:t>N4: 64 + 3 = 67     &lt; </a:t>
            </a:r>
            <a:r>
              <a:rPr lang="en-US" sz="1800" b="1" dirty="0"/>
              <a:t>128</a:t>
            </a:r>
            <a:r>
              <a:rPr lang="en-US" sz="1800" dirty="0"/>
              <a:t>  = 2^7	</a:t>
            </a:r>
            <a:r>
              <a:rPr lang="en-US" sz="1800" b="1" dirty="0"/>
              <a:t>/25</a:t>
            </a:r>
          </a:p>
          <a:p>
            <a:r>
              <a:rPr lang="en-US" sz="1800" dirty="0"/>
              <a:t>N5: 16 + 3 = 19     &lt; </a:t>
            </a:r>
            <a:r>
              <a:rPr lang="en-US" sz="1800" b="1" dirty="0"/>
              <a:t>32</a:t>
            </a:r>
            <a:r>
              <a:rPr lang="en-US" sz="1800" dirty="0"/>
              <a:t>    = 2^5	</a:t>
            </a:r>
            <a:r>
              <a:rPr lang="en-US" sz="1800" b="1" dirty="0"/>
              <a:t>/27</a:t>
            </a:r>
          </a:p>
          <a:p>
            <a:r>
              <a:rPr lang="en-US" sz="1800" dirty="0"/>
              <a:t>N1345: 4 + 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         &lt; </a:t>
            </a:r>
            <a:r>
              <a:rPr lang="en-US" sz="1800" b="1" dirty="0"/>
              <a:t>8</a:t>
            </a:r>
            <a:r>
              <a:rPr lang="en-US" sz="1800" dirty="0"/>
              <a:t>      = 2^3	</a:t>
            </a:r>
            <a:r>
              <a:rPr lang="en-US" sz="1800" b="1" dirty="0"/>
              <a:t>/29</a:t>
            </a:r>
          </a:p>
          <a:p>
            <a:r>
              <a:rPr lang="en-US" sz="1800" dirty="0"/>
              <a:t>N12: 2 + 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              &lt; </a:t>
            </a:r>
            <a:r>
              <a:rPr lang="en-US" sz="1800" b="1" dirty="0"/>
              <a:t>4</a:t>
            </a:r>
            <a:r>
              <a:rPr lang="en-US" sz="1800" dirty="0"/>
              <a:t>     = 2^2	</a:t>
            </a:r>
            <a:r>
              <a:rPr lang="en-US" sz="1800" b="1" dirty="0"/>
              <a:t>/30</a:t>
            </a:r>
          </a:p>
          <a:p>
            <a:r>
              <a:rPr lang="en-US" sz="1800" dirty="0"/>
              <a:t>N5w: 2 + 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             &lt; </a:t>
            </a:r>
            <a:r>
              <a:rPr lang="en-US" sz="1800" b="1" dirty="0"/>
              <a:t>4</a:t>
            </a:r>
            <a:r>
              <a:rPr lang="en-US" sz="1800" dirty="0"/>
              <a:t>      = 2^2	</a:t>
            </a:r>
            <a:r>
              <a:rPr lang="en-US" sz="1800" b="1" dirty="0"/>
              <a:t>/30</a:t>
            </a:r>
          </a:p>
          <a:p>
            <a:r>
              <a:rPr lang="en-US" b="1" dirty="0"/>
              <a:t>256 + 256 + 64 + 128 + 32 + 8 + 4 + 4 = 752 &lt; 1024</a:t>
            </a:r>
          </a:p>
          <a:p>
            <a:pPr marL="0" indent="0">
              <a:buNone/>
            </a:pPr>
            <a:r>
              <a:rPr lang="en-US" dirty="0"/>
              <a:t>We have 1024 – 752 = </a:t>
            </a:r>
            <a:r>
              <a:rPr lang="en-US" b="1" dirty="0"/>
              <a:t>272</a:t>
            </a:r>
            <a:r>
              <a:rPr lang="en-US" dirty="0"/>
              <a:t> unused IP addresses.</a:t>
            </a:r>
          </a:p>
        </p:txBody>
      </p:sp>
    </p:spTree>
    <p:extLst>
      <p:ext uri="{BB962C8B-B14F-4D97-AF65-F5344CB8AC3E}">
        <p14:creationId xmlns:p14="http://schemas.microsoft.com/office/powerpoint/2010/main" val="19579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BD71-1C94-4B43-AAC1-084F4198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Recursive network split using a binary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AC92-2EDE-49B7-8AB0-A98DBC66CFDF}"/>
              </a:ext>
            </a:extLst>
          </p:cNvPr>
          <p:cNvSpPr txBox="1"/>
          <p:nvPr/>
        </p:nvSpPr>
        <p:spPr>
          <a:xfrm>
            <a:off x="5343896" y="10984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D0EA1-A9A2-4C0B-935C-AC6EF11D0CBD}"/>
              </a:ext>
            </a:extLst>
          </p:cNvPr>
          <p:cNvSpPr txBox="1"/>
          <p:nvPr/>
        </p:nvSpPr>
        <p:spPr>
          <a:xfrm>
            <a:off x="2412003" y="6488668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N1=256, N2=256 , N4=128, N3=64, N5=32, N1345=8, N12=4, N5w=4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35D48-B39E-49CB-B054-CE593D41BF1F}"/>
              </a:ext>
            </a:extLst>
          </p:cNvPr>
          <p:cNvSpPr txBox="1"/>
          <p:nvPr/>
        </p:nvSpPr>
        <p:spPr>
          <a:xfrm>
            <a:off x="3663536" y="16931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777F3-F25D-4C06-B30D-4CC544ED51BB}"/>
              </a:ext>
            </a:extLst>
          </p:cNvPr>
          <p:cNvSpPr txBox="1"/>
          <p:nvPr/>
        </p:nvSpPr>
        <p:spPr>
          <a:xfrm>
            <a:off x="7194467" y="16931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51A71-389C-45A5-AAED-72C8817B51EC}"/>
              </a:ext>
            </a:extLst>
          </p:cNvPr>
          <p:cNvSpPr txBox="1"/>
          <p:nvPr/>
        </p:nvSpPr>
        <p:spPr>
          <a:xfrm>
            <a:off x="897705" y="1099881"/>
            <a:ext cx="50847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/22</a:t>
            </a:r>
          </a:p>
          <a:p>
            <a:pPr>
              <a:spcAft>
                <a:spcPts val="2400"/>
              </a:spcAft>
            </a:pPr>
            <a:r>
              <a:rPr lang="en-US" dirty="0"/>
              <a:t>/23</a:t>
            </a:r>
          </a:p>
          <a:p>
            <a:pPr>
              <a:spcAft>
                <a:spcPts val="2400"/>
              </a:spcAft>
            </a:pPr>
            <a:r>
              <a:rPr lang="en-US" dirty="0"/>
              <a:t>/24</a:t>
            </a:r>
          </a:p>
          <a:p>
            <a:pPr>
              <a:spcAft>
                <a:spcPts val="2400"/>
              </a:spcAft>
            </a:pPr>
            <a:r>
              <a:rPr lang="en-US" dirty="0"/>
              <a:t>/25</a:t>
            </a:r>
          </a:p>
          <a:p>
            <a:pPr>
              <a:spcAft>
                <a:spcPts val="2400"/>
              </a:spcAft>
            </a:pPr>
            <a:r>
              <a:rPr lang="en-US" dirty="0"/>
              <a:t>/26</a:t>
            </a:r>
          </a:p>
          <a:p>
            <a:pPr>
              <a:spcAft>
                <a:spcPts val="2400"/>
              </a:spcAft>
            </a:pPr>
            <a:r>
              <a:rPr lang="en-US" dirty="0"/>
              <a:t>/27</a:t>
            </a:r>
          </a:p>
          <a:p>
            <a:pPr>
              <a:spcAft>
                <a:spcPts val="2400"/>
              </a:spcAft>
            </a:pPr>
            <a:r>
              <a:rPr lang="en-US" dirty="0"/>
              <a:t>/28</a:t>
            </a:r>
          </a:p>
          <a:p>
            <a:pPr>
              <a:spcAft>
                <a:spcPts val="2400"/>
              </a:spcAft>
            </a:pPr>
            <a:r>
              <a:rPr lang="en-US" dirty="0"/>
              <a:t>/29</a:t>
            </a:r>
          </a:p>
          <a:p>
            <a:pPr>
              <a:spcAft>
                <a:spcPts val="2400"/>
              </a:spcAft>
            </a:pPr>
            <a:r>
              <a:rPr lang="en-US" dirty="0"/>
              <a:t>/30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E47D5-D63F-468E-8103-09EB40CE87EB}"/>
              </a:ext>
            </a:extLst>
          </p:cNvPr>
          <p:cNvSpPr txBox="1"/>
          <p:nvPr/>
        </p:nvSpPr>
        <p:spPr>
          <a:xfrm>
            <a:off x="6535271" y="2247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99AF8-F927-4F53-AB57-C99E6213AD6F}"/>
              </a:ext>
            </a:extLst>
          </p:cNvPr>
          <p:cNvSpPr txBox="1"/>
          <p:nvPr/>
        </p:nvSpPr>
        <p:spPr>
          <a:xfrm>
            <a:off x="7897638" y="22471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6819-0AB5-4648-BF66-1F8682D56465}"/>
              </a:ext>
            </a:extLst>
          </p:cNvPr>
          <p:cNvSpPr txBox="1"/>
          <p:nvPr/>
        </p:nvSpPr>
        <p:spPr>
          <a:xfrm>
            <a:off x="7247448" y="28316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0BB15E-D4C3-4EF8-8479-5D284DB0414F}"/>
              </a:ext>
            </a:extLst>
          </p:cNvPr>
          <p:cNvGrpSpPr/>
          <p:nvPr/>
        </p:nvGrpSpPr>
        <p:grpSpPr>
          <a:xfrm>
            <a:off x="2971297" y="2178141"/>
            <a:ext cx="535724" cy="504000"/>
            <a:chOff x="2980591" y="1864201"/>
            <a:chExt cx="535724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0A3D5D-434C-44A2-A388-31518C3D9D33}"/>
                </a:ext>
              </a:extLst>
            </p:cNvPr>
            <p:cNvSpPr txBox="1"/>
            <p:nvPr/>
          </p:nvSpPr>
          <p:spPr>
            <a:xfrm>
              <a:off x="2980591" y="19315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AD1E57-05BA-4729-A2F3-2AD5B81DE773}"/>
                </a:ext>
              </a:extLst>
            </p:cNvPr>
            <p:cNvSpPr/>
            <p:nvPr/>
          </p:nvSpPr>
          <p:spPr>
            <a:xfrm>
              <a:off x="3011011" y="1864201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E25B2B-1FFB-4E43-9A31-96CE2DBB7836}"/>
              </a:ext>
            </a:extLst>
          </p:cNvPr>
          <p:cNvSpPr txBox="1"/>
          <p:nvPr/>
        </p:nvSpPr>
        <p:spPr>
          <a:xfrm>
            <a:off x="8069654" y="3428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9B88-8949-4AB3-86EA-469C49977726}"/>
              </a:ext>
            </a:extLst>
          </p:cNvPr>
          <p:cNvSpPr txBox="1"/>
          <p:nvPr/>
        </p:nvSpPr>
        <p:spPr>
          <a:xfrm>
            <a:off x="8857353" y="39954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CC999-6A56-4994-910E-042BB6BEC6A6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4199260" y="1467800"/>
            <a:ext cx="1471008" cy="41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10BF9C-2E61-4079-9B1F-A0A2235C24C4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5670268" y="1467800"/>
            <a:ext cx="1524199" cy="41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80029-5745-45DE-94A8-B2985915F40C}"/>
              </a:ext>
            </a:extLst>
          </p:cNvPr>
          <p:cNvCxnSpPr>
            <a:cxnSpLocks/>
            <a:stCxn id="6" idx="2"/>
            <a:endCxn id="12" idx="3"/>
          </p:cNvCxnSpPr>
          <p:nvPr/>
        </p:nvCxnSpPr>
        <p:spPr>
          <a:xfrm flipH="1">
            <a:off x="3507021" y="2062518"/>
            <a:ext cx="424377" cy="36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5A8F00-6203-4EE2-8F5A-BA9FA6C625D1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3931398" y="2062518"/>
            <a:ext cx="391334" cy="36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95FE5E-73B9-48A1-A9B3-1E61FB77D09E}"/>
              </a:ext>
            </a:extLst>
          </p:cNvPr>
          <p:cNvGrpSpPr/>
          <p:nvPr/>
        </p:nvGrpSpPr>
        <p:grpSpPr>
          <a:xfrm>
            <a:off x="4322732" y="2178141"/>
            <a:ext cx="535724" cy="504000"/>
            <a:chOff x="4272448" y="1864201"/>
            <a:chExt cx="535724" cy="504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189C0-CCE3-4D4E-A5CA-082C6105AAA8}"/>
                </a:ext>
              </a:extLst>
            </p:cNvPr>
            <p:cNvSpPr txBox="1"/>
            <p:nvPr/>
          </p:nvSpPr>
          <p:spPr>
            <a:xfrm>
              <a:off x="4272448" y="19315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CEDCC00-D5F5-4EE0-A703-2F8F11887DAD}"/>
                </a:ext>
              </a:extLst>
            </p:cNvPr>
            <p:cNvSpPr/>
            <p:nvPr/>
          </p:nvSpPr>
          <p:spPr>
            <a:xfrm>
              <a:off x="4283884" y="1864201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C9D2FF-7C83-420E-8B8B-03AAE6B99990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>
            <a:off x="7070995" y="2062518"/>
            <a:ext cx="391334" cy="369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B899A6-515F-45EB-9CB1-32106B0BA1CA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>
            <a:off x="7462329" y="2062518"/>
            <a:ext cx="435309" cy="369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F5D64C-5723-48AA-A66E-70E965BCC008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flipH="1">
            <a:off x="6363862" y="2616499"/>
            <a:ext cx="439271" cy="3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223227-D27B-4C7D-A082-7BEB24B02AD9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>
            <a:off x="6803133" y="2616499"/>
            <a:ext cx="444315" cy="39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36D546-4D2A-42C5-BAE3-B4270D7AD3B5}"/>
              </a:ext>
            </a:extLst>
          </p:cNvPr>
          <p:cNvCxnSpPr>
            <a:cxnSpLocks/>
            <a:stCxn id="17" idx="2"/>
            <a:endCxn id="21" idx="3"/>
          </p:cNvCxnSpPr>
          <p:nvPr/>
        </p:nvCxnSpPr>
        <p:spPr>
          <a:xfrm flipH="1">
            <a:off x="7033352" y="3201012"/>
            <a:ext cx="481958" cy="411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4BCF74-1294-4757-9901-77B4D12747CA}"/>
              </a:ext>
            </a:extLst>
          </p:cNvPr>
          <p:cNvCxnSpPr>
            <a:cxnSpLocks/>
            <a:stCxn id="17" idx="2"/>
            <a:endCxn id="22" idx="1"/>
          </p:cNvCxnSpPr>
          <p:nvPr/>
        </p:nvCxnSpPr>
        <p:spPr>
          <a:xfrm>
            <a:off x="7515310" y="3201012"/>
            <a:ext cx="554344" cy="411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BA461BC-FB1F-466E-ADD1-516EE91510A7}"/>
              </a:ext>
            </a:extLst>
          </p:cNvPr>
          <p:cNvCxnSpPr>
            <a:cxnSpLocks/>
            <a:stCxn id="22" idx="2"/>
            <a:endCxn id="24" idx="3"/>
          </p:cNvCxnSpPr>
          <p:nvPr/>
        </p:nvCxnSpPr>
        <p:spPr>
          <a:xfrm flipH="1">
            <a:off x="7669504" y="3797350"/>
            <a:ext cx="609502" cy="38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240F0D-691B-4601-9C8E-093D18B72B89}"/>
              </a:ext>
            </a:extLst>
          </p:cNvPr>
          <p:cNvCxnSpPr>
            <a:cxnSpLocks/>
            <a:stCxn id="22" idx="2"/>
            <a:endCxn id="25" idx="1"/>
          </p:cNvCxnSpPr>
          <p:nvPr/>
        </p:nvCxnSpPr>
        <p:spPr>
          <a:xfrm>
            <a:off x="8279006" y="3797350"/>
            <a:ext cx="578347" cy="38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51F94AB-0D66-4CD3-8A8F-9A6CB073DAD5}"/>
              </a:ext>
            </a:extLst>
          </p:cNvPr>
          <p:cNvGrpSpPr/>
          <p:nvPr/>
        </p:nvGrpSpPr>
        <p:grpSpPr>
          <a:xfrm>
            <a:off x="6566995" y="3360563"/>
            <a:ext cx="504000" cy="504000"/>
            <a:chOff x="6390681" y="3039210"/>
            <a:chExt cx="504000" cy="5040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4D8D0-3CFA-4B12-8C36-359F3B41DC4B}"/>
                </a:ext>
              </a:extLst>
            </p:cNvPr>
            <p:cNvSpPr txBox="1"/>
            <p:nvPr/>
          </p:nvSpPr>
          <p:spPr>
            <a:xfrm>
              <a:off x="6438334" y="31066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57DB04D-1B70-4273-8339-17AA257F1A22}"/>
                </a:ext>
              </a:extLst>
            </p:cNvPr>
            <p:cNvSpPr/>
            <p:nvPr/>
          </p:nvSpPr>
          <p:spPr>
            <a:xfrm>
              <a:off x="6390681" y="3039210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96D72B-1F82-4EFE-9689-A1795C3D1B7C}"/>
              </a:ext>
            </a:extLst>
          </p:cNvPr>
          <p:cNvGrpSpPr/>
          <p:nvPr/>
        </p:nvGrpSpPr>
        <p:grpSpPr>
          <a:xfrm>
            <a:off x="5828138" y="2767312"/>
            <a:ext cx="535724" cy="504000"/>
            <a:chOff x="5828138" y="2633651"/>
            <a:chExt cx="535724" cy="504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5FD3F9-D4B2-427A-912D-254432EFC9C2}"/>
                </a:ext>
              </a:extLst>
            </p:cNvPr>
            <p:cNvSpPr txBox="1"/>
            <p:nvPr/>
          </p:nvSpPr>
          <p:spPr>
            <a:xfrm>
              <a:off x="5828138" y="269630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5E7ED2C-A983-441D-A1EB-04578F1BAEFB}"/>
                </a:ext>
              </a:extLst>
            </p:cNvPr>
            <p:cNvSpPr/>
            <p:nvPr/>
          </p:nvSpPr>
          <p:spPr>
            <a:xfrm>
              <a:off x="5844000" y="2633651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791285-0B5F-419C-B9C2-A3F0A855162A}"/>
              </a:ext>
            </a:extLst>
          </p:cNvPr>
          <p:cNvGrpSpPr/>
          <p:nvPr/>
        </p:nvGrpSpPr>
        <p:grpSpPr>
          <a:xfrm>
            <a:off x="7194467" y="3926450"/>
            <a:ext cx="504000" cy="504000"/>
            <a:chOff x="7014662" y="3514253"/>
            <a:chExt cx="504000" cy="504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7A030-9B17-4DA0-A346-E64EA9EEA2DF}"/>
                </a:ext>
              </a:extLst>
            </p:cNvPr>
            <p:cNvSpPr txBox="1"/>
            <p:nvPr/>
          </p:nvSpPr>
          <p:spPr>
            <a:xfrm>
              <a:off x="7070995" y="3583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898D237-AE49-459A-A57C-6F497D88D3F6}"/>
                </a:ext>
              </a:extLst>
            </p:cNvPr>
            <p:cNvSpPr/>
            <p:nvPr/>
          </p:nvSpPr>
          <p:spPr>
            <a:xfrm>
              <a:off x="7014662" y="3514253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2FF2C0B-D53A-4C64-8CA1-61C164616403}"/>
              </a:ext>
            </a:extLst>
          </p:cNvPr>
          <p:cNvSpPr txBox="1"/>
          <p:nvPr/>
        </p:nvSpPr>
        <p:spPr>
          <a:xfrm>
            <a:off x="8153500" y="456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82E4B1-0F9E-4126-A298-8211E041F1A8}"/>
              </a:ext>
            </a:extLst>
          </p:cNvPr>
          <p:cNvSpPr txBox="1"/>
          <p:nvPr/>
        </p:nvSpPr>
        <p:spPr>
          <a:xfrm>
            <a:off x="9568402" y="456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DA6F04-CFAB-48C1-8ABB-79D76417D7EF}"/>
              </a:ext>
            </a:extLst>
          </p:cNvPr>
          <p:cNvSpPr txBox="1"/>
          <p:nvPr/>
        </p:nvSpPr>
        <p:spPr>
          <a:xfrm>
            <a:off x="8894489" y="5182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9349DE3-D15C-4BB2-9840-00DF64373D50}"/>
              </a:ext>
            </a:extLst>
          </p:cNvPr>
          <p:cNvCxnSpPr>
            <a:cxnSpLocks/>
            <a:stCxn id="25" idx="2"/>
            <a:endCxn id="87" idx="3"/>
          </p:cNvCxnSpPr>
          <p:nvPr/>
        </p:nvCxnSpPr>
        <p:spPr>
          <a:xfrm flipH="1">
            <a:off x="8572204" y="4364736"/>
            <a:ext cx="494501" cy="38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25251B-CBC7-4E81-997B-7C7D4E055E37}"/>
              </a:ext>
            </a:extLst>
          </p:cNvPr>
          <p:cNvCxnSpPr>
            <a:cxnSpLocks/>
            <a:stCxn id="25" idx="2"/>
            <a:endCxn id="88" idx="1"/>
          </p:cNvCxnSpPr>
          <p:nvPr/>
        </p:nvCxnSpPr>
        <p:spPr>
          <a:xfrm>
            <a:off x="9066705" y="4364736"/>
            <a:ext cx="501697" cy="38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78EBA2F-B6EA-4354-9A80-7995E65C03F7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flipH="1">
            <a:off x="7754920" y="4939024"/>
            <a:ext cx="607932" cy="41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EF2EEB-79C2-474F-BEAE-9408CEAE45C5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>
            <a:off x="8362852" y="4939024"/>
            <a:ext cx="531637" cy="42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3DBA65-C483-49A5-94B8-263B231A6FFA}"/>
              </a:ext>
            </a:extLst>
          </p:cNvPr>
          <p:cNvCxnSpPr>
            <a:cxnSpLocks/>
            <a:stCxn id="90" idx="2"/>
            <a:endCxn id="91" idx="3"/>
          </p:cNvCxnSpPr>
          <p:nvPr/>
        </p:nvCxnSpPr>
        <p:spPr>
          <a:xfrm flipH="1">
            <a:off x="8439325" y="5552191"/>
            <a:ext cx="606007" cy="366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D5397D6-DB5E-48D8-A024-43AFE6F43CAD}"/>
              </a:ext>
            </a:extLst>
          </p:cNvPr>
          <p:cNvCxnSpPr>
            <a:cxnSpLocks/>
            <a:stCxn id="90" idx="2"/>
            <a:endCxn id="92" idx="1"/>
          </p:cNvCxnSpPr>
          <p:nvPr/>
        </p:nvCxnSpPr>
        <p:spPr>
          <a:xfrm>
            <a:off x="9045332" y="5552191"/>
            <a:ext cx="563862" cy="366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AD85E31-088D-41BD-A03D-41237A912355}"/>
              </a:ext>
            </a:extLst>
          </p:cNvPr>
          <p:cNvGrpSpPr/>
          <p:nvPr/>
        </p:nvGrpSpPr>
        <p:grpSpPr>
          <a:xfrm>
            <a:off x="9508037" y="5662380"/>
            <a:ext cx="504000" cy="504000"/>
            <a:chOff x="9530609" y="5011529"/>
            <a:chExt cx="504000" cy="504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8BA3F1-AD22-4430-AA60-98576D518CA0}"/>
                </a:ext>
              </a:extLst>
            </p:cNvPr>
            <p:cNvSpPr txBox="1"/>
            <p:nvPr/>
          </p:nvSpPr>
          <p:spPr>
            <a:xfrm>
              <a:off x="9631766" y="508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9D35B5A-FF58-475D-995A-D42BA049EF4F}"/>
                </a:ext>
              </a:extLst>
            </p:cNvPr>
            <p:cNvSpPr/>
            <p:nvPr/>
          </p:nvSpPr>
          <p:spPr>
            <a:xfrm>
              <a:off x="9530609" y="5011529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6C2EB5-88C4-491F-B35D-D7E0DEE41698}"/>
              </a:ext>
            </a:extLst>
          </p:cNvPr>
          <p:cNvGrpSpPr/>
          <p:nvPr/>
        </p:nvGrpSpPr>
        <p:grpSpPr>
          <a:xfrm>
            <a:off x="8042177" y="5660415"/>
            <a:ext cx="504000" cy="504000"/>
            <a:chOff x="8064749" y="5009564"/>
            <a:chExt cx="504000" cy="50400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40C68-2B47-437B-9F13-CF5F05743E27}"/>
                </a:ext>
              </a:extLst>
            </p:cNvPr>
            <p:cNvSpPr txBox="1"/>
            <p:nvPr/>
          </p:nvSpPr>
          <p:spPr>
            <a:xfrm>
              <a:off x="8160211" y="508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2A83BD9-972D-48FB-958E-EC0E90A3AD67}"/>
                </a:ext>
              </a:extLst>
            </p:cNvPr>
            <p:cNvSpPr/>
            <p:nvPr/>
          </p:nvSpPr>
          <p:spPr>
            <a:xfrm>
              <a:off x="8064749" y="5009564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FCB075F-C3A0-4824-A0B9-3581E8EBCB1E}"/>
              </a:ext>
            </a:extLst>
          </p:cNvPr>
          <p:cNvGrpSpPr/>
          <p:nvPr/>
        </p:nvGrpSpPr>
        <p:grpSpPr>
          <a:xfrm>
            <a:off x="7346204" y="5094339"/>
            <a:ext cx="504000" cy="504000"/>
            <a:chOff x="7380246" y="4498317"/>
            <a:chExt cx="504000" cy="50400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2A2B6A-1A7F-429D-B787-6F3CB2983282}"/>
                </a:ext>
              </a:extLst>
            </p:cNvPr>
            <p:cNvSpPr txBox="1"/>
            <p:nvPr/>
          </p:nvSpPr>
          <p:spPr>
            <a:xfrm>
              <a:off x="7487276" y="4572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E3DDEE4-F224-4A47-B73F-F517731DF780}"/>
                </a:ext>
              </a:extLst>
            </p:cNvPr>
            <p:cNvSpPr/>
            <p:nvPr/>
          </p:nvSpPr>
          <p:spPr>
            <a:xfrm>
              <a:off x="7380246" y="4498317"/>
              <a:ext cx="504000" cy="50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51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66B3-AE4B-49AA-8D93-8CD410B7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" y="1253331"/>
            <a:ext cx="11951526" cy="5450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210.133.72.0/22</a:t>
            </a:r>
          </a:p>
          <a:p>
            <a:pPr marL="0" indent="0">
              <a:buNone/>
            </a:pPr>
            <a:endParaRPr lang="en-US" sz="8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[0…………………………………………………………………………………………………………………….………………………………………………..1023]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[0…………………………………............................................…511][512……………………………………..………………………………….1023]</a:t>
            </a:r>
          </a:p>
          <a:p>
            <a:pPr marL="0" indent="0">
              <a:buNone/>
            </a:pPr>
            <a:r>
              <a:rPr lang="en-US" sz="2000" b="1" dirty="0"/>
              <a:t>[0…………………………….…..255][256……….…….………...511]</a:t>
            </a:r>
            <a:r>
              <a:rPr lang="en-US" sz="2000" dirty="0">
                <a:latin typeface="+mj-lt"/>
              </a:rPr>
              <a:t>[512…………………………………..767][768……….………………1023]</a:t>
            </a:r>
          </a:p>
          <a:p>
            <a:pPr marL="0" indent="0">
              <a:buNone/>
            </a:pPr>
            <a:r>
              <a:rPr lang="en-US" sz="2000" b="1" dirty="0"/>
              <a:t>[0……………….………………..255][256……………..………...511][512……….…639]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[640….…....767]</a:t>
            </a:r>
            <a:r>
              <a:rPr lang="en-US" sz="2000" dirty="0">
                <a:latin typeface="+mj-lt"/>
              </a:rPr>
              <a:t>[768…………….…………1023]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[640…...……..703]</a:t>
            </a:r>
            <a:r>
              <a:rPr lang="en-US" sz="2000" dirty="0">
                <a:latin typeface="+mj-lt"/>
              </a:rPr>
              <a:t>[704………………………………………………………………………………………………………………………………………...767]</a:t>
            </a:r>
          </a:p>
          <a:p>
            <a:pPr marL="0" indent="0">
              <a:buNone/>
            </a:pPr>
            <a:r>
              <a:rPr lang="en-US" sz="2000" b="1" dirty="0"/>
              <a:t>[640…...……..703][704………….735]</a:t>
            </a:r>
            <a:r>
              <a:rPr lang="en-US" sz="2000" dirty="0">
                <a:latin typeface="+mj-lt"/>
              </a:rPr>
              <a:t>[736…………………………………………………………………………………………………………..….767]</a:t>
            </a:r>
          </a:p>
          <a:p>
            <a:pPr marL="0" indent="0">
              <a:buNone/>
            </a:pPr>
            <a:r>
              <a:rPr lang="en-US" sz="2000" b="1" dirty="0"/>
              <a:t>[640…...……..703][704………….735]</a:t>
            </a:r>
            <a:r>
              <a:rPr lang="en-US" sz="2000" dirty="0">
                <a:latin typeface="+mj-lt"/>
              </a:rPr>
              <a:t>[736………………………………………..…….751][752 ……………………………………..…..…..767]</a:t>
            </a:r>
          </a:p>
          <a:p>
            <a:pPr marL="0" indent="0">
              <a:buNone/>
            </a:pPr>
            <a:r>
              <a:rPr lang="en-US" sz="2000" b="1" dirty="0"/>
              <a:t>[640…...……..703][704………….735][736.....743]</a:t>
            </a:r>
            <a:r>
              <a:rPr lang="en-US" sz="2000" dirty="0">
                <a:latin typeface="+mj-lt"/>
              </a:rPr>
              <a:t>[744……………………...…..751][752……………………………………………….767]</a:t>
            </a:r>
          </a:p>
          <a:p>
            <a:pPr marL="0" indent="0">
              <a:buNone/>
            </a:pPr>
            <a:r>
              <a:rPr lang="en-US" sz="2000" b="1" dirty="0"/>
              <a:t>[640…...……..703][704………….735][736…..743][744.…...747][748.…….751]</a:t>
            </a:r>
            <a:r>
              <a:rPr lang="en-US" sz="2000" dirty="0">
                <a:latin typeface="+mj-lt"/>
              </a:rPr>
              <a:t>[752…………………………..……………….….767]</a:t>
            </a:r>
          </a:p>
          <a:p>
            <a:pPr marL="0" indent="0">
              <a:buNone/>
            </a:pPr>
            <a:endParaRPr lang="en-US" sz="8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NA and BA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1F3D8B-7882-46C1-81DB-9A582089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Recursive network split using intervals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46D6B4-035F-48BE-9277-FB9272BB38FD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19742" y="3978476"/>
            <a:ext cx="119515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F64A15-913A-445E-AB6E-B86600ACD55C}"/>
              </a:ext>
            </a:extLst>
          </p:cNvPr>
          <p:cNvCxnSpPr/>
          <p:nvPr/>
        </p:nvCxnSpPr>
        <p:spPr>
          <a:xfrm flipV="1">
            <a:off x="7998031" y="3497283"/>
            <a:ext cx="0" cy="344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DA09E-3B4A-4FC1-901E-559E9C74818F}"/>
              </a:ext>
            </a:extLst>
          </p:cNvPr>
          <p:cNvCxnSpPr/>
          <p:nvPr/>
        </p:nvCxnSpPr>
        <p:spPr>
          <a:xfrm flipV="1">
            <a:off x="8500753" y="3497283"/>
            <a:ext cx="0" cy="344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96962D-7B8B-4C49-9FF1-A313F9A660FA}"/>
              </a:ext>
            </a:extLst>
          </p:cNvPr>
          <p:cNvCxnSpPr/>
          <p:nvPr/>
        </p:nvCxnSpPr>
        <p:spPr>
          <a:xfrm flipV="1">
            <a:off x="9021288" y="3497283"/>
            <a:ext cx="0" cy="344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3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33E8-CB1D-48FF-A29D-621CBD2E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the networks </a:t>
            </a:r>
            <a:r>
              <a:rPr lang="en-US" sz="2400" dirty="0"/>
              <a:t>for 210.133.72.0/22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3149-BE5D-4B45-8F1E-923C7AC8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619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N1 = 210.133.72.0/24		(255.255.255.0)		R1 = .1 S1 = .2</a:t>
            </a:r>
          </a:p>
          <a:p>
            <a:r>
              <a:rPr lang="en-US" sz="2000" dirty="0"/>
              <a:t>N2 = 210.133.73.0/24		(255.255.255.0)		R2 = .1 </a:t>
            </a:r>
            <a:r>
              <a:rPr lang="en-US" sz="2000" b="1" dirty="0"/>
              <a:t>S2web</a:t>
            </a:r>
            <a:r>
              <a:rPr lang="en-US" sz="2000" dirty="0"/>
              <a:t> = .2</a:t>
            </a:r>
          </a:p>
          <a:p>
            <a:r>
              <a:rPr lang="en-US" sz="2000" dirty="0"/>
              <a:t>N4 = 210.133.74.0/25		(255.255.255.128)	R4 = .1</a:t>
            </a:r>
          </a:p>
          <a:p>
            <a:r>
              <a:rPr lang="en-US" sz="2000" dirty="0"/>
              <a:t>N3 = 210.133.74.128/26		(255.255.255.192)	R3 = .129 </a:t>
            </a:r>
            <a:r>
              <a:rPr lang="en-US" sz="2000" b="1" dirty="0"/>
              <a:t>S3dns</a:t>
            </a:r>
            <a:r>
              <a:rPr lang="en-US" sz="2000" dirty="0"/>
              <a:t> = .130</a:t>
            </a:r>
          </a:p>
          <a:p>
            <a:r>
              <a:rPr lang="en-US" sz="2000" dirty="0"/>
              <a:t>N5 = 210.133.74.192/27		(255.255.255.224)	R5 = .193</a:t>
            </a:r>
          </a:p>
          <a:p>
            <a:r>
              <a:rPr lang="en-US" sz="2000" dirty="0"/>
              <a:t>N1345 = 210.133.74.224/29	(255.255.255.248)	R1 = .225 R3 = .226 R4 = .227 R5 = .228</a:t>
            </a:r>
          </a:p>
          <a:p>
            <a:r>
              <a:rPr lang="en-US" sz="2000" dirty="0"/>
              <a:t>N12 = 210.133.74.232/30	(255.255.255.252)	R1 = .233 R2 = .234</a:t>
            </a:r>
          </a:p>
          <a:p>
            <a:r>
              <a:rPr lang="en-US" sz="2000" dirty="0"/>
              <a:t>N5w = 210.133.74.236/30	(255.255.255.252)	R1 = .237 Rw = .238</a:t>
            </a:r>
          </a:p>
        </p:txBody>
      </p:sp>
    </p:spTree>
    <p:extLst>
      <p:ext uri="{BB962C8B-B14F-4D97-AF65-F5344CB8AC3E}">
        <p14:creationId xmlns:p14="http://schemas.microsoft.com/office/powerpoint/2010/main" val="276208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6D809-193D-A754-DAE0-6071BD65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06" y="0"/>
            <a:ext cx="9606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/22 =&gt; 1024 IP addresses</vt:lpstr>
      <vt:lpstr>Recursive network split using a binary tree</vt:lpstr>
      <vt:lpstr>Recursive network split using intervals</vt:lpstr>
      <vt:lpstr>Enumerating the networks for 210.133.72.0/22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2023-02-04T17:22:50Z</dcterms:created>
  <dcterms:modified xsi:type="dcterms:W3CDTF">2023-02-04T17:24:42Z</dcterms:modified>
</cp:coreProperties>
</file>