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d550fdaa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9d550fdaa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d550fdaa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d550fda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96e1fd312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96e1fd3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d550fdaa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d550fdaa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d550fdaa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d550fdaa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9d550fdaa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9d550fdaa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96e1fd312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96e1fd31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d550fdaa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9d550fdaa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96e1fd312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96e1fd31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</a:t>
            </a:r>
            <a:r>
              <a:rPr lang="en"/>
              <a:t>Erdos Institute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</a:t>
            </a:r>
            <a:r>
              <a:rPr lang="en"/>
              <a:t> Finance Fall Cohort: </a:t>
            </a:r>
            <a:r>
              <a:rPr lang="en"/>
              <a:t>Mini-projects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07"/>
            <a:ext cx="8222100" cy="1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David Ding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 4</a:t>
            </a:r>
            <a:endParaRPr/>
          </a:p>
        </p:txBody>
      </p:sp>
      <p:pic>
        <p:nvPicPr>
          <p:cNvPr id="139" name="Google Shape;139;p22" title="output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250" y="1740475"/>
            <a:ext cx="6074425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60950" y="12376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												</a:t>
            </a:r>
            <a:r>
              <a:rPr lang="en"/>
              <a:t>Mini-Project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 title="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25" y="2304125"/>
            <a:ext cx="3501574" cy="202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 title="output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3200" y="2304125"/>
            <a:ext cx="3636550" cy="202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83700" y="11513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141100" y="1919075"/>
            <a:ext cx="4055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/>
              <a:t>Goal: </a:t>
            </a:r>
            <a:r>
              <a:rPr lang="en" sz="1400"/>
              <a:t>Compare European and American option pricing using CRR vs Black–Scholes, and quantify the value of early exercise.</a:t>
            </a:r>
            <a:endParaRPr sz="1400"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572000" y="1726825"/>
            <a:ext cx="4055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Summary: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Validated the CRR model by showing its European call prices converge to Black–Scholes as the number of steps increases. With zero dividends (𝑞=0), the American call ≈ European call (no early-exercise benefit), while the American put ≥ European put due to early exercise.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141100" y="2722025"/>
            <a:ext cx="4055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Impact-focused: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Establish a reproducible framework to price options, verify model correctness (CRR ≈ BS for Europeans), and explain why/when American options are worth more due to early exercise.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Mini-Project 1</a:t>
            </a:r>
            <a:endParaRPr/>
          </a:p>
        </p:txBody>
      </p:sp>
      <p:pic>
        <p:nvPicPr>
          <p:cNvPr id="82" name="Google Shape;82;p15" title="Min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74088"/>
            <a:ext cx="3918175" cy="19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70250" y="1774100"/>
            <a:ext cx="4274400" cy="1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CRR European call prices as you increase binomial steps N, with a dashed Black–Scholes reference.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-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CRR converges to BS as N grows (model is implemented correctly).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-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By around N≈200, the CRR price is within ~10^{-2} of BS for the ATM call —visually indistinguishable by N≥400.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-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Convergence is faster for smooth European payoffs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797575" y="3825275"/>
            <a:ext cx="38499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X-axis = N; Y-axis = price. 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CRR curve approaches the flat B-S line.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5" title="截屏2025-10-27 下午4.58.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150" y="3574050"/>
            <a:ext cx="4231201" cy="127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60950" y="1201475"/>
            <a:ext cx="8222100" cy="7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60950" y="1761775"/>
            <a:ext cx="39564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 grid over time vs. stock price marking Exercise vs Continue regions.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Exercise region expands when 𝑆≪𝐾 (deep ITM) and near maturity—the put’s time value is low and the interest on 𝐾 favors exercising.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For higher 𝑆 or earlier times, Continue dominates (keep optionality).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Explains why American put ≥ European put; for calls with q=0 there’s no exercise region (never optimal to exercise early).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92" name="Google Shape;92;p16" title="min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61775"/>
            <a:ext cx="4340850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5545225" y="4471975"/>
            <a:ext cx="2097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X-axis = stock price S; Y-axis = time (near maturity at the bottom). Colored cells indicate the optimal choice.</a:t>
            </a:r>
            <a:endParaRPr sz="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60950" y="122107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60950" y="1710000"/>
            <a:ext cx="3476700" cy="13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Goal</a:t>
            </a:r>
            <a:r>
              <a:rPr lang="en" sz="1400"/>
              <a:t>: Price futures and options on futures using cost-of-carry and Black–76, compute implied volatility, and illustrate sensitivities/hedging.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394950" y="3147875"/>
            <a:ext cx="37170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Impact-focused: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Build a practical toolkit to map spot → futures, price and invert (implied vol) under Black–76, and apply basic hedging insights (delta/vega) for decision-making.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274625" y="1835300"/>
            <a:ext cx="4088700" cy="27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Objectives: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Derive 𝐹_0 from 𝑆​_0 (carry = 𝑟 + storage−convenience/dividends).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Price calls/puts, validate futures put–call parity, and generate price vs strike/vol plots.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Solve for implied vol from a target price; demonstrate delta (futures) hedge with a 1-step P&amp;L.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460950" y="12193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88400" y="1919075"/>
            <a:ext cx="3932400" cy="26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Call premium as strike K varies; futures F_0​ and r,T,σ fixed.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Higher 𝐾 ⇒ lower option value (less intrinsic + lower exercise chance).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Convexity reflects option time value; curvature grows with higher𝜎 or longer 𝑇.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Local slope  			(negative), useful for intuition and checks.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Good caption: “Black–76 call price falls and is convex in 𝐾; curvature captures time value.”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08" name="Google Shape;108;p18" title="output 1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1525" y="1919075"/>
            <a:ext cx="4342476" cy="252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mathml&quot;:&quot;&lt;math style=\&quot;font-family:stix;font-size:16px;\&quot; xmlns=\&quot;http://www.w3.org/1998/Math/MathML\&quot;&gt;&lt;mstyle mathsize=\&quot;16px\&quot;&gt;&lt;mfrac&gt;&lt;mrow&gt;&lt;mo&gt;&amp;#x2202;&lt;/mo&gt;&lt;mi&gt;C&lt;/mi&gt;&lt;/mrow&gt;&lt;mrow&gt;&lt;mo&gt;&amp;#x2202;&lt;/mo&gt;&lt;mi&gt;K&lt;/mi&gt;&lt;/mrow&gt;&lt;/mfrac&gt;&lt;mo&gt;=&lt;/mo&gt;&lt;mo&gt;-&lt;/mo&gt;&lt;msup&gt;&lt;mi&gt;e&lt;/mi&gt;&lt;mrow&gt;&lt;mo&gt;-&lt;/mo&gt;&lt;mi&gt;r&lt;/mi&gt;&lt;mi&gt;T&lt;/mi&gt;&lt;/mrow&gt;&lt;/msup&gt;&lt;mi&gt;N&lt;/mi&gt;&lt;mfenced&gt;&lt;msub&gt;&lt;mi&gt;d&lt;/mi&gt;&lt;mn&gt;2&lt;/mn&gt;&lt;/msub&gt;&lt;/mfenced&gt;&lt;/mstyle&gt;&lt;/math&gt;&quot;,&quot;truncated&quot;:false}" id="109" name="Google Shape;109;p18" title="fraction numerator partial differential C over denominator partial differential K end fraction equals negative e to the power of negative r T end exponent N open parentheses d subscript 2 close parenthese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3125" y="3458125"/>
            <a:ext cx="873926" cy="2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 2</a:t>
            </a:r>
            <a:endParaRPr/>
          </a:p>
        </p:txBody>
      </p:sp>
      <p:pic>
        <p:nvPicPr>
          <p:cNvPr id="115" name="Google Shape;115;p19" title="output 2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075" y="1737625"/>
            <a:ext cx="4426850" cy="26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158975" y="1946650"/>
            <a:ext cx="4037100" cy="25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Call premium as volatility 𝜎 changes at (near)-ATM 𝐾.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Vega &gt; 0: more uncertainty ⇒ more upside optionality ⇒ higher price.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"/>
              <a:buChar char="-"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Sensitivity (vega) is largest near ATM and increases with √T; deep ITM/OTM options are less 𝜎-sensitive.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Good caption: “Call value rises with volatility; vega peaks near ATM.”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4353025" y="4468750"/>
            <a:ext cx="42285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   Tiny Hedging with Futures (1-step P&amp;L)</a:t>
            </a:r>
            <a:endParaRPr sz="13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 3 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123400" y="1573313"/>
            <a:ext cx="4186200" cy="13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Goal:</a:t>
            </a:r>
            <a:r>
              <a:rPr lang="en" sz="1400"/>
              <a:t> Price Asian options and compare geometric-average (closed-form) vs arithmetic-average (Monte Carlo), using geometric Asian as a control variate to cut variance.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4594075" y="1881775"/>
            <a:ext cx="44256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Methods implemented: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Closed-form geometric Asian: continuous sampling and equally-spaced discrete sampling.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Arithmetic Asian via Monte Carlo (simulate GBM paths, average prices, discount).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-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Control variate: subtract scaled geometric-Asian payoff and add back closed-form price.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23400" y="2892325"/>
            <a:ext cx="45651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Key results (N=12, M=10,000):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Geometric (continuous): Call 5.0865, Put 3.9477.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Geometric (discrete, N=12): Call 5.4353, Put 4.1714.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Arithmetic (plain MC): 5.5276 ± 0.1608 (95% CI).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Arithmetic (control variate): 5.4658 ± 0.0043 (95% CI), with β≈1.03→ ~38× narrower 95% CI (~1,416× lower variance) than plain MC.</a:t>
            </a:r>
            <a:endParaRPr sz="12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Mini-Project 3</a:t>
            </a:r>
            <a:r>
              <a:rPr lang="en"/>
              <a:t> 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 title="output 1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832425"/>
            <a:ext cx="4009374" cy="26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title="output 2 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3675" y="1832425"/>
            <a:ext cx="4209149" cy="2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