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64E"/>
    <a:srgbClr val="F7D38B"/>
    <a:srgbClr val="FFF4A9"/>
    <a:srgbClr val="FAE196"/>
    <a:srgbClr val="B2D283"/>
    <a:srgbClr val="4D7647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>
        <p:scale>
          <a:sx n="61" d="100"/>
          <a:sy n="61" d="100"/>
        </p:scale>
        <p:origin x="2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://tidyr.tidyverse.org" TargetMode="External"/><Relationship Id="rId4" Type="http://schemas.openxmlformats.org/officeDocument/2006/relationships/hyperlink" Target="http://rstudi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4.tif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://tidyr.tidyverse.org" TargetMode="External"/><Relationship Id="rId4" Type="http://schemas.openxmlformats.org/officeDocument/2006/relationships/hyperlink" Target="http://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le">
            <a:extLst>
              <a:ext uri="{FF2B5EF4-FFF2-40B4-BE49-F238E27FC236}">
                <a16:creationId xmlns:a16="http://schemas.microsoft.com/office/drawing/2014/main" id="{94E4BFB2-21BF-6341-8B97-760AE6094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459294"/>
              </p:ext>
            </p:extLst>
          </p:nvPr>
        </p:nvGraphicFramePr>
        <p:xfrm>
          <a:off x="2369518" y="326408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Table">
            <a:extLst>
              <a:ext uri="{FF2B5EF4-FFF2-40B4-BE49-F238E27FC236}">
                <a16:creationId xmlns:a16="http://schemas.microsoft.com/office/drawing/2014/main" id="{CF4A15BC-C1C2-1442-9650-08908061F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21835"/>
              </p:ext>
            </p:extLst>
          </p:nvPr>
        </p:nvGraphicFramePr>
        <p:xfrm>
          <a:off x="2609039" y="3267413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2" name="Table">
            <a:extLst>
              <a:ext uri="{FF2B5EF4-FFF2-40B4-BE49-F238E27FC236}">
                <a16:creationId xmlns:a16="http://schemas.microsoft.com/office/drawing/2014/main" id="{FA84ED3D-B1F3-254B-AD34-5D16A6F09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003475"/>
              </p:ext>
            </p:extLst>
          </p:nvPr>
        </p:nvGraphicFramePr>
        <p:xfrm>
          <a:off x="2950304" y="326733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Rectangle"/>
          <p:cNvSpPr/>
          <p:nvPr/>
        </p:nvSpPr>
        <p:spPr>
          <a:xfrm>
            <a:off x="5923268" y="6707197"/>
            <a:ext cx="276527" cy="625821"/>
          </a:xfrm>
          <a:prstGeom prst="rect">
            <a:avLst/>
          </a:prstGeom>
          <a:solidFill>
            <a:srgbClr val="B2D28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5766676" y="6707197"/>
            <a:ext cx="276528" cy="625821"/>
          </a:xfrm>
          <a:prstGeom prst="rect">
            <a:avLst/>
          </a:prstGeom>
          <a:solidFill>
            <a:srgbClr val="FAE196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45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130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1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2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3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4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5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6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7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8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9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0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1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2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3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4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46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8" name="RStudio® is a trademark of RStudio, PBC  •  CC BY SA  RStudio  •  info@rstudio.com  •  844-448-1212  •  rstudio.com  •  Learn more at tidyr.tidyverse.org  •  tibble  3.1.2  •  tidyr  1.1.3  •  Updated:  2021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/>
              </a:rPr>
              <a:t>CC BY SA</a:t>
            </a:r>
            <a:r>
              <a:t>  RStudio  •  </a:t>
            </a:r>
            <a:r>
              <a:rPr>
                <a:hlinkClick r:id="rId3"/>
              </a:rPr>
              <a:t>info@rstudio.com</a:t>
            </a:r>
            <a:r>
              <a:t>  •  844-448-1212  •  </a:t>
            </a:r>
            <a:r>
              <a:rPr>
                <a:hlinkClick r:id="rId4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tidyr.tidyverse.org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tibble  3.1.2  •  tidyr  1.1.3  •  Updated:  2021–08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dy Data with tidyr : : CHEAT SHEET"/>
          <p:cNvSpPr txBox="1">
            <a:spLocks noGrp="1"/>
          </p:cNvSpPr>
          <p:nvPr>
            <p:ph type="title"/>
          </p:nvPr>
        </p:nvSpPr>
        <p:spPr>
          <a:xfrm>
            <a:off x="3138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Tidy Data with tidyr : : </a:t>
            </a:r>
            <a:r>
              <a:rPr sz="3300"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51" name="&amp;"/>
          <p:cNvSpPr txBox="1"/>
          <p:nvPr/>
        </p:nvSpPr>
        <p:spPr>
          <a:xfrm>
            <a:off x="1774497" y="2053127"/>
            <a:ext cx="276528" cy="4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0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&amp;</a:t>
            </a:r>
          </a:p>
        </p:txBody>
      </p:sp>
      <p:sp>
        <p:nvSpPr>
          <p:cNvPr id="152" name="Tidy data is a way to organize tabular data in a  consistent data structure across packages.  A table is tidy if:"/>
          <p:cNvSpPr txBox="1"/>
          <p:nvPr/>
        </p:nvSpPr>
        <p:spPr>
          <a:xfrm>
            <a:off x="311945" y="1271353"/>
            <a:ext cx="3201631" cy="71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Tidy data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is a way to organize tabular data in a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consistent data structure across packages.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table is tidy if:</a:t>
            </a:r>
          </a:p>
        </p:txBody>
      </p:sp>
      <p:sp>
        <p:nvSpPr>
          <p:cNvPr id="153" name="Each variable is in its own column"/>
          <p:cNvSpPr txBox="1"/>
          <p:nvPr/>
        </p:nvSpPr>
        <p:spPr>
          <a:xfrm>
            <a:off x="519548" y="2600407"/>
            <a:ext cx="1180977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Each </a:t>
            </a:r>
            <a:r>
              <a:t>variable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is in its own </a:t>
            </a:r>
            <a:r>
              <a:t>column</a:t>
            </a:r>
          </a:p>
        </p:txBody>
      </p:sp>
      <p:sp>
        <p:nvSpPr>
          <p:cNvPr id="154" name="Each observation, or case, is in its own row"/>
          <p:cNvSpPr txBox="1"/>
          <p:nvPr/>
        </p:nvSpPr>
        <p:spPr>
          <a:xfrm>
            <a:off x="1966634" y="2600407"/>
            <a:ext cx="1497702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Each </a:t>
            </a:r>
            <a:r>
              <a:t>observation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or </a:t>
            </a:r>
            <a:r>
              <a:t>case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is in its own row</a:t>
            </a:r>
          </a:p>
        </p:txBody>
      </p:sp>
      <p:sp>
        <p:nvSpPr>
          <p:cNvPr id="166" name="Access variables as vectors"/>
          <p:cNvSpPr txBox="1"/>
          <p:nvPr/>
        </p:nvSpPr>
        <p:spPr>
          <a:xfrm>
            <a:off x="572376" y="3917305"/>
            <a:ext cx="1072821" cy="57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Access </a:t>
            </a:r>
            <a:r>
              <a:t>variables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as </a:t>
            </a:r>
            <a:r>
              <a:t>vectors</a:t>
            </a:r>
          </a:p>
        </p:txBody>
      </p:sp>
      <p:sp>
        <p:nvSpPr>
          <p:cNvPr id="167" name="Preserve cases in vectorized operations"/>
          <p:cNvSpPr txBox="1"/>
          <p:nvPr/>
        </p:nvSpPr>
        <p:spPr>
          <a:xfrm>
            <a:off x="2008380" y="3917305"/>
            <a:ext cx="1436697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Preserve </a:t>
            </a:r>
            <a:r>
              <a:t>cases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in vectorized operations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399006" y="3205196"/>
            <a:ext cx="658698" cy="617018"/>
            <a:chOff x="50500" y="-1"/>
            <a:chExt cx="658697" cy="617017"/>
          </a:xfrm>
        </p:grpSpPr>
        <p:sp>
          <p:nvSpPr>
            <p:cNvPr id="168" name="*"/>
            <p:cNvSpPr txBox="1"/>
            <p:nvPr/>
          </p:nvSpPr>
          <p:spPr>
            <a:xfrm>
              <a:off x="123142" y="-1"/>
              <a:ext cx="185544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*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427687" y="109904"/>
              <a:ext cx="14141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Arrow"/>
            <p:cNvSpPr/>
            <p:nvPr/>
          </p:nvSpPr>
          <p:spPr>
            <a:xfrm>
              <a:off x="50500" y="206759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4" name="Arrow"/>
            <p:cNvSpPr/>
            <p:nvPr/>
          </p:nvSpPr>
          <p:spPr>
            <a:xfrm>
              <a:off x="50500" y="367114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5" name="Arrow"/>
            <p:cNvSpPr/>
            <p:nvPr/>
          </p:nvSpPr>
          <p:spPr>
            <a:xfrm>
              <a:off x="50500" y="515415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7" name="Line"/>
          <p:cNvSpPr/>
          <p:nvPr/>
        </p:nvSpPr>
        <p:spPr>
          <a:xfrm>
            <a:off x="318924" y="3097930"/>
            <a:ext cx="32171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Tibbles"/>
          <p:cNvSpPr txBox="1"/>
          <p:nvPr/>
        </p:nvSpPr>
        <p:spPr>
          <a:xfrm>
            <a:off x="305841" y="4455378"/>
            <a:ext cx="9836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Tibbles</a:t>
            </a:r>
          </a:p>
        </p:txBody>
      </p:sp>
      <p:sp>
        <p:nvSpPr>
          <p:cNvPr id="179" name="Tibbles are a table format provided  by the tibble package. They inherit the  data frame class, but have improved behaviors:…"/>
          <p:cNvSpPr txBox="1"/>
          <p:nvPr/>
        </p:nvSpPr>
        <p:spPr>
          <a:xfrm>
            <a:off x="310075" y="5080203"/>
            <a:ext cx="3328451" cy="13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Tibbles are a table format provided </a:t>
            </a:r>
            <a:br/>
            <a:r>
              <a:t>by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tibble</a:t>
            </a:r>
            <a:r>
              <a:t> package. They inherit the </a:t>
            </a:r>
            <a:br/>
            <a:r>
              <a:t>data frame class, but have improved behaviors: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t>Subset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 new tibble with ], a vector with [[ and $.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t>No partial matching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when subsetting columns.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t>Display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concise views of the data on one screen.</a:t>
            </a:r>
          </a:p>
        </p:txBody>
      </p:sp>
      <p:pic>
        <p:nvPicPr>
          <p:cNvPr id="180" name="tibble.png" descr="tibb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867" y="4515415"/>
            <a:ext cx="756445" cy="87669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A tibble: 3 × 2…"/>
          <p:cNvSpPr/>
          <p:nvPr/>
        </p:nvSpPr>
        <p:spPr>
          <a:xfrm>
            <a:off x="2120806" y="8113226"/>
            <a:ext cx="1189359" cy="705258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 tibble: 3 ×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x    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&lt;int&gt; &lt;chr&gt;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1     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 2     b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 3     c</a:t>
            </a:r>
          </a:p>
        </p:txBody>
      </p:sp>
      <p:sp>
        <p:nvSpPr>
          <p:cNvPr id="182" name="Both make this tibble"/>
          <p:cNvSpPr/>
          <p:nvPr/>
        </p:nvSpPr>
        <p:spPr>
          <a:xfrm>
            <a:off x="2529394" y="7508020"/>
            <a:ext cx="884238" cy="5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1061" y="0"/>
                  <a:pt x="0" y="1617"/>
                  <a:pt x="0" y="3605"/>
                </a:cubicBezTo>
                <a:lnTo>
                  <a:pt x="0" y="13814"/>
                </a:lnTo>
                <a:cubicBezTo>
                  <a:pt x="0" y="15802"/>
                  <a:pt x="1061" y="17419"/>
                  <a:pt x="2366" y="17419"/>
                </a:cubicBezTo>
                <a:lnTo>
                  <a:pt x="9898" y="17419"/>
                </a:lnTo>
                <a:lnTo>
                  <a:pt x="11740" y="21600"/>
                </a:lnTo>
                <a:lnTo>
                  <a:pt x="12797" y="17419"/>
                </a:lnTo>
                <a:lnTo>
                  <a:pt x="19234" y="17419"/>
                </a:lnTo>
                <a:cubicBezTo>
                  <a:pt x="20539" y="17419"/>
                  <a:pt x="21600" y="15802"/>
                  <a:pt x="21600" y="13814"/>
                </a:cubicBezTo>
                <a:lnTo>
                  <a:pt x="21600" y="3605"/>
                </a:lnTo>
                <a:cubicBezTo>
                  <a:pt x="21600" y="1617"/>
                  <a:pt x="20539" y="0"/>
                  <a:pt x="19234" y="0"/>
                </a:cubicBezTo>
                <a:lnTo>
                  <a:pt x="2366" y="0"/>
                </a:lnTo>
                <a:close/>
              </a:path>
            </a:pathLst>
          </a:custGeom>
          <a:solidFill>
            <a:srgbClr val="E2754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Both make this tibble</a:t>
            </a:r>
          </a:p>
        </p:txBody>
      </p:sp>
      <p:sp>
        <p:nvSpPr>
          <p:cNvPr id="183" name="CONSTRUCT A TIBBLE"/>
          <p:cNvSpPr txBox="1"/>
          <p:nvPr/>
        </p:nvSpPr>
        <p:spPr>
          <a:xfrm>
            <a:off x="318804" y="7111689"/>
            <a:ext cx="145989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CONSTRUCT A TIBBLE</a:t>
            </a:r>
          </a:p>
        </p:txBody>
      </p:sp>
      <p:sp>
        <p:nvSpPr>
          <p:cNvPr id="184" name="Line"/>
          <p:cNvSpPr/>
          <p:nvPr/>
        </p:nvSpPr>
        <p:spPr>
          <a:xfrm>
            <a:off x="327784" y="7064609"/>
            <a:ext cx="319535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5" name="as_tibble(x, …) Convert a data frame to a tibble.…"/>
          <p:cNvSpPr txBox="1"/>
          <p:nvPr/>
        </p:nvSpPr>
        <p:spPr>
          <a:xfrm>
            <a:off x="316264" y="8904054"/>
            <a:ext cx="3316073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as_tibble(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…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Convert a data frame to a tibble.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enframe(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name = "name", value = "value"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Convert a named vector to a tibble. Also </a:t>
            </a:r>
            <a:r>
              <a:t>deframe()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is_tibble(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Test whether x is a tibble.</a:t>
            </a:r>
          </a:p>
        </p:txBody>
      </p:sp>
      <p:sp>
        <p:nvSpPr>
          <p:cNvPr id="186" name="AN ENHANCED DATA FRAME"/>
          <p:cNvSpPr txBox="1"/>
          <p:nvPr/>
        </p:nvSpPr>
        <p:spPr>
          <a:xfrm>
            <a:off x="305841" y="4867200"/>
            <a:ext cx="183449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AN ENHANCED DATA FRAME</a:t>
            </a:r>
          </a:p>
        </p:txBody>
      </p:sp>
      <p:sp>
        <p:nvSpPr>
          <p:cNvPr id="187" name="options(tibble.print_max = n, tibble.print_min = m,  tibble.width = Inf) Control default display settings.…"/>
          <p:cNvSpPr txBox="1"/>
          <p:nvPr/>
        </p:nvSpPr>
        <p:spPr>
          <a:xfrm>
            <a:off x="310075" y="6351597"/>
            <a:ext cx="33284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options(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tibble.print_max = n, tibble.print_min = m,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tibble.width = Inf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Control default display settings.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View()</a:t>
            </a:r>
            <a:r>
              <a:t>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glimpse()</a:t>
            </a:r>
            <a:r>
              <a:t> View the entire data set.</a:t>
            </a:r>
          </a:p>
        </p:txBody>
      </p:sp>
      <p:sp>
        <p:nvSpPr>
          <p:cNvPr id="188" name="Line"/>
          <p:cNvSpPr/>
          <p:nvPr/>
        </p:nvSpPr>
        <p:spPr>
          <a:xfrm>
            <a:off x="309944" y="4422368"/>
            <a:ext cx="321833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9" name="tibble(…) Construct by columns. tibble(x = 1:3, y = c(&quot;a&quot;, &quot;b&quot;, &quot;c&quot;))…"/>
          <p:cNvSpPr txBox="1"/>
          <p:nvPr/>
        </p:nvSpPr>
        <p:spPr>
          <a:xfrm>
            <a:off x="316264" y="7371503"/>
            <a:ext cx="2607696" cy="153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Construct by columns.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tibble(x = 1:3, y = c("a", "b", "c"))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tribble(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Construct by rows.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tribble(~x,   ~y,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1, "a",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2, "b",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3, "c")</a:t>
            </a:r>
          </a:p>
        </p:txBody>
      </p:sp>
      <p:sp>
        <p:nvSpPr>
          <p:cNvPr id="190" name="Reshape Data"/>
          <p:cNvSpPr txBox="1"/>
          <p:nvPr/>
        </p:nvSpPr>
        <p:spPr>
          <a:xfrm>
            <a:off x="3776587" y="1278473"/>
            <a:ext cx="18221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Reshape Data</a:t>
            </a:r>
          </a:p>
        </p:txBody>
      </p:sp>
      <p:sp>
        <p:nvSpPr>
          <p:cNvPr id="191" name="- Pivot data to reorganize values into a new layout."/>
          <p:cNvSpPr txBox="1"/>
          <p:nvPr/>
        </p:nvSpPr>
        <p:spPr>
          <a:xfrm>
            <a:off x="5689512" y="1445755"/>
            <a:ext cx="3824571" cy="24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- Pivot data to reorganize values into a new layout.</a:t>
            </a:r>
          </a:p>
        </p:txBody>
      </p:sp>
      <p:sp>
        <p:nvSpPr>
          <p:cNvPr id="192" name="Handle Missing Values"/>
          <p:cNvSpPr txBox="1"/>
          <p:nvPr/>
        </p:nvSpPr>
        <p:spPr>
          <a:xfrm>
            <a:off x="10486784" y="5972049"/>
            <a:ext cx="294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Handle Missing Values</a:t>
            </a:r>
          </a:p>
        </p:txBody>
      </p:sp>
      <p:sp>
        <p:nvSpPr>
          <p:cNvPr id="193" name="Line"/>
          <p:cNvSpPr/>
          <p:nvPr/>
        </p:nvSpPr>
        <p:spPr>
          <a:xfrm>
            <a:off x="10505384" y="5943600"/>
            <a:ext cx="3130445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98" name="Group"/>
          <p:cNvGrpSpPr/>
          <p:nvPr/>
        </p:nvGrpSpPr>
        <p:grpSpPr>
          <a:xfrm>
            <a:off x="10519977" y="6634686"/>
            <a:ext cx="1198318" cy="924839"/>
            <a:chOff x="25400" y="0"/>
            <a:chExt cx="1198317" cy="924837"/>
          </a:xfrm>
        </p:grpSpPr>
        <p:graphicFrame>
          <p:nvGraphicFramePr>
            <p:cNvPr id="194" name="Table"/>
            <p:cNvGraphicFramePr/>
            <p:nvPr/>
          </p:nvGraphicFramePr>
          <p:xfrm>
            <a:off x="25400" y="239038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95" name="Table"/>
            <p:cNvGraphicFramePr/>
            <p:nvPr/>
          </p:nvGraphicFramePr>
          <p:xfrm>
            <a:off x="801485" y="239038"/>
            <a:ext cx="422232" cy="342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9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0519977" y="7612519"/>
            <a:ext cx="1173128" cy="922313"/>
            <a:chOff x="25400" y="0"/>
            <a:chExt cx="1173127" cy="922311"/>
          </a:xfrm>
        </p:grpSpPr>
        <p:graphicFrame>
          <p:nvGraphicFramePr>
            <p:cNvPr id="199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0" name="Table"/>
            <p:cNvGraphicFramePr/>
            <p:nvPr/>
          </p:nvGraphicFramePr>
          <p:xfrm>
            <a:off x="776295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10519977" y="8784550"/>
            <a:ext cx="1172554" cy="922313"/>
            <a:chOff x="25400" y="0"/>
            <a:chExt cx="1172553" cy="922311"/>
          </a:xfrm>
        </p:grpSpPr>
        <p:graphicFrame>
          <p:nvGraphicFramePr>
            <p:cNvPr id="204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5" name="Table"/>
            <p:cNvGraphicFramePr/>
            <p:nvPr/>
          </p:nvGraphicFramePr>
          <p:xfrm>
            <a:off x="775721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09" name="drop_na(data, …) Drop rows containing NA’s in … columns. drop_na(x, x2)…"/>
          <p:cNvSpPr txBox="1"/>
          <p:nvPr/>
        </p:nvSpPr>
        <p:spPr>
          <a:xfrm>
            <a:off x="11897841" y="6833864"/>
            <a:ext cx="1772729" cy="302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drop_na(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Drop rows containing NA’s in … columns.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drop_na(x, x2)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fill(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.direction = "down"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Fill in NA’s in … columns using the next or previous value.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fill(x, x2)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replace_na(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replace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Specify a value to replace NA in selected columns.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replace_na(x, list(x2 = 2))</a:t>
            </a:r>
          </a:p>
        </p:txBody>
      </p:sp>
      <p:sp>
        <p:nvSpPr>
          <p:cNvPr id="210" name="Expand  Tables"/>
          <p:cNvSpPr txBox="1"/>
          <p:nvPr/>
        </p:nvSpPr>
        <p:spPr>
          <a:xfrm>
            <a:off x="10499484" y="1278473"/>
            <a:ext cx="1056959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Expand </a:t>
            </a:r>
            <a:br/>
            <a:r>
              <a:t>Tables</a:t>
            </a:r>
          </a:p>
        </p:txBody>
      </p:sp>
      <p:sp>
        <p:nvSpPr>
          <p:cNvPr id="211" name="Line"/>
          <p:cNvSpPr/>
          <p:nvPr/>
        </p:nvSpPr>
        <p:spPr>
          <a:xfrm>
            <a:off x="10505384" y="1257819"/>
            <a:ext cx="162068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2" name="expand(data, …) Create a new tibble with all possible combinations of the values of the variables listed in …   Drop other variables.…"/>
          <p:cNvSpPr txBox="1"/>
          <p:nvPr/>
        </p:nvSpPr>
        <p:spPr>
          <a:xfrm>
            <a:off x="11893224" y="2833400"/>
            <a:ext cx="1790046" cy="296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r>
              <a:t>expand(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Create a new tibble with all possible combinations of the values of the variables listed in … 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Drop other variables.</a:t>
            </a: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expand(mtcars, cyl, gear, carb)</a:t>
            </a:r>
            <a:endParaRPr i="1">
              <a:solidFill>
                <a:schemeClr val="accent5"/>
              </a:solidFill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br/>
            <a:r>
              <a:t>complete(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fill = list()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Add missing possible combinations of values of variables listed in … Fill remaining variables with NA. </a:t>
            </a: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complete(mtcars, cyl, gear, carb)</a:t>
            </a:r>
          </a:p>
        </p:txBody>
      </p:sp>
      <p:graphicFrame>
        <p:nvGraphicFramePr>
          <p:cNvPr id="213" name="Table"/>
          <p:cNvGraphicFramePr/>
          <p:nvPr/>
        </p:nvGraphicFramePr>
        <p:xfrm>
          <a:off x="10512815" y="2866228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11301811" y="2866228"/>
          <a:ext cx="346032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x"/>
          <p:cNvSpPr txBox="1"/>
          <p:nvPr/>
        </p:nvSpPr>
        <p:spPr>
          <a:xfrm>
            <a:off x="10685490" y="2629716"/>
            <a:ext cx="178484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16" name="Line"/>
          <p:cNvSpPr/>
          <p:nvPr/>
        </p:nvSpPr>
        <p:spPr>
          <a:xfrm flipV="1">
            <a:off x="11082634" y="3087481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3780575" y="5943600"/>
            <a:ext cx="6485051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8" name="pivot_longer(data, cols, names_to = &quot;name&quot;,  values_to = &quot;value&quot;, values_drop_na = FALSE)…"/>
          <p:cNvSpPr txBox="1"/>
          <p:nvPr/>
        </p:nvSpPr>
        <p:spPr>
          <a:xfrm>
            <a:off x="7132180" y="1951614"/>
            <a:ext cx="3139358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pivot_longer(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names_to = "name",  values_to = "value", values_drop_na = FALSE</a:t>
            </a:r>
            <a:r>
              <a:t>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"Lengthen" data by collapsing several columns into two. Column names move to a new names_to column and values to a new values_to column.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pivot_longer(table4a, cols = 2:3, names_to ="year", </a:t>
            </a:r>
            <a:br/>
            <a:r>
              <a:t>    values_to = "cases")</a:t>
            </a:r>
          </a:p>
        </p:txBody>
      </p:sp>
      <p:sp>
        <p:nvSpPr>
          <p:cNvPr id="219" name="pivot_wider(data, names_from = &quot;name&quot;,  values_from = &quot;value&quot;)…"/>
          <p:cNvSpPr txBox="1"/>
          <p:nvPr/>
        </p:nvSpPr>
        <p:spPr>
          <a:xfrm>
            <a:off x="7132180" y="3912771"/>
            <a:ext cx="3145237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pivot_wider(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names_from = "name",  values_from = "value"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inverse of pivot_longer(). "Widen" data by expanding two columns into several. One column provides the new column names, the other the values.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pivot_wider(table2, names_from = type, </a:t>
            </a:r>
            <a:br/>
            <a:r>
              <a:t>    values_from = count)</a:t>
            </a:r>
          </a:p>
        </p:txBody>
      </p:sp>
      <p:sp>
        <p:nvSpPr>
          <p:cNvPr id="220" name="- Use these functions to split or combine cells into individual, isolated values."/>
          <p:cNvSpPr txBox="1"/>
          <p:nvPr/>
        </p:nvSpPr>
        <p:spPr>
          <a:xfrm>
            <a:off x="5187464" y="6149164"/>
            <a:ext cx="5080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- Use these functions to split or combine cells into individual, isolated values.</a:t>
            </a:r>
          </a:p>
        </p:txBody>
      </p:sp>
      <p:sp>
        <p:nvSpPr>
          <p:cNvPr id="221" name="Split Cells"/>
          <p:cNvSpPr txBox="1"/>
          <p:nvPr/>
        </p:nvSpPr>
        <p:spPr>
          <a:xfrm>
            <a:off x="3776587" y="5972049"/>
            <a:ext cx="132207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Split Cells</a:t>
            </a:r>
          </a:p>
        </p:txBody>
      </p:sp>
      <p:sp>
        <p:nvSpPr>
          <p:cNvPr id="222" name="unite(data, col, …, sep = &quot;_&quot;, remove = TRUE, na.rm = FALSE) Collapse cells across several columns into a single column.…"/>
          <p:cNvSpPr txBox="1"/>
          <p:nvPr/>
        </p:nvSpPr>
        <p:spPr>
          <a:xfrm>
            <a:off x="7119712" y="6578570"/>
            <a:ext cx="3142194" cy="363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unite(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…, sep = "_", remove = TRUE, na.rm = FALSE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Collapse cells across several columns into a single column.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unite(table5, century, year, col = "year", sep = "")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separate(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into, sep = "[^[:alnum:]]+", remove = TRUE, convert = FALSE, extra = "warn", fill = "warn", …) Separate each cell in a column into several columns. Also </a:t>
            </a:r>
            <a:r>
              <a:t>extract()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separate(table3, rate, sep = "/",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into = c("cases", "pop"))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separate_rows(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sep = "[^[:alnum:].]+", convert = FALSE) Separate each cell in a column into several rows.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separate_rows(table3, rate, sep = "/")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11301811" y="4394496"/>
          <a:ext cx="533400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A6AA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x"/>
          <p:cNvSpPr txBox="1"/>
          <p:nvPr/>
        </p:nvSpPr>
        <p:spPr>
          <a:xfrm>
            <a:off x="10685490" y="4157983"/>
            <a:ext cx="178484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25" name="Line"/>
          <p:cNvSpPr/>
          <p:nvPr/>
        </p:nvSpPr>
        <p:spPr>
          <a:xfrm>
            <a:off x="11082634" y="4615749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6" name="Create new combinations of variables or identify implicit missing values (combinations of variables not present in the data)."/>
          <p:cNvSpPr txBox="1"/>
          <p:nvPr/>
        </p:nvSpPr>
        <p:spPr>
          <a:xfrm>
            <a:off x="10524884" y="2020501"/>
            <a:ext cx="3079645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Create new combinations of variables or identify implicit missing values (combinations of variables not present in the data).</a:t>
            </a:r>
          </a:p>
        </p:txBody>
      </p:sp>
      <p:sp>
        <p:nvSpPr>
          <p:cNvPr id="227" name="Drop or replace explicit missing values (NA)."/>
          <p:cNvSpPr txBox="1"/>
          <p:nvPr/>
        </p:nvSpPr>
        <p:spPr>
          <a:xfrm>
            <a:off x="10512184" y="6366332"/>
            <a:ext cx="3079645" cy="366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Drop or replace explicit missing values (NA).</a:t>
            </a:r>
          </a:p>
        </p:txBody>
      </p:sp>
      <p:sp>
        <p:nvSpPr>
          <p:cNvPr id="228" name="Line"/>
          <p:cNvSpPr/>
          <p:nvPr/>
        </p:nvSpPr>
        <p:spPr>
          <a:xfrm>
            <a:off x="3780575" y="1257819"/>
            <a:ext cx="6485051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3" name="Group"/>
          <p:cNvGrpSpPr/>
          <p:nvPr/>
        </p:nvGrpSpPr>
        <p:grpSpPr>
          <a:xfrm>
            <a:off x="3929816" y="1877688"/>
            <a:ext cx="2648092" cy="1270002"/>
            <a:chOff x="0" y="137120"/>
            <a:chExt cx="2648091" cy="1270001"/>
          </a:xfrm>
        </p:grpSpPr>
        <p:sp>
          <p:nvSpPr>
            <p:cNvPr id="229" name="table4a"/>
            <p:cNvSpPr/>
            <p:nvPr/>
          </p:nvSpPr>
          <p:spPr>
            <a:xfrm>
              <a:off x="570458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table4a</a:t>
              </a:r>
            </a:p>
          </p:txBody>
        </p:sp>
        <p:graphicFrame>
          <p:nvGraphicFramePr>
            <p:cNvPr id="230" name="Table"/>
            <p:cNvGraphicFramePr/>
            <p:nvPr/>
          </p:nvGraphicFramePr>
          <p:xfrm>
            <a:off x="0" y="227094"/>
            <a:ext cx="1090116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87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07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306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31" name="Line"/>
            <p:cNvSpPr/>
            <p:nvPr/>
          </p:nvSpPr>
          <p:spPr>
            <a:xfrm flipV="1">
              <a:off x="1233003" y="50622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2" name="Table"/>
            <p:cNvGraphicFramePr/>
            <p:nvPr/>
          </p:nvGraphicFramePr>
          <p:xfrm>
            <a:off x="1547736" y="227094"/>
            <a:ext cx="1100355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90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1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497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</p:grpSp>
      <p:grpSp>
        <p:nvGrpSpPr>
          <p:cNvPr id="238" name="Group"/>
          <p:cNvGrpSpPr/>
          <p:nvPr/>
        </p:nvGrpSpPr>
        <p:grpSpPr>
          <a:xfrm>
            <a:off x="4524154" y="3828360"/>
            <a:ext cx="2414077" cy="1270002"/>
            <a:chOff x="745131" y="137120"/>
            <a:chExt cx="2414076" cy="1270001"/>
          </a:xfrm>
        </p:grpSpPr>
        <p:graphicFrame>
          <p:nvGraphicFramePr>
            <p:cNvPr id="234" name="Table"/>
            <p:cNvGraphicFramePr/>
            <p:nvPr/>
          </p:nvGraphicFramePr>
          <p:xfrm>
            <a:off x="1703252" y="227094"/>
            <a:ext cx="1455955" cy="1003295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22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4062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35" name="table2"/>
            <p:cNvSpPr/>
            <p:nvPr/>
          </p:nvSpPr>
          <p:spPr>
            <a:xfrm>
              <a:off x="745131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table2</a:t>
              </a: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1522502" y="531894"/>
              <a:ext cx="1650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3834283" y="7764302"/>
            <a:ext cx="3027829" cy="723900"/>
            <a:chOff x="25400" y="25400"/>
            <a:chExt cx="3027827" cy="723900"/>
          </a:xfrm>
        </p:grpSpPr>
        <p:grpSp>
          <p:nvGrpSpPr>
            <p:cNvPr id="243" name="Group"/>
            <p:cNvGrpSpPr/>
            <p:nvPr/>
          </p:nvGrpSpPr>
          <p:grpSpPr>
            <a:xfrm>
              <a:off x="25400" y="25400"/>
              <a:ext cx="1317207" cy="723900"/>
              <a:chOff x="25400" y="25400"/>
              <a:chExt cx="1317206" cy="723900"/>
            </a:xfrm>
          </p:grpSpPr>
          <p:sp>
            <p:nvSpPr>
              <p:cNvPr id="239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25400" y="25400"/>
              <a:ext cx="1317206" cy="723900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44" name="Table"/>
            <p:cNvGraphicFramePr/>
            <p:nvPr/>
          </p:nvGraphicFramePr>
          <p:xfrm>
            <a:off x="1617133" y="25400"/>
            <a:ext cx="1436094" cy="723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6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63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45" name="Line"/>
            <p:cNvSpPr/>
            <p:nvPr/>
          </p:nvSpPr>
          <p:spPr>
            <a:xfrm flipV="1">
              <a:off x="1361658" y="425449"/>
              <a:ext cx="228506" cy="2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47" name="table3"/>
          <p:cNvSpPr txBox="1"/>
          <p:nvPr/>
        </p:nvSpPr>
        <p:spPr>
          <a:xfrm>
            <a:off x="4226568" y="7543349"/>
            <a:ext cx="45483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3910821" y="6524410"/>
            <a:ext cx="2268688" cy="1270002"/>
            <a:chOff x="0" y="137120"/>
            <a:chExt cx="2268686" cy="1270001"/>
          </a:xfrm>
        </p:grpSpPr>
        <p:graphicFrame>
          <p:nvGraphicFramePr>
            <p:cNvPr id="248" name="Table"/>
            <p:cNvGraphicFramePr/>
            <p:nvPr/>
          </p:nvGraphicFramePr>
          <p:xfrm>
            <a:off x="0" y="198900"/>
            <a:ext cx="1206447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5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49" name="Table"/>
            <p:cNvGraphicFramePr/>
            <p:nvPr>
              <p:extLst>
                <p:ext uri="{D42A27DB-BD31-4B8C-83A1-F6EECF244321}">
                  <p14:modId xmlns:p14="http://schemas.microsoft.com/office/powerpoint/2010/main" val="2698369351"/>
                </p:ext>
              </p:extLst>
            </p:nvPr>
          </p:nvGraphicFramePr>
          <p:xfrm>
            <a:off x="1489457" y="198715"/>
            <a:ext cx="779229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20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 dirty="0"/>
                          <a:t>20</a:t>
                        </a:r>
                        <a:r>
                          <a:rPr b="1" dirty="0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50" name="Line"/>
            <p:cNvSpPr/>
            <p:nvPr/>
          </p:nvSpPr>
          <p:spPr>
            <a:xfrm flipV="1">
              <a:off x="1249576" y="6243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1" name="table5"/>
            <p:cNvSpPr/>
            <p:nvPr/>
          </p:nvSpPr>
          <p:spPr>
            <a:xfrm>
              <a:off x="628624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table5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817166" y="8882003"/>
            <a:ext cx="2771945" cy="1206495"/>
            <a:chOff x="25400" y="25400"/>
            <a:chExt cx="2771944" cy="1206493"/>
          </a:xfrm>
        </p:grpSpPr>
        <p:grpSp>
          <p:nvGrpSpPr>
            <p:cNvPr id="257" name="Group"/>
            <p:cNvGrpSpPr/>
            <p:nvPr/>
          </p:nvGrpSpPr>
          <p:grpSpPr>
            <a:xfrm>
              <a:off x="25400" y="291870"/>
              <a:ext cx="1317208" cy="723899"/>
              <a:chOff x="25400" y="25400"/>
              <a:chExt cx="1317207" cy="72389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400"/>
              <a:ext cx="1317207" cy="7238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58" name="Table"/>
            <p:cNvGraphicFramePr/>
            <p:nvPr/>
          </p:nvGraphicFramePr>
          <p:xfrm>
            <a:off x="1638980" y="25400"/>
            <a:ext cx="1158364" cy="1206493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4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3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259" name="Line"/>
            <p:cNvSpPr/>
            <p:nvPr/>
          </p:nvSpPr>
          <p:spPr>
            <a:xfrm flipV="1">
              <a:off x="1357336" y="668145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61" name="table3"/>
          <p:cNvSpPr txBox="1"/>
          <p:nvPr/>
        </p:nvSpPr>
        <p:spPr>
          <a:xfrm>
            <a:off x="4185485" y="8935298"/>
            <a:ext cx="45483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3" name="Table"/>
          <p:cNvGraphicFramePr/>
          <p:nvPr/>
        </p:nvGraphicFramePr>
        <p:xfrm>
          <a:off x="10514111" y="4394963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934F76F9-F9EA-C04D-BB95-36A234B4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44767"/>
              </p:ext>
            </p:extLst>
          </p:nvPr>
        </p:nvGraphicFramePr>
        <p:xfrm>
          <a:off x="3834285" y="3914814"/>
          <a:ext cx="1455956" cy="186326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42228">
                  <a:extLst>
                    <a:ext uri="{9D8B030D-6E8A-4147-A177-3AD203B41FA5}">
                      <a16:colId xmlns:a16="http://schemas.microsoft.com/office/drawing/2014/main" val="103638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97183187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090902873"/>
                    </a:ext>
                  </a:extLst>
                </a:gridCol>
                <a:gridCol w="340628">
                  <a:extLst>
                    <a:ext uri="{9D8B030D-6E8A-4147-A177-3AD203B41FA5}">
                      <a16:colId xmlns:a16="http://schemas.microsoft.com/office/drawing/2014/main" val="2663565377"/>
                    </a:ext>
                  </a:extLst>
                </a:gridCol>
              </a:tblGrid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country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year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type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31377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1735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37903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714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853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1632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172M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0301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2103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174M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8156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11795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380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213K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940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77275"/>
                  </a:ext>
                </a:extLst>
              </a:tr>
            </a:tbl>
          </a:graphicData>
        </a:graphic>
      </p:graphicFrame>
      <p:graphicFrame>
        <p:nvGraphicFramePr>
          <p:cNvPr id="270" name="Table">
            <a:extLst>
              <a:ext uri="{FF2B5EF4-FFF2-40B4-BE49-F238E27FC236}">
                <a16:creationId xmlns:a16="http://schemas.microsoft.com/office/drawing/2014/main" id="{E2C98E43-C4D8-9446-A43E-200044E37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059826"/>
              </p:ext>
            </p:extLst>
          </p:nvPr>
        </p:nvGraphicFramePr>
        <p:xfrm>
          <a:off x="823258" y="1971229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1" name="Table">
            <a:extLst>
              <a:ext uri="{FF2B5EF4-FFF2-40B4-BE49-F238E27FC236}">
                <a16:creationId xmlns:a16="http://schemas.microsoft.com/office/drawing/2014/main" id="{6601C811-33A0-2A49-B919-13234BAFD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01342"/>
              </p:ext>
            </p:extLst>
          </p:nvPr>
        </p:nvGraphicFramePr>
        <p:xfrm>
          <a:off x="2484079" y="1998962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Line">
            <a:extLst>
              <a:ext uri="{FF2B5EF4-FFF2-40B4-BE49-F238E27FC236}">
                <a16:creationId xmlns:a16="http://schemas.microsoft.com/office/drawing/2014/main" id="{75D7CB23-E1B3-F64E-BE30-F9E983719EFC}"/>
              </a:ext>
            </a:extLst>
          </p:cNvPr>
          <p:cNvSpPr/>
          <p:nvPr/>
        </p:nvSpPr>
        <p:spPr>
          <a:xfrm>
            <a:off x="2483770" y="2210721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3" name="Line">
            <a:extLst>
              <a:ext uri="{FF2B5EF4-FFF2-40B4-BE49-F238E27FC236}">
                <a16:creationId xmlns:a16="http://schemas.microsoft.com/office/drawing/2014/main" id="{F44F39C6-E90E-324F-843C-9C002116833B}"/>
              </a:ext>
            </a:extLst>
          </p:cNvPr>
          <p:cNvSpPr/>
          <p:nvPr/>
        </p:nvSpPr>
        <p:spPr>
          <a:xfrm>
            <a:off x="2481790" y="2351245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4" name="Line">
            <a:extLst>
              <a:ext uri="{FF2B5EF4-FFF2-40B4-BE49-F238E27FC236}">
                <a16:creationId xmlns:a16="http://schemas.microsoft.com/office/drawing/2014/main" id="{FACCC399-D308-2442-BDEF-1E68F9478299}"/>
              </a:ext>
            </a:extLst>
          </p:cNvPr>
          <p:cNvSpPr/>
          <p:nvPr/>
        </p:nvSpPr>
        <p:spPr>
          <a:xfrm>
            <a:off x="2487727" y="2481875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5" name="Line">
            <a:extLst>
              <a:ext uri="{FF2B5EF4-FFF2-40B4-BE49-F238E27FC236}">
                <a16:creationId xmlns:a16="http://schemas.microsoft.com/office/drawing/2014/main" id="{09F10F37-12E0-EE4A-AE9D-B230BBC62B92}"/>
              </a:ext>
            </a:extLst>
          </p:cNvPr>
          <p:cNvSpPr/>
          <p:nvPr/>
        </p:nvSpPr>
        <p:spPr>
          <a:xfrm flipH="1" flipV="1">
            <a:off x="889336" y="2108191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6" name="Line">
            <a:extLst>
              <a:ext uri="{FF2B5EF4-FFF2-40B4-BE49-F238E27FC236}">
                <a16:creationId xmlns:a16="http://schemas.microsoft.com/office/drawing/2014/main" id="{4367B5B3-ED58-3B42-8410-B3C11BDD2FE9}"/>
              </a:ext>
            </a:extLst>
          </p:cNvPr>
          <p:cNvSpPr/>
          <p:nvPr/>
        </p:nvSpPr>
        <p:spPr>
          <a:xfrm flipH="1" flipV="1">
            <a:off x="1037425" y="2106765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" name="Line">
            <a:extLst>
              <a:ext uri="{FF2B5EF4-FFF2-40B4-BE49-F238E27FC236}">
                <a16:creationId xmlns:a16="http://schemas.microsoft.com/office/drawing/2014/main" id="{310EADF4-B588-FC45-B3C3-802049C6A24A}"/>
              </a:ext>
            </a:extLst>
          </p:cNvPr>
          <p:cNvSpPr/>
          <p:nvPr/>
        </p:nvSpPr>
        <p:spPr>
          <a:xfrm flipH="1" flipV="1">
            <a:off x="1186558" y="2107563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79" name="Table">
            <a:extLst>
              <a:ext uri="{FF2B5EF4-FFF2-40B4-BE49-F238E27FC236}">
                <a16:creationId xmlns:a16="http://schemas.microsoft.com/office/drawing/2014/main" id="{7E36B67F-F407-E844-9D28-177663DEF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646488"/>
              </p:ext>
            </p:extLst>
          </p:nvPr>
        </p:nvGraphicFramePr>
        <p:xfrm>
          <a:off x="885989" y="3293551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265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6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7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8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9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0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1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2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3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4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5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6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7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8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9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2" name="tibble::tribble(…) Makes list-columns when needed. tribble( ~max, ~seq,                           3,    1:3,                           4,    1:4,                           5,    1:5)…"/>
          <p:cNvSpPr txBox="1"/>
          <p:nvPr/>
        </p:nvSpPr>
        <p:spPr>
          <a:xfrm>
            <a:off x="312073" y="6511832"/>
            <a:ext cx="4372006" cy="188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tribble(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Makes list-columns when needed.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 ~max, ~seq,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3,    1:3,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4,    1:4,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5,    1:5)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tibble(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Saves list input as list-columns.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tibble(max = c(3, 4, 5), seq = list(1:3, 1:4, 1:5))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enframe(</a:t>
            </a:r>
            <a:r>
              <a:t>x, name="name", value="value"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Converts multi-level list to a tibble with list-cols.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enframe(list('3'=1:3, '4'=1:4, '5'=1:5), 'max', 'seq')</a:t>
            </a:r>
          </a:p>
        </p:txBody>
      </p:sp>
      <p:sp>
        <p:nvSpPr>
          <p:cNvPr id="283" name="RStudio® is a trademark of RStudio, PBC  •  CC BY SA  RStudio  •  info@rstudio.com  •  844-448-1212  •  rstudio.com  •  Learn more at tidyr.tidyverse.org  •  tibble  3.1.2  •  tidyr  1.1.3  •  Updated:  2021–08"/>
          <p:cNvSpPr txBox="1"/>
          <p:nvPr/>
        </p:nvSpPr>
        <p:spPr>
          <a:xfrm>
            <a:off x="16543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/>
              </a:rPr>
              <a:t>CC BY SA</a:t>
            </a:r>
            <a:r>
              <a:t>  RStudio  •  </a:t>
            </a:r>
            <a:r>
              <a:rPr>
                <a:hlinkClick r:id="rId3"/>
              </a:rPr>
              <a:t>info@rstudio.com</a:t>
            </a:r>
            <a:r>
              <a:t>  •  844-448-1212  •  </a:t>
            </a:r>
            <a:r>
              <a:rPr>
                <a:hlinkClick r:id="rId4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tidyr.tidyverse.org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tibble  3.1.2  •  tidyr  1.1.3  •  Updated:  2021–08</a:t>
            </a:r>
          </a:p>
        </p:txBody>
      </p:sp>
      <p:sp>
        <p:nvSpPr>
          <p:cNvPr id="284" name="Line"/>
          <p:cNvSpPr/>
          <p:nvPr/>
        </p:nvSpPr>
        <p:spPr>
          <a:xfrm>
            <a:off x="2354308" y="10362913"/>
            <a:ext cx="11290413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nest(data, …) Moves groups of cells into a list-column of a data frame. Use alone or with dplyr::group_by():…"/>
          <p:cNvSpPr txBox="1"/>
          <p:nvPr/>
        </p:nvSpPr>
        <p:spPr>
          <a:xfrm>
            <a:off x="312073" y="1998293"/>
            <a:ext cx="4213876" cy="236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nest(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Moves groups of cells into a list-column of a data frame. Use alone or with </a:t>
            </a:r>
            <a:r>
              <a:rPr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dplyr::</a:t>
            </a:r>
            <a:r>
              <a:t>group_by()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Group the data frame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group_by() </a:t>
            </a:r>
            <a:r>
              <a:t>and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nest()</a:t>
            </a:r>
            <a:r>
              <a:t> to move the groups into a list-column.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 &lt;- storms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t>group_by(name)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t>    nest()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nest(new_col = c(x, y))</a:t>
            </a:r>
            <a:r>
              <a:t> to specify the columns to group </a:t>
            </a:r>
            <a:br/>
            <a:r>
              <a:t>using </a:t>
            </a:r>
            <a:r>
              <a:rPr>
                <a:solidFill>
                  <a:srgbClr val="79797A"/>
                </a:solidFill>
              </a:rP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select() </a:t>
            </a:r>
            <a:r>
              <a:t>syntax.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 &lt;- storms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t>nest(data = c(year:long))</a:t>
            </a:r>
          </a:p>
        </p:txBody>
      </p:sp>
      <p:sp>
        <p:nvSpPr>
          <p:cNvPr id="287" name="Nested Data"/>
          <p:cNvSpPr txBox="1"/>
          <p:nvPr/>
        </p:nvSpPr>
        <p:spPr>
          <a:xfrm>
            <a:off x="312073" y="458903"/>
            <a:ext cx="16138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36D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Nested Data</a:t>
            </a:r>
          </a:p>
        </p:txBody>
      </p:sp>
      <p:sp>
        <p:nvSpPr>
          <p:cNvPr id="288" name="CREATE NESTED DATA"/>
          <p:cNvSpPr txBox="1"/>
          <p:nvPr/>
        </p:nvSpPr>
        <p:spPr>
          <a:xfrm>
            <a:off x="312073" y="1781751"/>
            <a:ext cx="145272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NESTED DATA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298773" y="4226943"/>
            <a:ext cx="4992301" cy="1791204"/>
            <a:chOff x="0" y="137120"/>
            <a:chExt cx="4992300" cy="1791203"/>
          </a:xfrm>
        </p:grpSpPr>
        <p:sp>
          <p:nvSpPr>
            <p:cNvPr id="289" name="nested data frame"/>
            <p:cNvSpPr/>
            <p:nvPr/>
          </p:nvSpPr>
          <p:spPr>
            <a:xfrm>
              <a:off x="2735257" y="6583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nested data frame</a:t>
              </a:r>
            </a:p>
          </p:txBody>
        </p:sp>
        <p:sp>
          <p:nvSpPr>
            <p:cNvPr id="290" name="&quot;cell&quot; contents"/>
            <p:cNvSpPr/>
            <p:nvPr/>
          </p:nvSpPr>
          <p:spPr>
            <a:xfrm>
              <a:off x="3722299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"cell" contents</a:t>
              </a:r>
            </a:p>
          </p:txBody>
        </p:sp>
        <p:graphicFrame>
          <p:nvGraphicFramePr>
            <p:cNvPr id="291" name="Table"/>
            <p:cNvGraphicFramePr/>
            <p:nvPr/>
          </p:nvGraphicFramePr>
          <p:xfrm>
            <a:off x="2274222" y="733554"/>
            <a:ext cx="8775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52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2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92" name="Table"/>
            <p:cNvGraphicFramePr/>
            <p:nvPr/>
          </p:nvGraphicFramePr>
          <p:xfrm>
            <a:off x="0" y="348579"/>
            <a:ext cx="977900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1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1016842" y="980689"/>
              <a:ext cx="1119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2147861" y="988348"/>
              <a:ext cx="10288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295" name="Table"/>
            <p:cNvGraphicFramePr/>
            <p:nvPr/>
          </p:nvGraphicFramePr>
          <p:xfrm>
            <a:off x="1124178" y="336184"/>
            <a:ext cx="983959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7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6" name="Shape"/>
            <p:cNvSpPr/>
            <p:nvPr/>
          </p:nvSpPr>
          <p:spPr>
            <a:xfrm>
              <a:off x="3164862" y="737614"/>
              <a:ext cx="215961" cy="45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48"/>
                  </a:moveTo>
                  <a:lnTo>
                    <a:pt x="21600" y="0"/>
                  </a:lnTo>
                  <a:lnTo>
                    <a:pt x="20973" y="21600"/>
                  </a:lnTo>
                  <a:lnTo>
                    <a:pt x="280" y="16364"/>
                  </a:lnTo>
                  <a:lnTo>
                    <a:pt x="0" y="12548"/>
                  </a:lnTo>
                  <a:close/>
                </a:path>
              </a:pathLst>
            </a:custGeom>
            <a:solidFill>
              <a:srgbClr val="FFE08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sp>
          <p:nvSpPr>
            <p:cNvPr id="297" name="Shape"/>
            <p:cNvSpPr/>
            <p:nvPr/>
          </p:nvSpPr>
          <p:spPr>
            <a:xfrm>
              <a:off x="3175473" y="1094672"/>
              <a:ext cx="203745" cy="62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66" y="6524"/>
                  </a:lnTo>
                  <a:lnTo>
                    <a:pt x="21600" y="21600"/>
                  </a:lnTo>
                  <a:lnTo>
                    <a:pt x="503" y="4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D61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sp>
          <p:nvSpPr>
            <p:cNvPr id="298" name="Shape"/>
            <p:cNvSpPr/>
            <p:nvPr/>
          </p:nvSpPr>
          <p:spPr>
            <a:xfrm>
              <a:off x="3165672" y="172760"/>
              <a:ext cx="234994" cy="82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50"/>
                  </a:moveTo>
                  <a:lnTo>
                    <a:pt x="21600" y="0"/>
                  </a:lnTo>
                  <a:lnTo>
                    <a:pt x="20934" y="12608"/>
                  </a:lnTo>
                  <a:lnTo>
                    <a:pt x="159" y="21600"/>
                  </a:lnTo>
                  <a:lnTo>
                    <a:pt x="0" y="18150"/>
                  </a:lnTo>
                  <a:close/>
                </a:path>
              </a:pathLst>
            </a:custGeom>
            <a:solidFill>
              <a:srgbClr val="FFFCBF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graphicFrame>
          <p:nvGraphicFramePr>
            <p:cNvPr id="299" name="Table"/>
            <p:cNvGraphicFramePr/>
            <p:nvPr/>
          </p:nvGraphicFramePr>
          <p:xfrm>
            <a:off x="3353642" y="199604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0" name="Table"/>
            <p:cNvGraphicFramePr/>
            <p:nvPr/>
          </p:nvGraphicFramePr>
          <p:xfrm>
            <a:off x="3353642" y="713989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3353642" y="1251706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303" name="Index list-columns with [[]]. n_storms$data[[1]]"/>
          <p:cNvSpPr txBox="1"/>
          <p:nvPr/>
        </p:nvSpPr>
        <p:spPr>
          <a:xfrm>
            <a:off x="312073" y="5764116"/>
            <a:ext cx="4213876" cy="34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Index list-columns with [[]].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n_storms$data[[1]]</a:t>
            </a:r>
          </a:p>
        </p:txBody>
      </p:sp>
      <p:sp>
        <p:nvSpPr>
          <p:cNvPr id="304" name="TRANSFORM NESTED DATA"/>
          <p:cNvSpPr txBox="1"/>
          <p:nvPr/>
        </p:nvSpPr>
        <p:spPr>
          <a:xfrm>
            <a:off x="9432945" y="1781751"/>
            <a:ext cx="178511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TRANSFORM NESTED DATA</a:t>
            </a:r>
          </a:p>
        </p:txBody>
      </p:sp>
      <p:sp>
        <p:nvSpPr>
          <p:cNvPr id="305" name="A vectorized function takes a vector, transforms each element in parallel, and returns a vector of the same length. By themselves vectorized functions cannot work with lists, such as list-columns.…"/>
          <p:cNvSpPr txBox="1"/>
          <p:nvPr/>
        </p:nvSpPr>
        <p:spPr>
          <a:xfrm>
            <a:off x="9432945" y="1998293"/>
            <a:ext cx="4213877" cy="16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vectorized function takes a vector, transforms each element in parallel, and returns a vector of the same length. By themselves vectorized functions cannot work with lists, such as list-columns.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dplyr::</a:t>
            </a:r>
            <a:r>
              <a:t>rowwise(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Group data so that each row is one group, and within the groups, elements of list-columns appear directly (accessed with [[ ), not as lists of length one.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When you use rowwise(), dplyr functions will seem to apply functions to list-columns in a vectorized fashion.</a:t>
            </a:r>
          </a:p>
        </p:txBody>
      </p:sp>
      <p:sp>
        <p:nvSpPr>
          <p:cNvPr id="306" name="Line"/>
          <p:cNvSpPr/>
          <p:nvPr/>
        </p:nvSpPr>
        <p:spPr>
          <a:xfrm>
            <a:off x="321497" y="1761575"/>
            <a:ext cx="41950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Line"/>
          <p:cNvSpPr/>
          <p:nvPr/>
        </p:nvSpPr>
        <p:spPr>
          <a:xfrm>
            <a:off x="9441926" y="1761575"/>
            <a:ext cx="301169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08" name="Table"/>
          <p:cNvGraphicFramePr/>
          <p:nvPr/>
        </p:nvGraphicFramePr>
        <p:xfrm>
          <a:off x="2372411" y="6859265"/>
          <a:ext cx="754356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3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max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seq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9" name="n_storms %&gt;%      rowwise() %&gt;%     mutate(n = list(dim(data)))"/>
          <p:cNvSpPr txBox="1"/>
          <p:nvPr/>
        </p:nvSpPr>
        <p:spPr>
          <a:xfrm>
            <a:off x="9744147" y="5230817"/>
            <a:ext cx="2819754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t>dim(data)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t>)</a:t>
            </a:r>
          </a:p>
        </p:txBody>
      </p:sp>
      <p:sp>
        <p:nvSpPr>
          <p:cNvPr id="310" name="starwars %&gt;%      rowwise() %&gt;%      mutate(transport = list(append(vehicles, starships)))"/>
          <p:cNvSpPr txBox="1"/>
          <p:nvPr/>
        </p:nvSpPr>
        <p:spPr>
          <a:xfrm>
            <a:off x="9744147" y="7951504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rowwise() %&gt;% </a:t>
            </a:r>
            <a:br/>
            <a:r>
              <a:t>    mutate(transport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t>append(vehicles, starships)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t>)</a:t>
            </a:r>
          </a:p>
        </p:txBody>
      </p:sp>
      <p:sp>
        <p:nvSpPr>
          <p:cNvPr id="311" name="n_storms %&gt;%      rowwise() %&gt;%     mutate(n = nrow(data))"/>
          <p:cNvSpPr txBox="1"/>
          <p:nvPr/>
        </p:nvSpPr>
        <p:spPr>
          <a:xfrm>
            <a:off x="9744147" y="6626987"/>
            <a:ext cx="1833987" cy="75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nrow(data))</a:t>
            </a:r>
          </a:p>
        </p:txBody>
      </p:sp>
      <p:sp>
        <p:nvSpPr>
          <p:cNvPr id="312" name="Apply a function to a list-column and create a new list-column."/>
          <p:cNvSpPr txBox="1"/>
          <p:nvPr/>
        </p:nvSpPr>
        <p:spPr>
          <a:xfrm>
            <a:off x="9432945" y="4835268"/>
            <a:ext cx="417066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Apply a function to a list-column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a new list-column.</a:t>
            </a:r>
          </a:p>
        </p:txBody>
      </p:sp>
      <p:sp>
        <p:nvSpPr>
          <p:cNvPr id="313" name="Apply a function to a list-column and create a regular column."/>
          <p:cNvSpPr txBox="1"/>
          <p:nvPr/>
        </p:nvSpPr>
        <p:spPr>
          <a:xfrm>
            <a:off x="9432945" y="6218850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Apply a function to a list-column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a regular column.</a:t>
            </a:r>
          </a:p>
        </p:txBody>
      </p:sp>
      <p:sp>
        <p:nvSpPr>
          <p:cNvPr id="314" name="Collapse multiple list-columns into a single list-column."/>
          <p:cNvSpPr txBox="1"/>
          <p:nvPr/>
        </p:nvSpPr>
        <p:spPr>
          <a:xfrm>
            <a:off x="9432945" y="7594042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Collapse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multiple list-columns</a:t>
            </a:r>
            <a:r>
              <a:t> into a single list-column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</a:p>
        </p:txBody>
      </p:sp>
      <p:sp>
        <p:nvSpPr>
          <p:cNvPr id="315" name="See purrr package for more list functions."/>
          <p:cNvSpPr txBox="1"/>
          <p:nvPr/>
        </p:nvSpPr>
        <p:spPr>
          <a:xfrm>
            <a:off x="9439347" y="9972910"/>
            <a:ext cx="421387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package for more list functions.</a:t>
            </a: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Group"/>
          <p:cNvGrpSpPr/>
          <p:nvPr/>
        </p:nvGrpSpPr>
        <p:grpSpPr>
          <a:xfrm>
            <a:off x="9725488" y="3881513"/>
            <a:ext cx="3463953" cy="659965"/>
            <a:chOff x="25400" y="0"/>
            <a:chExt cx="3463952" cy="659964"/>
          </a:xfrm>
        </p:grpSpPr>
        <p:graphicFrame>
          <p:nvGraphicFramePr>
            <p:cNvPr id="317" name="Table"/>
            <p:cNvGraphicFramePr/>
            <p:nvPr/>
          </p:nvGraphicFramePr>
          <p:xfrm>
            <a:off x="883701" y="87887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320" name="Group"/>
            <p:cNvGrpSpPr/>
            <p:nvPr/>
          </p:nvGrpSpPr>
          <p:grpSpPr>
            <a:xfrm>
              <a:off x="1696021" y="0"/>
              <a:ext cx="1305385" cy="659964"/>
              <a:chOff x="0" y="0"/>
              <a:chExt cx="1305383" cy="659964"/>
            </a:xfrm>
          </p:grpSpPr>
          <p:sp>
            <p:nvSpPr>
              <p:cNvPr id="318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328079" y="85645"/>
              <a:ext cx="649221" cy="4571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6492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</a:rPr>
                            <a:t>data</a:t>
                          </a:r>
                        </a:p>
                      </a:txBody>
                      <a:tcPr marL="0" marR="0" marT="0" marB="0" anchor="ctr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FFFC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FE08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EAD6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21" name="Table"/>
            <p:cNvGraphicFramePr/>
            <p:nvPr/>
          </p:nvGraphicFramePr>
          <p:xfrm>
            <a:off x="3132230" y="88502"/>
            <a:ext cx="3571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57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result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1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2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555347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323" name="Table"/>
            <p:cNvGraphicFramePr/>
            <p:nvPr/>
          </p:nvGraphicFramePr>
          <p:xfrm>
            <a:off x="25400" y="87093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4" name="Line"/>
            <p:cNvSpPr/>
            <p:nvPr/>
          </p:nvSpPr>
          <p:spPr>
            <a:xfrm>
              <a:off x="697286" y="316487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2940795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27" name="Triangle"/>
          <p:cNvSpPr/>
          <p:nvPr/>
        </p:nvSpPr>
        <p:spPr>
          <a:xfrm rot="13725824" flipH="1">
            <a:off x="11523931" y="8143895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28" name="append() returns a list for each row, so col type must be list"/>
          <p:cNvSpPr/>
          <p:nvPr/>
        </p:nvSpPr>
        <p:spPr>
          <a:xfrm>
            <a:off x="11537283" y="7932782"/>
            <a:ext cx="1668417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432" y="0"/>
                  <a:pt x="964" y="0"/>
                </a:cubicBezTo>
                <a:lnTo>
                  <a:pt x="20636" y="0"/>
                </a:lnTo>
                <a:cubicBezTo>
                  <a:pt x="21168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1168" y="21600"/>
                  <a:pt x="20636" y="21600"/>
                </a:cubicBezTo>
                <a:lnTo>
                  <a:pt x="964" y="21600"/>
                </a:lnTo>
                <a:cubicBezTo>
                  <a:pt x="432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append() returns a list for each row, so col type must be list</a:t>
            </a:r>
          </a:p>
        </p:txBody>
      </p:sp>
      <p:sp>
        <p:nvSpPr>
          <p:cNvPr id="329" name="CREATE TIBBLES WITH LIST-COLUMNS"/>
          <p:cNvSpPr txBox="1"/>
          <p:nvPr/>
        </p:nvSpPr>
        <p:spPr>
          <a:xfrm>
            <a:off x="312073" y="6261794"/>
            <a:ext cx="252989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TIBBLES WITH LIST-COLUMNS</a:t>
            </a:r>
          </a:p>
        </p:txBody>
      </p:sp>
      <p:sp>
        <p:nvSpPr>
          <p:cNvPr id="330" name="dplyr::mutate(), transmute(), and summarise() will output  list-columns if they return a list. mtcars %&gt;%      group_by(cyl) %&gt;%      summarise(q = list(quantile(mpg)))"/>
          <p:cNvSpPr txBox="1"/>
          <p:nvPr/>
        </p:nvSpPr>
        <p:spPr>
          <a:xfrm>
            <a:off x="312073" y="8806019"/>
            <a:ext cx="4372006" cy="97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dplyr::</a:t>
            </a:r>
            <a:r>
              <a:t>mutate()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</a:t>
            </a:r>
            <a:r>
              <a:t> transmute()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and </a:t>
            </a:r>
            <a:r>
              <a:t>summarise()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will output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list-columns if they return a list.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group_by(cyl)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summarise(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quantile(mpg)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))</a:t>
            </a:r>
          </a:p>
        </p:txBody>
      </p:sp>
      <p:sp>
        <p:nvSpPr>
          <p:cNvPr id="331" name="OUTPUT LIST-COLUMNS FROM OTHER FUNCTIONS"/>
          <p:cNvSpPr txBox="1"/>
          <p:nvPr/>
        </p:nvSpPr>
        <p:spPr>
          <a:xfrm>
            <a:off x="312073" y="8563960"/>
            <a:ext cx="334645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OUTPUT LIST-COLUMNS FROM OTHER FUNCTIONS</a:t>
            </a:r>
          </a:p>
        </p:txBody>
      </p:sp>
      <p:sp>
        <p:nvSpPr>
          <p:cNvPr id="332" name="A nested data frame stores individual tables as a list-column of data frames within a larger organizing data frame. List-columns can also be lists of vectors or lists of varying data types.  Use a nested data frame to:…"/>
          <p:cNvSpPr txBox="1"/>
          <p:nvPr/>
        </p:nvSpPr>
        <p:spPr>
          <a:xfrm>
            <a:off x="309788" y="864941"/>
            <a:ext cx="11891304" cy="78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nested data frame</a:t>
            </a:r>
            <a:r>
              <a:t> stores individual tables as a list-column of data frames within a larger organizing data frame. List-columns can also be lists of vectors or lists of varying data types. </a:t>
            </a:r>
            <a:br/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Preserve relationships between observations and subsets of data. Preserve the type of the variables being nested (factors and datetimes aren't coerced to character).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Manipulate many sub-tables at once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funcitons like map(), map2(), or pmap() or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t> rowwise() grouping.</a:t>
            </a:r>
          </a:p>
        </p:txBody>
      </p:sp>
      <p:sp>
        <p:nvSpPr>
          <p:cNvPr id="333" name="Triangle"/>
          <p:cNvSpPr/>
          <p:nvPr/>
        </p:nvSpPr>
        <p:spPr>
          <a:xfrm rot="16200000" flipH="1">
            <a:off x="11542419" y="5558938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34" name="dim() returns two values per row"/>
          <p:cNvSpPr/>
          <p:nvPr/>
        </p:nvSpPr>
        <p:spPr>
          <a:xfrm>
            <a:off x="11031970" y="5141124"/>
            <a:ext cx="95529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715" y="0"/>
                  <a:pt x="1596" y="0"/>
                </a:cubicBezTo>
                <a:lnTo>
                  <a:pt x="20004" y="0"/>
                </a:lnTo>
                <a:cubicBezTo>
                  <a:pt x="20885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885" y="21600"/>
                  <a:pt x="20004" y="21600"/>
                </a:cubicBezTo>
                <a:lnTo>
                  <a:pt x="1596" y="21600"/>
                </a:lnTo>
                <a:cubicBezTo>
                  <a:pt x="715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dim() returns two values per row</a:t>
            </a:r>
          </a:p>
        </p:txBody>
      </p:sp>
      <p:sp>
        <p:nvSpPr>
          <p:cNvPr id="335" name="unnest(data, cols, ..., keep_empty = FALSE) Flatten nested columns back to regular columns. The inverse of nest(). n_storms %&gt;% unnest(data)…"/>
          <p:cNvSpPr txBox="1"/>
          <p:nvPr/>
        </p:nvSpPr>
        <p:spPr>
          <a:xfrm>
            <a:off x="4780512" y="1998293"/>
            <a:ext cx="4391937" cy="100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..., keep_empty = FALSE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Flatten nested columns back to regular columns. The inverse of nest().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 %&gt;% unnest(data)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unnest_longer(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values_to = NULL, indices_to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Turn each element of a list-column into a row.</a:t>
            </a:r>
          </a:p>
        </p:txBody>
      </p:sp>
      <p:sp>
        <p:nvSpPr>
          <p:cNvPr id="336" name="RESHAPE NESTED DATA"/>
          <p:cNvSpPr txBox="1"/>
          <p:nvPr/>
        </p:nvSpPr>
        <p:spPr>
          <a:xfrm>
            <a:off x="4774007" y="1781751"/>
            <a:ext cx="156870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RESHAPE NESTED DATA</a:t>
            </a:r>
          </a:p>
        </p:txBody>
      </p:sp>
      <p:grpSp>
        <p:nvGrpSpPr>
          <p:cNvPr id="340" name="Group"/>
          <p:cNvGrpSpPr/>
          <p:nvPr/>
        </p:nvGrpSpPr>
        <p:grpSpPr>
          <a:xfrm>
            <a:off x="5054022" y="3871343"/>
            <a:ext cx="3582921" cy="1397000"/>
            <a:chOff x="25400" y="25400"/>
            <a:chExt cx="3582920" cy="1396999"/>
          </a:xfrm>
        </p:grpSpPr>
        <p:graphicFrame>
          <p:nvGraphicFramePr>
            <p:cNvPr id="337" name="Table"/>
            <p:cNvGraphicFramePr/>
            <p:nvPr/>
          </p:nvGraphicFramePr>
          <p:xfrm>
            <a:off x="25400" y="444500"/>
            <a:ext cx="1550921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38" name="Table"/>
            <p:cNvGraphicFramePr/>
            <p:nvPr/>
          </p:nvGraphicFramePr>
          <p:xfrm>
            <a:off x="2057399" y="25400"/>
            <a:ext cx="1550921" cy="13969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 the S…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Return of the Jed…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339" name="Line"/>
            <p:cNvSpPr/>
            <p:nvPr/>
          </p:nvSpPr>
          <p:spPr>
            <a:xfrm>
              <a:off x="1609194" y="723900"/>
              <a:ext cx="41533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41" name="unnest_wider(data, col) Turn each element of a list-column into a  regular column."/>
          <p:cNvSpPr txBox="1"/>
          <p:nvPr/>
        </p:nvSpPr>
        <p:spPr>
          <a:xfrm>
            <a:off x="4774292" y="5563858"/>
            <a:ext cx="4404377" cy="59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unnest_wider(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Turn each element of a list-column into a  regular column.</a:t>
            </a:r>
          </a:p>
        </p:txBody>
      </p:sp>
      <p:sp>
        <p:nvSpPr>
          <p:cNvPr id="342" name="Line"/>
          <p:cNvSpPr/>
          <p:nvPr/>
        </p:nvSpPr>
        <p:spPr>
          <a:xfrm>
            <a:off x="4785308" y="1761575"/>
            <a:ext cx="440774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43" name="hoist(.data, .col, ..., .remove = TRUE) Selectively pull list components out into their own top-level columns. Uses purrr::pluck() syntax for selecting from lists."/>
          <p:cNvSpPr txBox="1"/>
          <p:nvPr/>
        </p:nvSpPr>
        <p:spPr>
          <a:xfrm>
            <a:off x="4782812" y="7818108"/>
            <a:ext cx="4404376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hoist(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.col, ..., .remove = TRUE) Selectively pull list components out into their own top-level columns. Uses purrr::pluck() syntax for selecting from lists.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859097" y="6793517"/>
            <a:ext cx="4219046" cy="558800"/>
            <a:chOff x="0" y="0"/>
            <a:chExt cx="4219044" cy="558798"/>
          </a:xfrm>
        </p:grpSpPr>
        <p:graphicFrame>
          <p:nvGraphicFramePr>
            <p:cNvPr id="344" name="Table"/>
            <p:cNvGraphicFramePr/>
            <p:nvPr/>
          </p:nvGraphicFramePr>
          <p:xfrm>
            <a:off x="0" y="0"/>
            <a:ext cx="1293898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63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75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5" name="Table"/>
            <p:cNvGraphicFramePr/>
            <p:nvPr>
              <p:extLst>
                <p:ext uri="{D42A27DB-BD31-4B8C-83A1-F6EECF244321}">
                  <p14:modId xmlns:p14="http://schemas.microsoft.com/office/powerpoint/2010/main" val="1578513040"/>
                </p:ext>
              </p:extLst>
            </p:nvPr>
          </p:nvGraphicFramePr>
          <p:xfrm>
            <a:off x="1751391" y="0"/>
            <a:ext cx="2467653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13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443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80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23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Revenge of</a:t>
                        </a:r>
                        <a:r>
                          <a:rPr lang="en-US" sz="800" dirty="0">
                            <a:sym typeface="Source Sans Pro Regular"/>
                          </a:rPr>
                          <a:t>...</a:t>
                        </a:r>
                        <a:endParaRPr sz="800" dirty="0">
                          <a:sym typeface="Source Sans Pro Regular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Return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6" name="Line"/>
            <p:cNvSpPr/>
            <p:nvPr/>
          </p:nvSpPr>
          <p:spPr>
            <a:xfrm>
              <a:off x="1388191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833697" y="9376072"/>
            <a:ext cx="4253376" cy="558800"/>
            <a:chOff x="0" y="0"/>
            <a:chExt cx="4253374" cy="558799"/>
          </a:xfrm>
        </p:grpSpPr>
        <p:graphicFrame>
          <p:nvGraphicFramePr>
            <p:cNvPr id="348" name="Table"/>
            <p:cNvGraphicFramePr/>
            <p:nvPr/>
          </p:nvGraphicFramePr>
          <p:xfrm>
            <a:off x="0" y="0"/>
            <a:ext cx="1271520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00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14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9" name="Table"/>
            <p:cNvGraphicFramePr/>
            <p:nvPr/>
          </p:nvGraphicFramePr>
          <p:xfrm>
            <a:off x="1776791" y="0"/>
            <a:ext cx="2476583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535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520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43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418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first_film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second_film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0" name="Line"/>
            <p:cNvSpPr/>
            <p:nvPr/>
          </p:nvSpPr>
          <p:spPr>
            <a:xfrm>
              <a:off x="1415825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52" name="starwars %&gt;%      select(name, films) %&gt;%      unnest_longer(films)"/>
          <p:cNvSpPr txBox="1"/>
          <p:nvPr/>
        </p:nvSpPr>
        <p:spPr>
          <a:xfrm>
            <a:off x="6008047" y="3128835"/>
            <a:ext cx="1673350" cy="8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starwars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select(name, films)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unnest_longer(films)</a:t>
            </a:r>
          </a:p>
        </p:txBody>
      </p:sp>
      <p:sp>
        <p:nvSpPr>
          <p:cNvPr id="353" name="starwars %&gt;%      select(name, films) %&gt;%      unnest_wider(films)"/>
          <p:cNvSpPr txBox="1"/>
          <p:nvPr/>
        </p:nvSpPr>
        <p:spPr>
          <a:xfrm>
            <a:off x="6008047" y="6022528"/>
            <a:ext cx="1673350" cy="63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unnest_wider(films)</a:t>
            </a:r>
          </a:p>
        </p:txBody>
      </p:sp>
      <p:sp>
        <p:nvSpPr>
          <p:cNvPr id="354" name="starwars %&gt;%      select(name, films) %&gt;%      hoist(films, first_film = 1, second_film = 2)"/>
          <p:cNvSpPr txBox="1"/>
          <p:nvPr/>
        </p:nvSpPr>
        <p:spPr>
          <a:xfrm>
            <a:off x="5457658" y="8587097"/>
            <a:ext cx="3029657" cy="60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hoist(films, first_film = 1, second_film = 2)</a:t>
            </a:r>
          </a:p>
        </p:txBody>
      </p:sp>
      <p:sp>
        <p:nvSpPr>
          <p:cNvPr id="355" name="starwars %&gt;%      rowwise() %&gt;%      mutate(n_transports = length(c(vehicles, starships)))"/>
          <p:cNvSpPr txBox="1"/>
          <p:nvPr/>
        </p:nvSpPr>
        <p:spPr>
          <a:xfrm>
            <a:off x="9744147" y="9159393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rowwise() %&gt;% </a:t>
            </a:r>
            <a:br/>
            <a:r>
              <a:t>    mutate(n_transports = length(c(vehicles, starships)))</a:t>
            </a:r>
          </a:p>
        </p:txBody>
      </p:sp>
      <p:sp>
        <p:nvSpPr>
          <p:cNvPr id="356" name="Apply a function to multiple list-columns."/>
          <p:cNvSpPr txBox="1"/>
          <p:nvPr/>
        </p:nvSpPr>
        <p:spPr>
          <a:xfrm>
            <a:off x="9432945" y="8851085"/>
            <a:ext cx="4213877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Apply a function 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multiple list-columns.</a:t>
            </a:r>
          </a:p>
        </p:txBody>
      </p:sp>
      <p:sp>
        <p:nvSpPr>
          <p:cNvPr id="357" name="wrap with list to tell mutate to create a list-column"/>
          <p:cNvSpPr/>
          <p:nvPr/>
        </p:nvSpPr>
        <p:spPr>
          <a:xfrm>
            <a:off x="11677350" y="5525507"/>
            <a:ext cx="1504392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454" y="0"/>
                  <a:pt x="1013" y="0"/>
                </a:cubicBezTo>
                <a:lnTo>
                  <a:pt x="20587" y="0"/>
                </a:lnTo>
                <a:cubicBezTo>
                  <a:pt x="21146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1146" y="21600"/>
                  <a:pt x="20587" y="21600"/>
                </a:cubicBezTo>
                <a:lnTo>
                  <a:pt x="1013" y="21600"/>
                </a:lnTo>
                <a:cubicBezTo>
                  <a:pt x="454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wrap with list to tell mutate to create a list-column</a:t>
            </a:r>
          </a:p>
        </p:txBody>
      </p:sp>
      <p:sp>
        <p:nvSpPr>
          <p:cNvPr id="358" name="Triangle"/>
          <p:cNvSpPr/>
          <p:nvPr/>
        </p:nvSpPr>
        <p:spPr>
          <a:xfrm rot="12348287" flipH="1">
            <a:off x="11003999" y="5360722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59" name="Triangle"/>
          <p:cNvSpPr/>
          <p:nvPr/>
        </p:nvSpPr>
        <p:spPr>
          <a:xfrm rot="13725824" flipH="1">
            <a:off x="11501554" y="9323535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0" name="length() returns one integer per row"/>
          <p:cNvSpPr/>
          <p:nvPr/>
        </p:nvSpPr>
        <p:spPr>
          <a:xfrm>
            <a:off x="11514906" y="9112422"/>
            <a:ext cx="1177655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611" y="0"/>
                  <a:pt x="1365" y="0"/>
                </a:cubicBezTo>
                <a:lnTo>
                  <a:pt x="20235" y="0"/>
                </a:lnTo>
                <a:cubicBezTo>
                  <a:pt x="20989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0989" y="21600"/>
                  <a:pt x="20235" y="21600"/>
                </a:cubicBezTo>
                <a:lnTo>
                  <a:pt x="1365" y="21600"/>
                </a:lnTo>
                <a:cubicBezTo>
                  <a:pt x="611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length() returns one integer per row</a:t>
            </a:r>
          </a:p>
        </p:txBody>
      </p:sp>
      <p:sp>
        <p:nvSpPr>
          <p:cNvPr id="361" name="Triangle"/>
          <p:cNvSpPr/>
          <p:nvPr/>
        </p:nvSpPr>
        <p:spPr>
          <a:xfrm rot="16200000" flipH="1">
            <a:off x="11370665" y="6931590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2" name="nrow() returns one integer per row"/>
          <p:cNvSpPr/>
          <p:nvPr/>
        </p:nvSpPr>
        <p:spPr>
          <a:xfrm>
            <a:off x="11505596" y="6898159"/>
            <a:ext cx="1120813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609" y="0"/>
                  <a:pt x="1360" y="0"/>
                </a:cubicBezTo>
                <a:lnTo>
                  <a:pt x="20240" y="0"/>
                </a:lnTo>
                <a:cubicBezTo>
                  <a:pt x="20991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991" y="21600"/>
                  <a:pt x="20240" y="21600"/>
                </a:cubicBezTo>
                <a:lnTo>
                  <a:pt x="1360" y="21600"/>
                </a:lnTo>
                <a:cubicBezTo>
                  <a:pt x="609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nrow() returns one integer per row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2602</Words>
  <Application>Microsoft Macintosh PowerPoint</Application>
  <PresentationFormat>Custom</PresentationFormat>
  <Paragraphs>681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Tidy Data with tidyr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Data with tidyr : : CHEAT SHEET </dc:title>
  <cp:lastModifiedBy>Averi Perny</cp:lastModifiedBy>
  <cp:revision>1</cp:revision>
  <dcterms:modified xsi:type="dcterms:W3CDTF">2021-08-13T20:09:14Z</dcterms:modified>
</cp:coreProperties>
</file>