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embeddedFontLst>
    <p:embeddedFont>
      <p:font typeface="Helvetica Neue Light" panose="020B0604020202020204" charset="0"/>
      <p:regular r:id="rId5"/>
      <p:bold r:id="rId6"/>
      <p:italic r:id="rId7"/>
      <p:boldItalic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Source Code Pro" panose="020B0604020202020204" charset="0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  <p:embeddedFont>
      <p:font typeface="Source Sans Pro Light" panose="020B0403030403020204" pitchFamily="34" charset="0"/>
      <p:regular r:id="rId21"/>
      <p:bold r:id="rId22"/>
      <p:italic r:id="rId23"/>
      <p:boldItalic r:id="rId24"/>
    </p:embeddedFont>
    <p:embeddedFont>
      <p:font typeface="Source Sans Pro SemiBold" panose="020B06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iFeRKs6B5Ui791Q36O4UwH4AMU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carena Soledad Valenzuela Beltrán" initials="" lastIdx="26" clrIdx="0"/>
  <p:cmAuthor id="1" name="pminotti" initials="pm" lastIdx="1" clrIdx="1">
    <p:extLst>
      <p:ext uri="{19B8F6BF-5375-455C-9EA6-DF929625EA0E}">
        <p15:presenceInfo xmlns:p15="http://schemas.microsoft.com/office/powerpoint/2012/main" userId="pminot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7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34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32" Type="http://customschemas.google.com/relationships/presentationmetadata" Target="metadata"/><Relationship Id="rId37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font" Target="fonts/font24.fntdata"/><Relationship Id="rId36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font" Target="fonts/font2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5671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795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64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rmAutofit/>
          </a:bodyPr>
          <a:lstStyle>
            <a:lvl1pPr marL="457200" lvl="0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  <a:defRPr sz="900"/>
            </a:lvl1pPr>
            <a:lvl2pPr marL="914400" lvl="1" indent="-27146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Source Sans Pro"/>
              <a:buChar char="•"/>
              <a:defRPr sz="900"/>
            </a:lvl2pPr>
            <a:lvl3pPr marL="1371600" lvl="2" indent="-27146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Source Sans Pro"/>
              <a:buChar char="•"/>
              <a:defRPr sz="900"/>
            </a:lvl3pPr>
            <a:lvl4pPr marL="1828800" lvl="3" indent="-27146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Source Sans Pro"/>
              <a:buChar char="•"/>
              <a:defRPr sz="900"/>
            </a:lvl4pPr>
            <a:lvl5pPr marL="2286000" lvl="4" indent="-27146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Source Sans Pro"/>
              <a:buChar char="•"/>
              <a:defRPr sz="900"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rmAutofit/>
          </a:bodyPr>
          <a:lstStyle>
            <a:lvl1pPr marL="457200" lvl="0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>
            <a:spLocks noGrp="1"/>
          </p:cNvSpPr>
          <p:nvPr>
            <p:ph type="pic" idx="2"/>
          </p:nvPr>
        </p:nvSpPr>
        <p:spPr>
          <a:xfrm>
            <a:off x="0" y="158750"/>
            <a:ext cx="13964218" cy="10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1725785" y="840878"/>
            <a:ext cx="10504787" cy="635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6790157" y="10090546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>
            <a:spLocks noGrp="1"/>
          </p:cNvSpPr>
          <p:nvPr>
            <p:ph type="pic" idx="2"/>
          </p:nvPr>
        </p:nvSpPr>
        <p:spPr>
          <a:xfrm>
            <a:off x="7216923" y="840878"/>
            <a:ext cx="5729885" cy="884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3300"/>
              <a:buFont typeface="Source Sans Pro SemiBold"/>
              <a:buNone/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norm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1pPr>
            <a:lvl2pPr marL="914400" lvl="1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2pPr>
            <a:lvl3pPr marL="1371600" lvl="2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3pPr>
            <a:lvl4pPr marL="1828800" lvl="3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4pPr>
            <a:lvl5pPr marL="2286000" lvl="4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28DB5"/>
              </a:buClr>
              <a:buSzPts val="2500"/>
              <a:buFont typeface="Source Sans Pro"/>
              <a:buNone/>
              <a:defRPr sz="2500">
                <a:solidFill>
                  <a:srgbClr val="628DB5"/>
                </a:solidFill>
              </a:defRPr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>
            <a:spLocks noGrp="1"/>
          </p:cNvSpPr>
          <p:nvPr>
            <p:ph type="pic" idx="2"/>
          </p:nvPr>
        </p:nvSpPr>
        <p:spPr>
          <a:xfrm>
            <a:off x="7216923" y="2955477"/>
            <a:ext cx="5729885" cy="675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rmAutofit/>
          </a:bodyPr>
          <a:lstStyle>
            <a:lvl1pPr marL="457200" lvl="0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1"/>
            </a:lvl1pPr>
            <a:lvl2pPr marL="914400" lvl="1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1"/>
            </a:lvl2pPr>
            <a:lvl3pPr marL="1371600" lvl="2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1"/>
            </a:lvl3pPr>
            <a:lvl4pPr marL="1828800" lvl="3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1"/>
            </a:lvl4pPr>
            <a:lvl5pPr marL="2286000" lvl="4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 b="1"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rmAutofit/>
          </a:bodyPr>
          <a:lstStyle>
            <a:lvl1pPr marL="457200" lvl="0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/>
            </a:lvl1pPr>
            <a:lvl2pPr marL="914400" lvl="1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/>
            </a:lvl2pPr>
            <a:lvl3pPr marL="1371600" lvl="2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/>
            </a:lvl3pPr>
            <a:lvl4pPr marL="1828800" lvl="3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/>
            </a:lvl4pPr>
            <a:lvl5pPr marL="2286000" lvl="4" indent="-2857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Char char="•"/>
              <a:defRPr sz="1200"/>
            </a:lvl5pPr>
            <a:lvl6pPr marL="2743200" lvl="5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>
            <a:spLocks noGrp="1"/>
          </p:cNvSpPr>
          <p:nvPr>
            <p:ph type="pic" idx="2"/>
          </p:nvPr>
        </p:nvSpPr>
        <p:spPr>
          <a:xfrm>
            <a:off x="1023192" y="1113729"/>
            <a:ext cx="5729885" cy="856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>
            <a:spLocks noGrp="1"/>
          </p:cNvSpPr>
          <p:nvPr>
            <p:ph type="pic" idx="3"/>
          </p:nvPr>
        </p:nvSpPr>
        <p:spPr>
          <a:xfrm>
            <a:off x="7216923" y="5629423"/>
            <a:ext cx="5729885" cy="405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>
            <a:spLocks noGrp="1"/>
          </p:cNvSpPr>
          <p:nvPr>
            <p:ph type="pic" idx="4"/>
          </p:nvPr>
        </p:nvSpPr>
        <p:spPr>
          <a:xfrm>
            <a:off x="7223603" y="1113729"/>
            <a:ext cx="5729885" cy="4051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sz="4800" b="0" i="0" u="none" strike="noStrike" cap="non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sz="4800" b="0" i="0" u="none" strike="noStrike" cap="non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sz="4800" b="0" i="0" u="none" strike="noStrike" cap="non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sz="4800" b="0" i="0" u="none" strike="noStrike" cap="non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sz="4800" b="0" i="0" u="none" strike="noStrike" cap="non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sz="4800" b="0" i="0" u="none" strike="noStrike" cap="non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sz="4800" b="0" i="0" u="none" strike="noStrike" cap="non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sz="4800" b="0" i="0" u="none" strike="noStrike" cap="non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800"/>
              <a:buFont typeface="Source Sans Pro Light"/>
              <a:buNone/>
              <a:defRPr sz="4800" b="0" i="0" u="none" strike="noStrike" cap="none">
                <a:solidFill>
                  <a:srgbClr val="585858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normAutofit/>
          </a:bodyPr>
          <a:lstStyle>
            <a:lvl1pPr marL="457200" marR="0" lvl="0" indent="-2762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762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762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762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762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762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762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762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762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Source Sans Pro"/>
              <a:buChar char="•"/>
              <a:defRPr sz="1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6790157" y="10097368"/>
            <a:ext cx="376044" cy="3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keras.io/" TargetMode="External"/><Relationship Id="rId7" Type="http://schemas.openxmlformats.org/officeDocument/2006/relationships/image" Target="../media/image2.jpg"/><Relationship Id="rId12" Type="http://schemas.openxmlformats.org/officeDocument/2006/relationships/hyperlink" Target="http://rstudi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hyperlink" Target="mailto:info@rstudio.com" TargetMode="External"/><Relationship Id="rId5" Type="http://schemas.openxmlformats.org/officeDocument/2006/relationships/hyperlink" Target="https://www.manning.com/books/deep-learning-with-r" TargetMode="External"/><Relationship Id="rId10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keras.rstudio.com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://www.image-net.org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studio.com" TargetMode="External"/><Relationship Id="rId5" Type="http://schemas.openxmlformats.org/officeDocument/2006/relationships/hyperlink" Target="mailto:info@rstudio.com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"/>
          <p:cNvGrpSpPr/>
          <p:nvPr/>
        </p:nvGrpSpPr>
        <p:grpSpPr>
          <a:xfrm>
            <a:off x="8383487" y="-1013161"/>
            <a:ext cx="6157895" cy="3553963"/>
            <a:chOff x="0" y="51032"/>
            <a:chExt cx="6157893" cy="3553962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23293" y="51032"/>
              <a:ext cx="6134600" cy="2980092"/>
              <a:chOff x="0" y="51032"/>
              <a:chExt cx="6134599" cy="2980091"/>
            </a:xfrm>
          </p:grpSpPr>
          <p:sp>
            <p:nvSpPr>
              <p:cNvPr id="59" name="Google Shape;59;p1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>
                  <a:gd name="adj" fmla="val 50000"/>
                </a:avLst>
              </a:prstGeom>
              <a:solidFill>
                <a:srgbClr val="FF9D40"/>
              </a:solidFill>
              <a:ln w="9525" cap="flat" cmpd="sng">
                <a:solidFill>
                  <a:srgbClr val="F1A154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196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 rot="-1800000">
                <a:off x="2896973" y="973389"/>
                <a:ext cx="1319509" cy="1143860"/>
              </a:xfrm>
              <a:prstGeom prst="triangle">
                <a:avLst>
                  <a:gd name="adj" fmla="val 50000"/>
                </a:avLst>
              </a:prstGeom>
              <a:solidFill>
                <a:srgbClr val="FFCC78"/>
              </a:solidFill>
              <a:ln w="9525" cap="flat" cmpd="sng">
                <a:solidFill>
                  <a:srgbClr val="F7CE85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>
                  <a:gd name="adj" fmla="val 50000"/>
                </a:avLst>
              </a:prstGeom>
              <a:solidFill>
                <a:srgbClr val="FF9D40"/>
              </a:solidFill>
              <a:ln w="9525" cap="flat" cmpd="sng">
                <a:solidFill>
                  <a:srgbClr val="F1A154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>
                  <a:gd name="adj" fmla="val 50000"/>
                </a:avLst>
              </a:prstGeom>
              <a:solidFill>
                <a:srgbClr val="FF9D40"/>
              </a:solidFill>
              <a:ln w="9525" cap="flat" cmpd="sng">
                <a:solidFill>
                  <a:srgbClr val="F1A154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 rot="-1800000">
                <a:off x="4044130" y="318647"/>
                <a:ext cx="1319509" cy="1143861"/>
              </a:xfrm>
              <a:prstGeom prst="triangle">
                <a:avLst>
                  <a:gd name="adj" fmla="val 50000"/>
                </a:avLst>
              </a:prstGeom>
              <a:solidFill>
                <a:srgbClr val="FFCC78"/>
              </a:solidFill>
              <a:ln w="9525" cap="flat" cmpd="sng">
                <a:solidFill>
                  <a:srgbClr val="F7CE85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>
                  <a:gd name="adj" fmla="val 50000"/>
                </a:avLst>
              </a:prstGeom>
              <a:solidFill>
                <a:srgbClr val="FF9D40"/>
              </a:solidFill>
              <a:ln w="9525" cap="flat" cmpd="sng">
                <a:solidFill>
                  <a:srgbClr val="F1A154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 rot="-1800000">
                <a:off x="1751148" y="309969"/>
                <a:ext cx="1319510" cy="1143860"/>
              </a:xfrm>
              <a:prstGeom prst="triangle">
                <a:avLst>
                  <a:gd name="adj" fmla="val 50000"/>
                </a:avLst>
              </a:prstGeom>
              <a:solidFill>
                <a:srgbClr val="FFCC78"/>
              </a:solidFill>
              <a:ln w="9525" cap="flat" cmpd="sng">
                <a:solidFill>
                  <a:srgbClr val="F7CE85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sp>
          <p:nvSpPr>
            <p:cNvPr id="74" name="Google Shape;74;p1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490"/>
                  </a:srgbClr>
                </a:gs>
                <a:gs pos="35803">
                  <a:srgbClr val="FFFFFF">
                    <a:alpha val="72549"/>
                  </a:srgbClr>
                </a:gs>
                <a:gs pos="55434">
                  <a:srgbClr val="FFFFFF"/>
                </a:gs>
                <a:gs pos="10000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490"/>
                  </a:srgbClr>
                </a:gs>
                <a:gs pos="35803">
                  <a:srgbClr val="FFFFFF">
                    <a:alpha val="72549"/>
                  </a:srgbClr>
                </a:gs>
                <a:gs pos="55434">
                  <a:srgbClr val="FFFFFF"/>
                </a:gs>
                <a:gs pos="10000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81" name="Google Shape;81;p1"/>
          <p:cNvSpPr/>
          <p:nvPr/>
        </p:nvSpPr>
        <p:spPr>
          <a:xfrm>
            <a:off x="7097434" y="3772108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1843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89969" y="3772108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1843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3718605" y="3772108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1843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3718605" y="6247462"/>
            <a:ext cx="3150115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1843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38823" y="5394814"/>
            <a:ext cx="3200914" cy="626487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1843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38823" y="6284860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1843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38823" y="8592425"/>
            <a:ext cx="3200914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18431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2177142" y="10337513"/>
            <a:ext cx="11498359" cy="1"/>
          </a:xfrm>
          <a:prstGeom prst="straightConnector1">
            <a:avLst/>
          </a:prstGeom>
          <a:noFill/>
          <a:ln w="12700" cap="flat" cmpd="sng">
            <a:solidFill>
              <a:srgbClr val="E4E4E3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282688" y="1265085"/>
            <a:ext cx="1748877" cy="3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2500"/>
              <a:buFont typeface="Source Sans Pro"/>
              <a:buNone/>
            </a:pPr>
            <a:r>
              <a:rPr lang="es-AR" sz="2500" b="0" i="0" u="none" strike="noStrike" cap="none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Introducción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344038" y="1217207"/>
            <a:ext cx="3037296" cy="3"/>
          </a:xfrm>
          <a:prstGeom prst="straightConnector1">
            <a:avLst/>
          </a:prstGeom>
          <a:noFill/>
          <a:ln w="9525" cap="flat" cmpd="sng">
            <a:solidFill>
              <a:srgbClr val="FFF2C5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1" name="Google Shape;91;p1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0898131" cy="803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4320"/>
              <a:buFont typeface="Source Sans Pro Light"/>
              <a:buNone/>
            </a:pPr>
            <a:r>
              <a:rPr lang="es-AR" sz="4320" dirty="0"/>
              <a:t>Aprendizaje Profundo con </a:t>
            </a:r>
            <a:r>
              <a:rPr lang="es-AR" sz="4320" dirty="0" err="1"/>
              <a:t>Keras</a:t>
            </a:r>
            <a:r>
              <a:rPr lang="es-AR" sz="4320" dirty="0"/>
              <a:t> : : </a:t>
            </a:r>
            <a:r>
              <a:rPr lang="es-AR" sz="297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GUÍA RÁPIDA</a:t>
            </a:r>
            <a:r>
              <a:rPr lang="es-AR" sz="4320" dirty="0"/>
              <a:t> </a:t>
            </a:r>
            <a:endParaRPr dirty="0"/>
          </a:p>
        </p:txBody>
      </p:sp>
      <p:cxnSp>
        <p:nvCxnSpPr>
          <p:cNvPr id="92" name="Google Shape;92;p1"/>
          <p:cNvCxnSpPr/>
          <p:nvPr/>
        </p:nvCxnSpPr>
        <p:spPr>
          <a:xfrm>
            <a:off x="291338" y="1219200"/>
            <a:ext cx="3079674" cy="0"/>
          </a:xfrm>
          <a:prstGeom prst="straightConnector1">
            <a:avLst/>
          </a:prstGeom>
          <a:noFill/>
          <a:ln w="9525" cap="flat" cmpd="sng">
            <a:solidFill>
              <a:srgbClr val="767C85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323327" y="1640516"/>
            <a:ext cx="306219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200"/>
              <a:buFont typeface="Source Sans Pro Light"/>
              <a:buNone/>
            </a:pPr>
            <a:r>
              <a:rPr lang="es-AR" sz="1200" b="0" i="0" u="sng" strike="noStrike" cap="none" dirty="0" err="1">
                <a:solidFill>
                  <a:srgbClr val="D77A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Keras</a:t>
            </a:r>
            <a:r>
              <a:rPr lang="es-AR" sz="1200" b="0" i="0" u="none" strike="noStrike" cap="none" dirty="0">
                <a:solidFill>
                  <a:srgbClr val="D77A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  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 una API de redes neuronales profundas desarrollada con el objetivo de facilitar la experimentación rápida. Soporta múltiples plataformas, incluyendo </a:t>
            </a:r>
            <a:r>
              <a:rPr lang="es-AR" sz="12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TensorFlow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CNTK y </a:t>
            </a:r>
            <a:r>
              <a:rPr lang="es-AR" sz="12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Theano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s-AR" sz="12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TensorFlow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una librería matemática de bajo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nivel para la construcción de arquitecturas de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s-AR" sz="1200" dirty="0">
                <a:latin typeface="Source Sans Pro"/>
                <a:ea typeface="Source Sans Pro"/>
                <a:cs typeface="Source Sans Pro"/>
                <a:sym typeface="Source Sans Pro"/>
              </a:rPr>
              <a:t>redes neuronales 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profund</a:t>
            </a:r>
            <a:r>
              <a:rPr lang="es-AR" sz="1200" dirty="0">
                <a:latin typeface="Source Sans Pro"/>
                <a:ea typeface="Source Sans Pro"/>
                <a:cs typeface="Source Sans Pro"/>
                <a:sym typeface="Source Sans Pro"/>
              </a:rPr>
              <a:t>as. 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El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paquete de R </a:t>
            </a:r>
            <a:r>
              <a:rPr lang="es-AR" sz="12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facilita el uso de </a:t>
            </a:r>
            <a:r>
              <a:rPr lang="es-AR" sz="12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</a:t>
            </a:r>
            <a:r>
              <a:rPr lang="es-AR" sz="12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Tensorflow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R.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22152" y="3382229"/>
            <a:ext cx="4549322" cy="3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2500"/>
              <a:buFont typeface="Source Sans Pro"/>
              <a:buNone/>
            </a:pPr>
            <a:r>
              <a:rPr lang="es-AR" sz="2500" b="0" i="0" u="none" strike="noStrike" cap="none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Trabajando con modelos en keras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275721" y="3348870"/>
            <a:ext cx="9920214" cy="1"/>
          </a:xfrm>
          <a:prstGeom prst="straightConnector1">
            <a:avLst/>
          </a:prstGeom>
          <a:noFill/>
          <a:ln w="12700" cap="flat" cmpd="sng">
            <a:solidFill>
              <a:srgbClr val="E4E4E3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/>
          <p:nvPr/>
        </p:nvCxnSpPr>
        <p:spPr>
          <a:xfrm>
            <a:off x="10366350" y="1214970"/>
            <a:ext cx="3254211" cy="1"/>
          </a:xfrm>
          <a:prstGeom prst="straightConnector1">
            <a:avLst/>
          </a:prstGeom>
          <a:noFill/>
          <a:ln w="9525" cap="flat" cmpd="sng">
            <a:solidFill>
              <a:srgbClr val="767C85"/>
            </a:solidFill>
            <a:prstDash val="solid"/>
            <a:miter lim="400000"/>
            <a:headEnd type="none" w="sm" len="sm"/>
            <a:tailEnd type="none" w="sm" len="sm"/>
          </a:ln>
        </p:spPr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F78BFAE0-B87D-44A3-BFE5-E4DB780B7B04}"/>
              </a:ext>
            </a:extLst>
          </p:cNvPr>
          <p:cNvGrpSpPr/>
          <p:nvPr/>
        </p:nvGrpSpPr>
        <p:grpSpPr>
          <a:xfrm>
            <a:off x="3553031" y="1516773"/>
            <a:ext cx="6637080" cy="1174757"/>
            <a:chOff x="3553031" y="1516773"/>
            <a:chExt cx="6637080" cy="1174757"/>
          </a:xfrm>
        </p:grpSpPr>
        <p:sp>
          <p:nvSpPr>
            <p:cNvPr id="76" name="Google Shape;76;p1"/>
            <p:cNvSpPr/>
            <p:nvPr/>
          </p:nvSpPr>
          <p:spPr>
            <a:xfrm>
              <a:off x="4973239" y="1538980"/>
              <a:ext cx="1007530" cy="1152307"/>
            </a:xfrm>
            <a:prstGeom prst="roundRect">
              <a:avLst>
                <a:gd name="adj" fmla="val 6434"/>
              </a:avLst>
            </a:prstGeom>
            <a:gradFill>
              <a:gsLst>
                <a:gs pos="0">
                  <a:srgbClr val="FFFFFF">
                    <a:alpha val="32549"/>
                  </a:srgbClr>
                </a:gs>
                <a:gs pos="100000">
                  <a:srgbClr val="FFA900">
                    <a:alpha val="19607"/>
                  </a:srgbClr>
                </a:gs>
              </a:gsLst>
              <a:lin ang="16200000" scaled="0"/>
            </a:gradFill>
            <a:ln w="12700" cap="flat" cmpd="sng">
              <a:solidFill>
                <a:srgbClr val="D77A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3553031" y="1516773"/>
              <a:ext cx="1043000" cy="1170279"/>
            </a:xfrm>
            <a:prstGeom prst="roundRect">
              <a:avLst>
                <a:gd name="adj" fmla="val 6174"/>
              </a:avLst>
            </a:prstGeom>
            <a:gradFill>
              <a:gsLst>
                <a:gs pos="0">
                  <a:srgbClr val="FFFFFF">
                    <a:alpha val="32549"/>
                  </a:srgbClr>
                </a:gs>
                <a:gs pos="100000">
                  <a:srgbClr val="FFA900">
                    <a:alpha val="19607"/>
                  </a:srgbClr>
                </a:gs>
              </a:gsLst>
              <a:lin ang="16200000" scaled="0"/>
            </a:gradFill>
            <a:ln w="12700" cap="flat" cmpd="sng">
              <a:solidFill>
                <a:srgbClr val="D77A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371994" y="1539223"/>
              <a:ext cx="1007530" cy="1152307"/>
            </a:xfrm>
            <a:prstGeom prst="roundRect">
              <a:avLst>
                <a:gd name="adj" fmla="val 6434"/>
              </a:avLst>
            </a:prstGeom>
            <a:gradFill>
              <a:gsLst>
                <a:gs pos="0">
                  <a:srgbClr val="FFFFFF">
                    <a:alpha val="32549"/>
                  </a:srgbClr>
                </a:gs>
                <a:gs pos="100000">
                  <a:srgbClr val="FFA900">
                    <a:alpha val="19607"/>
                  </a:srgbClr>
                </a:gs>
              </a:gsLst>
              <a:lin ang="16200000" scaled="0"/>
            </a:gradFill>
            <a:ln w="12700" cap="flat" cmpd="sng">
              <a:solidFill>
                <a:srgbClr val="D77A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770748" y="1539223"/>
              <a:ext cx="1007530" cy="1152307"/>
            </a:xfrm>
            <a:prstGeom prst="roundRect">
              <a:avLst>
                <a:gd name="adj" fmla="val 6434"/>
              </a:avLst>
            </a:prstGeom>
            <a:gradFill>
              <a:gsLst>
                <a:gs pos="0">
                  <a:srgbClr val="FFFFFF">
                    <a:alpha val="32549"/>
                  </a:srgbClr>
                </a:gs>
                <a:gs pos="100000">
                  <a:srgbClr val="FFA900">
                    <a:alpha val="19607"/>
                  </a:srgbClr>
                </a:gs>
              </a:gsLst>
              <a:lin ang="16200000" scaled="0"/>
            </a:gradFill>
            <a:ln w="12700" cap="flat" cmpd="sng">
              <a:solidFill>
                <a:srgbClr val="D77A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9182581" y="1539223"/>
              <a:ext cx="1007530" cy="1152307"/>
            </a:xfrm>
            <a:prstGeom prst="roundRect">
              <a:avLst>
                <a:gd name="adj" fmla="val 6434"/>
              </a:avLst>
            </a:prstGeom>
            <a:gradFill>
              <a:gsLst>
                <a:gs pos="0">
                  <a:srgbClr val="FFFFFF">
                    <a:alpha val="32549"/>
                  </a:srgbClr>
                </a:gs>
                <a:gs pos="100000">
                  <a:srgbClr val="FFA900">
                    <a:alpha val="19607"/>
                  </a:srgbClr>
                </a:gs>
              </a:gsLst>
              <a:lin ang="16200000" scaled="0"/>
            </a:gradFill>
            <a:ln w="12700" cap="flat" cmpd="sng">
              <a:solidFill>
                <a:srgbClr val="D77A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5036672" y="1781146"/>
              <a:ext cx="919025" cy="846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Optimizador</a:t>
              </a:r>
              <a:endParaRPr sz="1200" b="0" i="0" u="none" strike="noStrike" cap="none" dirty="0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Funciones de pérdida (</a:t>
              </a:r>
              <a:r>
                <a:rPr lang="es-AR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loss</a:t>
              </a:r>
              <a:r>
                <a:rPr lang="es-AR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sz="1200" b="0" i="0" u="none" strike="noStrike" cap="none" dirty="0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dirty="0">
                  <a:highlight>
                    <a:srgbClr val="FFF2CC"/>
                  </a:highlight>
                  <a:latin typeface="Source Sans Pro"/>
                  <a:ea typeface="Source Sans Pro"/>
                  <a:cs typeface="Source Sans Pro"/>
                  <a:sym typeface="Source Sans Pro"/>
                  <a:extLst>
                    <a:ext uri="http://customooxmlschemas.google.com/">
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  </a:ext>
                  </a:extLst>
                </a:rPr>
                <a:t>Métricas</a:t>
              </a:r>
              <a:endParaRPr sz="1200" b="0" i="0" u="none" strike="noStrike" cap="none" dirty="0">
                <a:solidFill>
                  <a:srgbClr val="4C4C4C"/>
                </a:solidFill>
                <a:highlight>
                  <a:srgbClr val="FFF2CC"/>
                </a:highlight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3603583" y="1793489"/>
              <a:ext cx="951313" cy="846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Modelo</a:t>
              </a: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Modelo secuencial</a:t>
              </a: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Modelo multi-GPU</a:t>
              </a: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600914" y="1978255"/>
              <a:ext cx="356402" cy="274242"/>
            </a:xfrm>
            <a:prstGeom prst="rightArrow">
              <a:avLst>
                <a:gd name="adj1" fmla="val 19444"/>
                <a:gd name="adj2" fmla="val 90550"/>
              </a:avLst>
            </a:prstGeom>
            <a:solidFill>
              <a:srgbClr val="D77A00"/>
            </a:soli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993591" y="1991656"/>
              <a:ext cx="356402" cy="274242"/>
            </a:xfrm>
            <a:prstGeom prst="rightArrow">
              <a:avLst>
                <a:gd name="adj1" fmla="val 19444"/>
                <a:gd name="adj2" fmla="val 90550"/>
              </a:avLst>
            </a:prstGeom>
            <a:solidFill>
              <a:srgbClr val="D77A00"/>
            </a:soli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3603583" y="1550899"/>
              <a:ext cx="912826" cy="190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7A00"/>
                </a:buClr>
                <a:buSzPts val="1200"/>
                <a:buFont typeface="Source Sans Pro"/>
                <a:buNone/>
              </a:pPr>
              <a:r>
                <a:rPr lang="es-AR" sz="1200" b="1" i="0" u="none" strike="noStrike" cap="none">
                  <a:solidFill>
                    <a:srgbClr val="D77A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Define</a:t>
              </a:r>
              <a:endParaRPr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5049699" y="1560253"/>
              <a:ext cx="873395" cy="190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7A00"/>
                </a:buClr>
                <a:buSzPts val="1200"/>
                <a:buFont typeface="Source Sans Pro"/>
                <a:buNone/>
              </a:pPr>
              <a:r>
                <a:rPr lang="es-AR" sz="1200" b="1" i="0" u="none" strike="noStrike" cap="none">
                  <a:solidFill>
                    <a:srgbClr val="D77A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Compila</a:t>
              </a:r>
              <a:endParaRPr sz="1200" b="1" i="0" u="none" strike="noStrike" cap="none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6435426" y="1781386"/>
              <a:ext cx="919025" cy="846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Tamaño de lote</a:t>
              </a: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Épocas</a:t>
              </a: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Set de validación</a:t>
              </a: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6448452" y="1560496"/>
              <a:ext cx="873395" cy="190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7A00"/>
                </a:buClr>
                <a:buSzPts val="1200"/>
                <a:buFont typeface="Source Sans Pro"/>
                <a:buNone/>
              </a:pPr>
              <a:r>
                <a:rPr lang="es-AR" sz="1200" b="1" i="0" u="none" strike="noStrike" cap="none">
                  <a:solidFill>
                    <a:srgbClr val="D77A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Ajusta</a:t>
              </a:r>
              <a:endParaRPr sz="1200" b="1" i="0" u="none" strike="noStrike" cap="none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403238" y="1991656"/>
              <a:ext cx="356402" cy="274242"/>
            </a:xfrm>
            <a:prstGeom prst="rightArrow">
              <a:avLst>
                <a:gd name="adj1" fmla="val 19444"/>
                <a:gd name="adj2" fmla="val 90550"/>
              </a:avLst>
            </a:prstGeom>
            <a:solidFill>
              <a:srgbClr val="D77A00"/>
            </a:soli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7834179" y="2035302"/>
              <a:ext cx="9190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Evaluación</a:t>
              </a: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Gráficos</a:t>
              </a: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7847207" y="1560496"/>
              <a:ext cx="873395" cy="190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7A00"/>
                </a:buClr>
                <a:buSzPts val="1200"/>
                <a:buFont typeface="Source Sans Pro"/>
                <a:buNone/>
              </a:pPr>
              <a:r>
                <a:rPr lang="es-AR" sz="1200" b="1" i="0" u="none" strike="noStrike" cap="none">
                  <a:solidFill>
                    <a:srgbClr val="D77A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Evalúa</a:t>
              </a:r>
              <a:endParaRPr sz="1200" b="1" i="0" u="none" strike="noStrike" cap="none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8801992" y="1991656"/>
              <a:ext cx="356402" cy="274242"/>
            </a:xfrm>
            <a:prstGeom prst="rightArrow">
              <a:avLst>
                <a:gd name="adj1" fmla="val 19444"/>
                <a:gd name="adj2" fmla="val 90550"/>
              </a:avLst>
            </a:prstGeom>
            <a:solidFill>
              <a:srgbClr val="D77A00"/>
            </a:soli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9246013" y="1950664"/>
              <a:ext cx="919025" cy="50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 dirty="0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Clases</a:t>
              </a:r>
              <a:endParaRPr sz="1200" b="0" i="0" u="none" strike="noStrike" cap="none" dirty="0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  <a:p>
              <a:pPr marL="135818" marR="0" lvl="0" indent="-13581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5"/>
                <a:buFont typeface="Source Sans Pro"/>
                <a:buChar char="•"/>
              </a:pPr>
              <a:r>
                <a:rPr lang="es-AR" sz="1100" b="0" i="0" u="none" strike="noStrike" cap="none" dirty="0" err="1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  <a:extLst>
                    <a:ext uri="http://customooxmlschemas.google.com/">
  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  </a:ext>
                  </a:extLst>
                </a:rPr>
                <a:t>Probabili-dades</a:t>
              </a:r>
              <a:endParaRPr sz="1200" b="0" i="0" u="none" strike="noStrike" cap="none" dirty="0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9259040" y="1560496"/>
              <a:ext cx="873395" cy="190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7A00"/>
                </a:buClr>
                <a:buSzPts val="1200"/>
                <a:buFont typeface="Source Sans Pro"/>
                <a:buNone/>
              </a:pPr>
              <a:r>
                <a:rPr lang="es-AR" sz="1200" b="1" i="0" u="none" strike="noStrike" cap="none">
                  <a:solidFill>
                    <a:srgbClr val="D77A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Predice</a:t>
              </a:r>
              <a:endParaRPr sz="1200" b="1" i="0" u="none" strike="noStrike" cap="none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111" name="Google Shape;111;p1"/>
          <p:cNvCxnSpPr/>
          <p:nvPr/>
        </p:nvCxnSpPr>
        <p:spPr>
          <a:xfrm>
            <a:off x="3597131" y="1219200"/>
            <a:ext cx="6592980" cy="0"/>
          </a:xfrm>
          <a:prstGeom prst="straightConnector1">
            <a:avLst/>
          </a:prstGeom>
          <a:noFill/>
          <a:ln w="9525" cap="flat" cmpd="sng">
            <a:solidFill>
              <a:srgbClr val="767C85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2" name="Google Shape;112;p1"/>
          <p:cNvSpPr txBox="1"/>
          <p:nvPr/>
        </p:nvSpPr>
        <p:spPr>
          <a:xfrm>
            <a:off x="10393650" y="1523150"/>
            <a:ext cx="33720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0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paquete de R </a:t>
            </a:r>
            <a:r>
              <a:rPr lang="es-AR" sz="10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</a:t>
            </a:r>
            <a:r>
              <a:rPr lang="es-AR" sz="10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usa la librería </a:t>
            </a:r>
            <a:r>
              <a:rPr lang="es-AR" sz="1000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</a:t>
            </a:r>
            <a:r>
              <a:rPr lang="es-AR" sz="10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eras</a:t>
            </a:r>
            <a:r>
              <a:rPr lang="es-AR" sz="10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Python.</a:t>
            </a:r>
            <a:r>
              <a:rPr lang="es-AR" sz="100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</a:t>
            </a:r>
            <a:r>
              <a:rPr lang="es-AR" sz="100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odos los prerrequisitos se pueden instalar directamente desde R</a:t>
            </a:r>
            <a:r>
              <a:rPr lang="es-AR" sz="1000" b="0" i="0" u="none" strike="noStrike" cap="none" dirty="0">
                <a:solidFill>
                  <a:srgbClr val="4C4C4C"/>
                </a:solidFill>
                <a:highlight>
                  <a:srgbClr val="FFF2CC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000" b="0" i="0" u="none" strike="noStrike" cap="none" dirty="0">
              <a:solidFill>
                <a:srgbClr val="4C4C4C"/>
              </a:solidFill>
              <a:highlight>
                <a:srgbClr val="FFF2CC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0408173" y="2141160"/>
            <a:ext cx="3181878" cy="477441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Code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library(keras)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Code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install_keras()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10366350" y="2715917"/>
            <a:ext cx="3356008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Esto instala 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las </a:t>
            </a:r>
            <a:r>
              <a:rPr lang="es-AR" sz="12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librerias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necesarias en un entorno Anaconda o en un entorno virtual 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'r-</a:t>
            </a:r>
            <a:r>
              <a:rPr lang="es-AR" sz="1200" b="0" i="0" u="none" strike="noStrike" cap="none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tensorflow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'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/>
          </a:p>
        </p:txBody>
      </p:sp>
      <p:sp>
        <p:nvSpPr>
          <p:cNvPr id="115" name="Google Shape;115;p1"/>
          <p:cNvSpPr txBox="1"/>
          <p:nvPr/>
        </p:nvSpPr>
        <p:spPr>
          <a:xfrm>
            <a:off x="10366350" y="1278232"/>
            <a:ext cx="945772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INSTALACIÓN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10349975" y="3685216"/>
            <a:ext cx="3342320" cy="654273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4550" tIns="54550" rIns="54550" bIns="545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100"/>
              <a:buFont typeface="Source Sans Pro SemiBold"/>
              <a:buNone/>
            </a:pPr>
            <a:r>
              <a:rPr lang="es-AR" sz="1100" b="0" i="0" u="none" strike="noStrike" cap="none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# input layer: usa imágenes MNIST 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100"/>
              <a:buFont typeface="Source Sans Pro SemiBold"/>
              <a:buNone/>
            </a:pPr>
            <a:r>
              <a:rPr lang="es-AR" sz="1100" b="0" i="0" u="none" strike="noStrike" cap="none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mnist &lt;- dataset_mnist()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x_train &lt;- mnist$train$x;  y_train &lt;- mnist$train$y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x_test &lt;- mnist$test$x;  y_test &lt;- mnist$test$y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100"/>
              <a:buFont typeface="Source Sans Pro SemiBold"/>
              <a:buNone/>
            </a:pPr>
            <a:r>
              <a:rPr lang="es-AR" sz="1100" b="0" i="0" u="none" strike="noStrike" cap="none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# re-organización y re-escalado 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x_train &lt;- array_reshape(x_train, c(nrow(x_train), 784))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x_test &lt;- array_reshape(x_test, c(nrow(x_test), 784))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x_train &lt;- x_train / 255;  x_test &lt;- x_test / 255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y_train &lt;- to_categorical(y_train, 10)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y_test &lt;- to_categorical(y_test, 10)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100"/>
              <a:buFont typeface="Source Sans Pro SemiBold"/>
              <a:buNone/>
            </a:pPr>
            <a:r>
              <a:rPr lang="es-AR" sz="1100" b="0" i="0" u="none" strike="noStrike" cap="none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# definir el modelo y las capas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&lt;- keras_model_sequential()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%&gt;%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layer_dense(units = 256, activation = 'relu',</a:t>
            </a:r>
            <a:b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input_shape = c(784)) %&gt;%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layer_dropout(rate = 0.4) %&gt;%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layer_dense(units = 128, activation = 'relu') %&gt;%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layer_dense(units = 10, activation = 'softmax’)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100"/>
              <a:buFont typeface="Source Sans Pro SemiBold"/>
              <a:buNone/>
            </a:pPr>
            <a:r>
              <a:rPr lang="es-AR" sz="1100" b="0" i="0" u="none" strike="noStrike" cap="none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# compilar (definir funciones de pérdida y optimizadores)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%&gt;% compile(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loss = 'categorical_crossentropy',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optimizer = optimizer_rmsprop(),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metrics = c('accuracy’)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100"/>
              <a:buFont typeface="Source Sans Pro SemiBold"/>
              <a:buNone/>
            </a:pPr>
            <a:r>
              <a:rPr lang="es-AR" sz="1100" b="0" i="0" u="none" strike="noStrike" cap="none">
                <a:solidFill>
                  <a:srgbClr val="D77A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# entrenar (ajustar)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%&gt;% fit(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x_train, y_train,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epochs = 30, batch_size = 128,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validation_split = 0.2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%&gt;% evaluate(x_test, y_test)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%&gt;% predict_classes(x_test)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355077" y="3789124"/>
            <a:ext cx="1380186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DEFINE UN MODELO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318792" y="4074974"/>
            <a:ext cx="3211059" cy="95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keras_model() 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 un modelo de Keras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keras_model_sequential() 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 un modelo de Keras compuesto por un apilado  lineal de capas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multi_gpu_model() 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replica un modelo en GPUs distintas.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18792" y="5701762"/>
            <a:ext cx="3211059" cy="29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compile(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object, optimizer, loss, metrics = NULL</a:t>
            </a: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configura un modelo de Keras para entrenamiento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318792" y="5425474"/>
            <a:ext cx="1532471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COMPILA  UN MODELO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306106" y="6595950"/>
            <a:ext cx="3160259" cy="162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fit(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object, x = NULL, y = NULL, batch_size = NULL, epochs = 10,   verbose = 1, callbacks = NULL, …</a:t>
            </a: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entrena un modelo de Keras para un número fijo de épocas (iteraciones)</a:t>
            </a:r>
            <a:endParaRPr sz="12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fit_generator() 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ajusta el modelo con datos producidos en lotes por un generador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train_on_batch() test_on_batch() 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actualización del gradiente o evaluación del modelo sobre un  único lote de muestras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306106" y="6305987"/>
            <a:ext cx="1410643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AJUSTA UN MODELO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306106" y="9050965"/>
            <a:ext cx="3211059" cy="74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evaluate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x = NULL, y = NULL,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batch_size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NULL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evalúa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un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modelo de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evaluate_generator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evalúa  el modelo sobre datos generados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306106" y="8616012"/>
            <a:ext cx="1412246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EVALÚA UN MODELO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3829270" y="6306689"/>
            <a:ext cx="1493999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OTRAS OPERACIONES</a:t>
            </a:r>
            <a:endParaRPr/>
          </a:p>
        </p:txBody>
      </p:sp>
      <p:sp>
        <p:nvSpPr>
          <p:cNvPr id="126" name="Google Shape;126;p1"/>
          <p:cNvSpPr txBox="1"/>
          <p:nvPr/>
        </p:nvSpPr>
        <p:spPr>
          <a:xfrm>
            <a:off x="3776157" y="6652786"/>
            <a:ext cx="3076230" cy="3200876"/>
          </a:xfrm>
          <a:prstGeom prst="rect">
            <a:avLst/>
          </a:prstGeom>
          <a:noFill/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imprime el resumen de un modelo de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export_savedmodel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exporta un modelo guardado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get_layer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recupera una capa a partir de su nombre (único) o su índice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pop_layer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remueve la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última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capa de un modelo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save_model_hdf5() y load_model_hdf5()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guarda/ carga modelos usando archivos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  </a:ext>
                </a:extLst>
              </a:rPr>
              <a:t>HDF5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erialize_model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()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  <a:extLst>
                <a:ext uri="http://customooxmlschemas.google.com/">
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8"/>
                </a:ext>
              </a:extLst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9"/>
                  </a:ext>
                </a:extLst>
              </a:rPr>
              <a:t>devuelve un objeto R “crudo” conteniendo una versión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0"/>
                  </a:ext>
                </a:extLst>
              </a:rPr>
              <a:t>HDF5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1"/>
                  </a:ext>
                </a:extLst>
              </a:rPr>
              <a:t> 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1"/>
                  </a:ext>
                </a:extLst>
              </a:rPr>
              <a:t>del modelo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1"/>
                  </a:ext>
                </a:extLst>
              </a:rPr>
              <a:t>Keras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1"/>
                  </a:ext>
                </a:extLst>
              </a:rPr>
              <a:t>  </a:t>
            </a:r>
            <a:endParaRPr sz="1100" b="0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2"/>
                </a:ext>
              </a:extLst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  <a:extLst>
                <a:ext uri="http://customooxmlschemas.google.com/">
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3"/>
                </a:ext>
              </a:extLst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4"/>
                  </a:ext>
                </a:extLst>
              </a:rPr>
              <a:t>unserialize_model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4"/>
                  </a:ext>
                </a:extLst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5"/>
                  </a:ext>
                </a:extLst>
              </a:rPr>
              <a:t>devuelve un modelo de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5"/>
                  </a:ext>
                </a:extLst>
              </a:rPr>
              <a:t>Keras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clone_model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clona una instancia de modelo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freeze_weights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(); </a:t>
            </a: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unfreeze_weights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congela/descongela los pesos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3776158" y="3789123"/>
            <a:ext cx="668666" cy="2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PREDICE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3776434" y="4097797"/>
            <a:ext cx="3098071" cy="1807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predict() 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 usa para generar predicciones a partir de un modelo de Keras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predict_proba()  y  predict_classes() 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sirven para generar  predicciones de probabilidades  o de clases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predict_on_batch() 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devuelve predicciones para un lote único de muestras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predict_generator() 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  predicciones para muestras de entrada de un generador de datos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7935929" y="4159426"/>
            <a:ext cx="2013506" cy="598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layer_input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Ia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capa de entrada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layer_dense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agrega una capa NN densamente conectada a la salida.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layer_activation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 una función de activación a una salida.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900"/>
              <a:buFont typeface="Source Sans Pro"/>
              <a:buNone/>
            </a:pPr>
            <a:endParaRPr sz="9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layer_dropout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 </a:t>
            </a: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Dropout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la capa de entrada.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layer_reshape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ajusta la salida a un cierto formato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900"/>
              <a:buFont typeface="Source Sans Pro"/>
              <a:buNone/>
            </a:pPr>
            <a:endParaRPr sz="9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layer_permute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permuta las dimensiones de una entrada de acuerdo a una patrón determinado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900"/>
              <a:buFont typeface="Source Sans Pro"/>
              <a:buNone/>
            </a:pPr>
            <a:endParaRPr sz="9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layer_repeat_vector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repite la entrada n veces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layer_lambda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f)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envuelve una expresión arbitraria como una capa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layer_activity_regularization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 una actualización de la función de costo (l1 o l2) basad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la actividad de la entrada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layer_masking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permite saltar un paso de tiempo en todas las capas  si la entrada coincide con valores de 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6"/>
                  </a:ext>
                </a:extLst>
              </a:rPr>
              <a:t>máscara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definidos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layer_flatten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aplana una entrada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EC7A07D-69CA-4639-B848-07C08428DE9A}"/>
              </a:ext>
            </a:extLst>
          </p:cNvPr>
          <p:cNvGrpSpPr/>
          <p:nvPr/>
        </p:nvGrpSpPr>
        <p:grpSpPr>
          <a:xfrm>
            <a:off x="6943150" y="4074974"/>
            <a:ext cx="853764" cy="5840686"/>
            <a:chOff x="6943150" y="4074974"/>
            <a:chExt cx="853764" cy="5840686"/>
          </a:xfrm>
        </p:grpSpPr>
        <p:sp>
          <p:nvSpPr>
            <p:cNvPr id="130" name="Google Shape;130;p1"/>
            <p:cNvSpPr/>
            <p:nvPr/>
          </p:nvSpPr>
          <p:spPr>
            <a:xfrm>
              <a:off x="7206401" y="4074974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7206401" y="4195624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7206401" y="4316274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7428610" y="4541006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428610" y="4661656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7428610" y="4782306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7206401" y="4604565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7206401" y="4725215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38" name="Google Shape;138;p1"/>
            <p:cNvCxnSpPr>
              <a:stCxn id="137" idx="0"/>
              <a:endCxn id="133" idx="0"/>
            </p:cNvCxnSpPr>
            <p:nvPr/>
          </p:nvCxnSpPr>
          <p:spPr>
            <a:xfrm rot="10800000" flipH="1">
              <a:off x="7266726" y="4541015"/>
              <a:ext cx="222300" cy="184200"/>
            </a:xfrm>
            <a:prstGeom prst="straightConnector1">
              <a:avLst/>
            </a:pr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1"/>
            <p:cNvCxnSpPr>
              <a:stCxn id="136" idx="0"/>
              <a:endCxn id="133" idx="0"/>
            </p:cNvCxnSpPr>
            <p:nvPr/>
          </p:nvCxnSpPr>
          <p:spPr>
            <a:xfrm rot="10800000" flipH="1">
              <a:off x="7266726" y="4540965"/>
              <a:ext cx="222300" cy="63600"/>
            </a:xfrm>
            <a:prstGeom prst="straightConnector1">
              <a:avLst/>
            </a:pr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"/>
            <p:cNvCxnSpPr>
              <a:stCxn id="136" idx="0"/>
              <a:endCxn id="134" idx="0"/>
            </p:cNvCxnSpPr>
            <p:nvPr/>
          </p:nvCxnSpPr>
          <p:spPr>
            <a:xfrm>
              <a:off x="7266726" y="4604565"/>
              <a:ext cx="222300" cy="57000"/>
            </a:xfrm>
            <a:prstGeom prst="straightConnector1">
              <a:avLst/>
            </a:pr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1"/>
            <p:cNvCxnSpPr>
              <a:stCxn id="136" idx="0"/>
              <a:endCxn id="135" idx="0"/>
            </p:cNvCxnSpPr>
            <p:nvPr/>
          </p:nvCxnSpPr>
          <p:spPr>
            <a:xfrm>
              <a:off x="7266726" y="4604565"/>
              <a:ext cx="222300" cy="177600"/>
            </a:xfrm>
            <a:prstGeom prst="straightConnector1">
              <a:avLst/>
            </a:pr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1"/>
            <p:cNvCxnSpPr>
              <a:stCxn id="137" idx="0"/>
              <a:endCxn id="135" idx="0"/>
            </p:cNvCxnSpPr>
            <p:nvPr/>
          </p:nvCxnSpPr>
          <p:spPr>
            <a:xfrm>
              <a:off x="7266726" y="4725215"/>
              <a:ext cx="222300" cy="57000"/>
            </a:xfrm>
            <a:prstGeom prst="straightConnector1">
              <a:avLst/>
            </a:pr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"/>
            <p:cNvCxnSpPr>
              <a:stCxn id="137" idx="0"/>
              <a:endCxn id="134" idx="0"/>
            </p:cNvCxnSpPr>
            <p:nvPr/>
          </p:nvCxnSpPr>
          <p:spPr>
            <a:xfrm rot="10800000" flipH="1">
              <a:off x="7266726" y="4661615"/>
              <a:ext cx="222300" cy="63600"/>
            </a:xfrm>
            <a:prstGeom prst="straightConnector1">
              <a:avLst/>
            </a:pr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" name="Google Shape;144;p1"/>
            <p:cNvSpPr/>
            <p:nvPr/>
          </p:nvSpPr>
          <p:spPr>
            <a:xfrm>
              <a:off x="7599509" y="943305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7599509" y="955370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7599509" y="967435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7599509" y="979500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7403251" y="955370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7282601" y="955370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7282601" y="967435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03251" y="967435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7206401" y="532551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7206401" y="544616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7206401" y="556681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7206401" y="568746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7428610" y="5446166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7428610" y="5566816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158" name="Google Shape;158;p1"/>
            <p:cNvCxnSpPr>
              <a:stCxn id="154" idx="0"/>
              <a:endCxn id="157" idx="0"/>
            </p:cNvCxnSpPr>
            <p:nvPr/>
          </p:nvCxnSpPr>
          <p:spPr>
            <a:xfrm>
              <a:off x="7266726" y="5566816"/>
              <a:ext cx="222300" cy="0"/>
            </a:xfrm>
            <a:prstGeom prst="straightConnector1">
              <a:avLst/>
            </a:pr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"/>
            <p:cNvCxnSpPr>
              <a:stCxn id="152" idx="0"/>
              <a:endCxn id="156" idx="0"/>
            </p:cNvCxnSpPr>
            <p:nvPr/>
          </p:nvCxnSpPr>
          <p:spPr>
            <a:xfrm>
              <a:off x="7266726" y="5325516"/>
              <a:ext cx="222300" cy="120600"/>
            </a:xfrm>
            <a:prstGeom prst="straightConnector1">
              <a:avLst/>
            </a:pr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1"/>
            <p:cNvSpPr/>
            <p:nvPr/>
          </p:nvSpPr>
          <p:spPr>
            <a:xfrm>
              <a:off x="7206401" y="601237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7206401" y="613302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206401" y="625367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7206401" y="637432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7549260" y="613302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7428610" y="613302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7428610" y="625367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549260" y="625367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7273080" y="6648078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7152430" y="6648078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152430" y="6768728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7273080" y="6768728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273080" y="689104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152430" y="6891049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7555613" y="6648078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7434963" y="6648078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7434963" y="6768728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7555613" y="6768728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7676263" y="6648078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7676263" y="6768728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grpSp>
          <p:nvGrpSpPr>
            <p:cNvPr id="180" name="Google Shape;180;p1"/>
            <p:cNvGrpSpPr/>
            <p:nvPr/>
          </p:nvGrpSpPr>
          <p:grpSpPr>
            <a:xfrm>
              <a:off x="7174544" y="7174755"/>
              <a:ext cx="184365" cy="248842"/>
              <a:chOff x="-1" y="0"/>
              <a:chExt cx="184364" cy="248840"/>
            </a:xfrm>
          </p:grpSpPr>
          <p:sp>
            <p:nvSpPr>
              <p:cNvPr id="181" name="Google Shape;181;p1"/>
              <p:cNvSpPr/>
              <p:nvPr/>
            </p:nvSpPr>
            <p:spPr>
              <a:xfrm>
                <a:off x="31856" y="64094"/>
                <a:ext cx="120651" cy="120651"/>
              </a:xfrm>
              <a:prstGeom prst="rect">
                <a:avLst/>
              </a:prstGeom>
              <a:solidFill>
                <a:srgbClr val="D0D1D2"/>
              </a:solidFill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  <a:effectLst>
                <a:outerShdw blurRad="38100" dist="25400" dir="5400000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C4C4C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182" name="Google Shape;182;p1"/>
              <p:cNvSpPr txBox="1"/>
              <p:nvPr/>
            </p:nvSpPr>
            <p:spPr>
              <a:xfrm>
                <a:off x="-1" y="0"/>
                <a:ext cx="184364" cy="248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550" tIns="54550" rIns="54550" bIns="54550" anchor="ctr" anchorCtr="0">
                <a:sp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Source Sans Pro"/>
                  <a:buNone/>
                </a:pPr>
                <a:r>
                  <a:rPr lang="es-AR" sz="900" b="0" i="0" u="none" strike="noStrike" cap="non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n</a:t>
                </a:r>
                <a:endParaRPr/>
              </a:p>
            </p:txBody>
          </p:sp>
        </p:grpSp>
        <p:sp>
          <p:nvSpPr>
            <p:cNvPr id="183" name="Google Shape;183;p1"/>
            <p:cNvSpPr/>
            <p:nvPr/>
          </p:nvSpPr>
          <p:spPr>
            <a:xfrm>
              <a:off x="7368285" y="723885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7488935" y="723885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7609585" y="723885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grpSp>
          <p:nvGrpSpPr>
            <p:cNvPr id="186" name="Google Shape;186;p1"/>
            <p:cNvGrpSpPr/>
            <p:nvPr/>
          </p:nvGrpSpPr>
          <p:grpSpPr>
            <a:xfrm>
              <a:off x="7139723" y="7730385"/>
              <a:ext cx="254008" cy="274242"/>
              <a:chOff x="0" y="0"/>
              <a:chExt cx="254007" cy="274240"/>
            </a:xfrm>
          </p:grpSpPr>
          <p:sp>
            <p:nvSpPr>
              <p:cNvPr id="187" name="Google Shape;187;p1"/>
              <p:cNvSpPr/>
              <p:nvPr/>
            </p:nvSpPr>
            <p:spPr>
              <a:xfrm>
                <a:off x="0" y="10116"/>
                <a:ext cx="254007" cy="254007"/>
              </a:xfrm>
              <a:prstGeom prst="rect">
                <a:avLst/>
              </a:prstGeom>
              <a:solidFill>
                <a:srgbClr val="D0D1D2"/>
              </a:solidFill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  <a:effectLst>
                <a:outerShdw blurRad="38100" dist="25400" dir="5400000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C4C4C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188" name="Google Shape;188;p1"/>
              <p:cNvSpPr txBox="1"/>
              <p:nvPr/>
            </p:nvSpPr>
            <p:spPr>
              <a:xfrm>
                <a:off x="37762" y="0"/>
                <a:ext cx="178482" cy="274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550" tIns="54550" rIns="54550" bIns="54550" anchor="ctr" anchorCtr="0">
                <a:sp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Source Sans Pro"/>
                  <a:buNone/>
                </a:pPr>
                <a:r>
                  <a:rPr lang="es-AR" sz="1000" b="0" i="0" u="none" strike="noStrike" cap="non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x</a:t>
                </a:r>
                <a:endParaRPr/>
              </a:p>
            </p:txBody>
          </p:sp>
        </p:grpSp>
        <p:grpSp>
          <p:nvGrpSpPr>
            <p:cNvPr id="189" name="Google Shape;189;p1"/>
            <p:cNvGrpSpPr/>
            <p:nvPr/>
          </p:nvGrpSpPr>
          <p:grpSpPr>
            <a:xfrm>
              <a:off x="7465223" y="7730385"/>
              <a:ext cx="292530" cy="274242"/>
              <a:chOff x="-1" y="0"/>
              <a:chExt cx="292529" cy="274240"/>
            </a:xfrm>
          </p:grpSpPr>
          <p:sp>
            <p:nvSpPr>
              <p:cNvPr id="190" name="Google Shape;190;p1"/>
              <p:cNvSpPr/>
              <p:nvPr/>
            </p:nvSpPr>
            <p:spPr>
              <a:xfrm>
                <a:off x="19260" y="10116"/>
                <a:ext cx="254008" cy="254007"/>
              </a:xfrm>
              <a:prstGeom prst="rect">
                <a:avLst/>
              </a:prstGeom>
              <a:solidFill>
                <a:srgbClr val="78AAD6"/>
              </a:solidFill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  <a:effectLst>
                <a:outerShdw blurRad="38100" dist="25400" dir="5400000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191" name="Google Shape;191;p1"/>
              <p:cNvSpPr txBox="1"/>
              <p:nvPr/>
            </p:nvSpPr>
            <p:spPr>
              <a:xfrm>
                <a:off x="-1" y="0"/>
                <a:ext cx="292529" cy="274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550" tIns="54550" rIns="54550" bIns="54550" anchor="ctr" anchorCtr="0">
                <a:sp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Source Sans Pro"/>
                  <a:buNone/>
                </a:pPr>
                <a:r>
                  <a:rPr lang="es-AR" sz="1000" b="0" i="0" u="none" strike="noStrike" cap="non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f(x)</a:t>
                </a:r>
                <a:endParaRPr/>
              </a:p>
            </p:txBody>
          </p:sp>
        </p:grpSp>
        <p:grpSp>
          <p:nvGrpSpPr>
            <p:cNvPr id="192" name="Google Shape;192;p1"/>
            <p:cNvGrpSpPr/>
            <p:nvPr/>
          </p:nvGrpSpPr>
          <p:grpSpPr>
            <a:xfrm>
              <a:off x="7484485" y="8176640"/>
              <a:ext cx="254008" cy="274242"/>
              <a:chOff x="0" y="0"/>
              <a:chExt cx="254007" cy="274240"/>
            </a:xfrm>
          </p:grpSpPr>
          <p:sp>
            <p:nvSpPr>
              <p:cNvPr id="193" name="Google Shape;193;p1"/>
              <p:cNvSpPr/>
              <p:nvPr/>
            </p:nvSpPr>
            <p:spPr>
              <a:xfrm>
                <a:off x="0" y="10116"/>
                <a:ext cx="254007" cy="254007"/>
              </a:xfrm>
              <a:prstGeom prst="rect">
                <a:avLst/>
              </a:prstGeom>
              <a:solidFill>
                <a:srgbClr val="78AAD6"/>
              </a:solidFill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  <a:effectLst>
                <a:outerShdw blurRad="38100" dist="25400" dir="5400000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194" name="Google Shape;194;p1"/>
              <p:cNvSpPr txBox="1"/>
              <p:nvPr/>
            </p:nvSpPr>
            <p:spPr>
              <a:xfrm>
                <a:off x="3662" y="0"/>
                <a:ext cx="246682" cy="274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550" tIns="54550" rIns="54550" bIns="54550" anchor="ctr" anchorCtr="0">
                <a:sp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Source Sans Pro"/>
                  <a:buNone/>
                </a:pPr>
                <a:r>
                  <a:rPr lang="es-AR" sz="1000" b="0" i="0" u="none" strike="noStrike" cap="non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L2</a:t>
                </a:r>
                <a:endParaRPr/>
              </a:p>
            </p:txBody>
          </p:sp>
        </p:grpSp>
        <p:grpSp>
          <p:nvGrpSpPr>
            <p:cNvPr id="195" name="Google Shape;195;p1"/>
            <p:cNvGrpSpPr/>
            <p:nvPr/>
          </p:nvGrpSpPr>
          <p:grpSpPr>
            <a:xfrm>
              <a:off x="7194264" y="8176640"/>
              <a:ext cx="254008" cy="274242"/>
              <a:chOff x="0" y="0"/>
              <a:chExt cx="254007" cy="274240"/>
            </a:xfrm>
          </p:grpSpPr>
          <p:sp>
            <p:nvSpPr>
              <p:cNvPr id="196" name="Google Shape;196;p1"/>
              <p:cNvSpPr/>
              <p:nvPr/>
            </p:nvSpPr>
            <p:spPr>
              <a:xfrm>
                <a:off x="0" y="10116"/>
                <a:ext cx="254007" cy="254007"/>
              </a:xfrm>
              <a:prstGeom prst="rect">
                <a:avLst/>
              </a:prstGeom>
              <a:solidFill>
                <a:srgbClr val="78AAD6"/>
              </a:solidFill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  <a:effectLst>
                <a:outerShdw blurRad="38100" dist="25400" dir="5400000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197" name="Google Shape;197;p1"/>
              <p:cNvSpPr txBox="1"/>
              <p:nvPr/>
            </p:nvSpPr>
            <p:spPr>
              <a:xfrm>
                <a:off x="3662" y="0"/>
                <a:ext cx="246682" cy="274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550" tIns="54550" rIns="54550" bIns="54550" anchor="ctr" anchorCtr="0">
                <a:sp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Source Sans Pro"/>
                  <a:buNone/>
                </a:pPr>
                <a:r>
                  <a:rPr lang="es-AR" sz="1000" b="0" i="0" u="none" strike="noStrike" cap="non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L1</a:t>
                </a:r>
                <a:endParaRPr/>
              </a:p>
            </p:txBody>
          </p:sp>
        </p:grpSp>
        <p:sp>
          <p:nvSpPr>
            <p:cNvPr id="198" name="Google Shape;198;p1"/>
            <p:cNvSpPr/>
            <p:nvPr/>
          </p:nvSpPr>
          <p:spPr>
            <a:xfrm>
              <a:off x="7368285" y="9003496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7488935" y="900349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7609585" y="9003496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6943150" y="900349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7063800" y="900349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7184450" y="900349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7484485" y="5011129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7184450" y="5011129"/>
              <a:ext cx="254007" cy="254007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7523901" y="5111250"/>
              <a:ext cx="180524" cy="679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2235" y="21600"/>
                  </a:lnTo>
                  <a:lnTo>
                    <a:pt x="21600" y="0"/>
                  </a:lnTo>
                </a:path>
              </a:pathLst>
            </a:custGeom>
            <a:noFill/>
            <a:ln w="2857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 Light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7222694" y="5086241"/>
              <a:ext cx="180558" cy="126046"/>
            </a:xfrm>
            <a:custGeom>
              <a:avLst/>
              <a:gdLst/>
              <a:ahLst/>
              <a:cxnLst/>
              <a:rect l="l" t="t" r="r" b="b"/>
              <a:pathLst>
                <a:path w="21600" h="21063" extrusionOk="0">
                  <a:moveTo>
                    <a:pt x="0" y="21016"/>
                  </a:moveTo>
                  <a:cubicBezTo>
                    <a:pt x="7539" y="21600"/>
                    <a:pt x="7920" y="16715"/>
                    <a:pt x="11261" y="9107"/>
                  </a:cubicBezTo>
                  <a:cubicBezTo>
                    <a:pt x="14492" y="1751"/>
                    <a:pt x="16031" y="146"/>
                    <a:pt x="21600" y="0"/>
                  </a:cubicBezTo>
                </a:path>
              </a:pathLst>
            </a:custGeom>
            <a:noFill/>
            <a:ln w="2857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 Light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208" name="Google Shape;208;p1"/>
          <p:cNvSpPr txBox="1"/>
          <p:nvPr/>
        </p:nvSpPr>
        <p:spPr>
          <a:xfrm>
            <a:off x="10404305" y="1857212"/>
            <a:ext cx="336137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https://keras.rstudio.com/reference/install_keras.html</a:t>
            </a:r>
            <a:endParaRPr dirty="0"/>
          </a:p>
        </p:txBody>
      </p:sp>
      <p:sp>
        <p:nvSpPr>
          <p:cNvPr id="209" name="Google Shape;209;p1"/>
          <p:cNvSpPr txBox="1"/>
          <p:nvPr/>
        </p:nvSpPr>
        <p:spPr>
          <a:xfrm>
            <a:off x="7152430" y="3789124"/>
            <a:ext cx="468077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CAPAS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11799099" y="2180472"/>
            <a:ext cx="1894218" cy="41167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660" y="3600"/>
                </a:moveTo>
                <a:cubicBezTo>
                  <a:pt x="4660" y="1612"/>
                  <a:pt x="4935" y="0"/>
                  <a:pt x="5274" y="0"/>
                </a:cubicBezTo>
                <a:lnTo>
                  <a:pt x="7483" y="0"/>
                </a:lnTo>
                <a:lnTo>
                  <a:pt x="20986" y="0"/>
                </a:lnTo>
                <a:cubicBezTo>
                  <a:pt x="21325" y="0"/>
                  <a:pt x="21600" y="1612"/>
                  <a:pt x="21600" y="3600"/>
                </a:cubicBezTo>
                <a:lnTo>
                  <a:pt x="21600" y="18000"/>
                </a:lnTo>
                <a:cubicBezTo>
                  <a:pt x="21600" y="19988"/>
                  <a:pt x="21325" y="21600"/>
                  <a:pt x="20986" y="21600"/>
                </a:cubicBezTo>
                <a:lnTo>
                  <a:pt x="5274" y="21600"/>
                </a:lnTo>
                <a:cubicBezTo>
                  <a:pt x="4935" y="21600"/>
                  <a:pt x="4660" y="19988"/>
                  <a:pt x="4660" y="18000"/>
                </a:cubicBezTo>
                <a:lnTo>
                  <a:pt x="4660" y="18000"/>
                </a:lnTo>
                <a:lnTo>
                  <a:pt x="0" y="15515"/>
                </a:lnTo>
                <a:lnTo>
                  <a:pt x="4660" y="12600"/>
                </a:lnTo>
                <a:close/>
              </a:path>
            </a:pathLst>
          </a:custGeom>
          <a:solidFill>
            <a:srgbClr val="D77A00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1" name="Google Shape;211;p1"/>
          <p:cNvSpPr txBox="1"/>
          <p:nvPr/>
        </p:nvSpPr>
        <p:spPr>
          <a:xfrm>
            <a:off x="12288928" y="2191030"/>
            <a:ext cx="1322827" cy="39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Source Sans Pro SemiBold"/>
              <a:buNone/>
            </a:pPr>
            <a:r>
              <a:rPr lang="es-AR" sz="1050" b="0" i="0" u="none" strike="noStrike" cap="none">
                <a:solidFill>
                  <a:srgbClr val="FFFFFF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Usa  ?install_keras para las instrucciones con  GPU</a:t>
            </a:r>
            <a:endParaRPr/>
          </a:p>
        </p:txBody>
      </p:sp>
      <p:sp>
        <p:nvSpPr>
          <p:cNvPr id="212" name="Google Shape;212;p1"/>
          <p:cNvSpPr txBox="1"/>
          <p:nvPr/>
        </p:nvSpPr>
        <p:spPr>
          <a:xfrm>
            <a:off x="10353650" y="3207426"/>
            <a:ext cx="3244478" cy="420628"/>
          </a:xfrm>
          <a:prstGeom prst="rect">
            <a:avLst/>
          </a:prstGeom>
          <a:noFill/>
          <a:ln w="9525" cap="flat" cmpd="sng">
            <a:solidFill>
              <a:srgbClr val="FFF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ENTRENA UN SISTEMA DE RECONOCIMIENTO DE</a:t>
            </a:r>
            <a:endParaRPr dirty="0"/>
          </a:p>
          <a:p>
            <a:pPr lvl="0">
              <a:spcBef>
                <a:spcPts val="200"/>
              </a:spcBef>
              <a:buClr>
                <a:srgbClr val="4C4C4C"/>
              </a:buClr>
              <a:buSzPts val="1200"/>
            </a:pPr>
            <a:r>
              <a:rPr lang="es-AR" sz="12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IMÁGENES SOBRE LOS DATOS </a:t>
            </a:r>
            <a:r>
              <a:rPr lang="es-AR" sz="12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7"/>
                  </a:ext>
                </a:extLst>
              </a:rPr>
              <a:t>MN</a:t>
            </a:r>
            <a:r>
              <a:rPr lang="es-AR" sz="1200" b="1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17"/>
                  </a:ext>
                </a:extLst>
              </a:rPr>
              <a:t>I</a:t>
            </a:r>
            <a:r>
              <a:rPr lang="es-AR" sz="12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7"/>
                  </a:ext>
                </a:extLst>
              </a:rPr>
              <a:t>ST</a:t>
            </a:r>
            <a:endParaRPr sz="1200" b="1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1"/>
          <p:cNvSpPr txBox="1"/>
          <p:nvPr/>
        </p:nvSpPr>
        <p:spPr>
          <a:xfrm>
            <a:off x="3479748" y="2744810"/>
            <a:ext cx="1854150" cy="28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200"/>
              <a:buFont typeface="Source Sans Pro"/>
              <a:buNone/>
            </a:pPr>
            <a:r>
              <a:rPr lang="es-AR" sz="1200" b="1" i="0" u="sng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https://keras.rstudio.com</a:t>
            </a:r>
            <a:r>
              <a:rPr lang="es-AR" sz="1200" b="1" i="0" u="none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/>
          </a:p>
        </p:txBody>
      </p:sp>
      <p:sp>
        <p:nvSpPr>
          <p:cNvPr id="214" name="Google Shape;214;p1"/>
          <p:cNvSpPr txBox="1"/>
          <p:nvPr/>
        </p:nvSpPr>
        <p:spPr>
          <a:xfrm>
            <a:off x="3481397" y="2987150"/>
            <a:ext cx="3867201" cy="28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200"/>
              <a:buFont typeface="Source Sans Pro"/>
              <a:buNone/>
            </a:pPr>
            <a:r>
              <a:rPr lang="es-AR" sz="1200" b="1" i="0" u="sng" strike="noStrike" cap="none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https://www.manning.com/books/deep-learning-with-r</a:t>
            </a:r>
            <a:r>
              <a:rPr lang="es-AR" sz="1200" b="1" i="0" u="none" strike="noStrike" cap="none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  <p:sp>
        <p:nvSpPr>
          <p:cNvPr id="215" name="Google Shape;215;p1"/>
          <p:cNvSpPr/>
          <p:nvPr/>
        </p:nvSpPr>
        <p:spPr>
          <a:xfrm>
            <a:off x="8184773" y="2804462"/>
            <a:ext cx="2026075" cy="55570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3111"/>
                </a:moveTo>
                <a:cubicBezTo>
                  <a:pt x="0" y="1393"/>
                  <a:pt x="285" y="0"/>
                  <a:pt x="636" y="0"/>
                </a:cubicBezTo>
                <a:lnTo>
                  <a:pt x="10237" y="0"/>
                </a:lnTo>
                <a:lnTo>
                  <a:pt x="16914" y="0"/>
                </a:lnTo>
                <a:cubicBezTo>
                  <a:pt x="17265" y="0"/>
                  <a:pt x="17550" y="1393"/>
                  <a:pt x="17550" y="3111"/>
                </a:cubicBezTo>
                <a:lnTo>
                  <a:pt x="17550" y="10890"/>
                </a:lnTo>
                <a:lnTo>
                  <a:pt x="21600" y="21600"/>
                </a:lnTo>
                <a:lnTo>
                  <a:pt x="17550" y="15557"/>
                </a:lnTo>
                <a:lnTo>
                  <a:pt x="17550" y="15557"/>
                </a:lnTo>
                <a:cubicBezTo>
                  <a:pt x="17550" y="17276"/>
                  <a:pt x="17265" y="18669"/>
                  <a:pt x="16914" y="18669"/>
                </a:cubicBezTo>
                <a:lnTo>
                  <a:pt x="636" y="18669"/>
                </a:lnTo>
                <a:cubicBezTo>
                  <a:pt x="285" y="18669"/>
                  <a:pt x="0" y="17276"/>
                  <a:pt x="0" y="15557"/>
                </a:cubicBezTo>
                <a:lnTo>
                  <a:pt x="0" y="15557"/>
                </a:lnTo>
                <a:lnTo>
                  <a:pt x="0" y="10890"/>
                </a:lnTo>
                <a:close/>
              </a:path>
            </a:pathLst>
          </a:custGeom>
          <a:solidFill>
            <a:srgbClr val="D77A00"/>
          </a:soli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16" name="Google Shape;216;p1"/>
          <p:cNvSpPr txBox="1"/>
          <p:nvPr/>
        </p:nvSpPr>
        <p:spPr>
          <a:xfrm>
            <a:off x="8161726" y="2832885"/>
            <a:ext cx="1460058" cy="44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“¡Hola, mundo!” del aprendizaje profundo</a:t>
            </a:r>
            <a:endParaRPr sz="1200" b="1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7" name="Google Shape;217;p1" descr="pasted-image.pd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8822" y="9978473"/>
            <a:ext cx="1754523" cy="61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" descr="Picture 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8206" y="3638444"/>
            <a:ext cx="1114089" cy="2772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1"/>
          <p:cNvGrpSpPr/>
          <p:nvPr/>
        </p:nvGrpSpPr>
        <p:grpSpPr>
          <a:xfrm>
            <a:off x="12041158" y="292206"/>
            <a:ext cx="1643840" cy="942865"/>
            <a:chOff x="0" y="0"/>
            <a:chExt cx="1643839" cy="942864"/>
          </a:xfrm>
        </p:grpSpPr>
        <p:grpSp>
          <p:nvGrpSpPr>
            <p:cNvPr id="220" name="Google Shape;220;p1"/>
            <p:cNvGrpSpPr/>
            <p:nvPr/>
          </p:nvGrpSpPr>
          <p:grpSpPr>
            <a:xfrm>
              <a:off x="0" y="33627"/>
              <a:ext cx="660225" cy="909237"/>
              <a:chOff x="0" y="0"/>
              <a:chExt cx="660224" cy="909235"/>
            </a:xfrm>
          </p:grpSpPr>
          <p:pic>
            <p:nvPicPr>
              <p:cNvPr id="221" name="Google Shape;221;p1" descr="Picture 4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2" name="Google Shape;222;p1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00000"/>
                  </a:buClr>
                  <a:buSzPts val="1200"/>
                  <a:buFont typeface="Source Sans Pro"/>
                  <a:buNone/>
                </a:pPr>
                <a:r>
                  <a:rPr lang="es-AR" sz="1200" b="1" i="0" u="none" strike="noStrike" cap="none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Keras</a:t>
                </a:r>
                <a:endParaRPr/>
              </a:p>
            </p:txBody>
          </p:sp>
        </p:grpSp>
        <p:grpSp>
          <p:nvGrpSpPr>
            <p:cNvPr id="223" name="Google Shape;223;p1"/>
            <p:cNvGrpSpPr/>
            <p:nvPr/>
          </p:nvGrpSpPr>
          <p:grpSpPr>
            <a:xfrm>
              <a:off x="706775" y="0"/>
              <a:ext cx="937064" cy="942864"/>
              <a:chOff x="0" y="0"/>
              <a:chExt cx="937062" cy="942863"/>
            </a:xfrm>
          </p:grpSpPr>
          <p:pic>
            <p:nvPicPr>
              <p:cNvPr id="224" name="Google Shape;224;p1" descr="Picture 2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p1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6429"/>
                  </a:buClr>
                  <a:buSzPts val="1200"/>
                  <a:buFont typeface="Source Sans Pro"/>
                  <a:buNone/>
                </a:pPr>
                <a:r>
                  <a:rPr lang="es-AR" sz="1200" b="1" i="0" u="none" strike="noStrike" cap="none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Tensor</a:t>
                </a:r>
                <a:r>
                  <a:rPr lang="es-AR" sz="1200" b="1" i="0" u="none" strike="noStrike" cap="none">
                    <a:solidFill>
                      <a:srgbClr val="A4A5A7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Flow</a:t>
                </a:r>
                <a:endParaRPr/>
              </a:p>
            </p:txBody>
          </p:sp>
        </p:grpSp>
      </p:grpSp>
      <p:sp>
        <p:nvSpPr>
          <p:cNvPr id="227" name="Google Shape;525;p2">
            <a:extLst>
              <a:ext uri="{FF2B5EF4-FFF2-40B4-BE49-F238E27FC236}">
                <a16:creationId xmlns:a16="http://schemas.microsoft.com/office/drawing/2014/main" id="{1898853B-4868-4B0A-B643-E54BDADF1346}"/>
              </a:ext>
            </a:extLst>
          </p:cNvPr>
          <p:cNvSpPr txBox="1"/>
          <p:nvPr/>
        </p:nvSpPr>
        <p:spPr>
          <a:xfrm>
            <a:off x="2497124" y="10483522"/>
            <a:ext cx="11322668" cy="2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Source Sans Pro"/>
              <a:buNone/>
            </a:pP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RStudio® es marca registrada de </a:t>
            </a:r>
            <a:r>
              <a:rPr lang="es-AR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RStudio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Inc.  •  </a:t>
            </a:r>
            <a:r>
              <a:rPr lang="es-AR" sz="900" b="0" i="0" u="sng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/>
              </a:rPr>
              <a:t>CC BY SA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RStudio •  </a:t>
            </a:r>
            <a:r>
              <a:rPr lang="es-AR" sz="900" b="0" i="0" u="sng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1"/>
              </a:rPr>
              <a:t>info@rstudio.com</a:t>
            </a:r>
            <a:r>
              <a:rPr lang="es-AR" sz="900" b="0" i="0" u="none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•  844-448-1212 • </a:t>
            </a:r>
            <a:r>
              <a:rPr lang="es-AR" sz="900" b="0" i="0" u="sng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rstudio.com</a:t>
            </a:r>
            <a:r>
              <a:rPr lang="es-AR" sz="900" b="0" i="0" u="none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•  Conoce más en </a:t>
            </a:r>
            <a:r>
              <a:rPr lang="es-AR" sz="900" b="1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keras.rstudio.com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</a:t>
            </a:r>
            <a:r>
              <a:rPr lang="es-AR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2.2.5  •  Actualizado: 2019-10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"/>
          <p:cNvGrpSpPr/>
          <p:nvPr/>
        </p:nvGrpSpPr>
        <p:grpSpPr>
          <a:xfrm>
            <a:off x="8383487" y="-1013161"/>
            <a:ext cx="6157895" cy="3553963"/>
            <a:chOff x="0" y="51032"/>
            <a:chExt cx="6157893" cy="3553962"/>
          </a:xfrm>
        </p:grpSpPr>
        <p:grpSp>
          <p:nvGrpSpPr>
            <p:cNvPr id="232" name="Google Shape;232;p2"/>
            <p:cNvGrpSpPr/>
            <p:nvPr/>
          </p:nvGrpSpPr>
          <p:grpSpPr>
            <a:xfrm>
              <a:off x="23293" y="51032"/>
              <a:ext cx="6134600" cy="2980092"/>
              <a:chOff x="0" y="51032"/>
              <a:chExt cx="6134599" cy="2980091"/>
            </a:xfrm>
          </p:grpSpPr>
          <p:sp>
            <p:nvSpPr>
              <p:cNvPr id="233" name="Google Shape;233;p2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>
                  <a:gd name="adj" fmla="val 50000"/>
                </a:avLst>
              </a:prstGeom>
              <a:solidFill>
                <a:srgbClr val="FF9D40"/>
              </a:solidFill>
              <a:ln w="9525" cap="flat" cmpd="sng">
                <a:solidFill>
                  <a:srgbClr val="F1A154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F9D40">
                  <a:alpha val="50196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-1800000">
                <a:off x="2896973" y="973389"/>
                <a:ext cx="1319509" cy="1143860"/>
              </a:xfrm>
              <a:prstGeom prst="triangle">
                <a:avLst>
                  <a:gd name="adj" fmla="val 50000"/>
                </a:avLst>
              </a:prstGeom>
              <a:solidFill>
                <a:srgbClr val="FFCC78"/>
              </a:solidFill>
              <a:ln w="9525" cap="flat" cmpd="sng">
                <a:solidFill>
                  <a:srgbClr val="F7CE85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>
                  <a:gd name="adj" fmla="val 50000"/>
                </a:avLst>
              </a:prstGeom>
              <a:solidFill>
                <a:srgbClr val="FF9D40"/>
              </a:solidFill>
              <a:ln w="9525" cap="flat" cmpd="sng">
                <a:solidFill>
                  <a:srgbClr val="F1A154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>
                  <a:gd name="adj" fmla="val 50000"/>
                </a:avLst>
              </a:prstGeom>
              <a:solidFill>
                <a:srgbClr val="FF9D40"/>
              </a:solidFill>
              <a:ln w="9525" cap="flat" cmpd="sng">
                <a:solidFill>
                  <a:srgbClr val="F1A154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-1800000">
                <a:off x="4044130" y="318647"/>
                <a:ext cx="1319509" cy="1143861"/>
              </a:xfrm>
              <a:prstGeom prst="triangle">
                <a:avLst>
                  <a:gd name="adj" fmla="val 50000"/>
                </a:avLst>
              </a:prstGeom>
              <a:solidFill>
                <a:srgbClr val="FFCC78"/>
              </a:solidFill>
              <a:ln w="9525" cap="flat" cmpd="sng">
                <a:solidFill>
                  <a:srgbClr val="F7CE85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>
                  <a:gd name="adj" fmla="val 50000"/>
                </a:avLst>
              </a:prstGeom>
              <a:solidFill>
                <a:srgbClr val="FF9D40"/>
              </a:solidFill>
              <a:ln w="9525" cap="flat" cmpd="sng">
                <a:solidFill>
                  <a:srgbClr val="F1A154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FCC78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-1800000">
                <a:off x="1751148" y="309969"/>
                <a:ext cx="1319510" cy="1143860"/>
              </a:xfrm>
              <a:prstGeom prst="triangle">
                <a:avLst>
                  <a:gd name="adj" fmla="val 50000"/>
                </a:avLst>
              </a:prstGeom>
              <a:solidFill>
                <a:srgbClr val="FFCC78"/>
              </a:solidFill>
              <a:ln w="9525" cap="flat" cmpd="sng">
                <a:solidFill>
                  <a:srgbClr val="F7CE85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F9D40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sp>
          <p:nvSpPr>
            <p:cNvPr id="248" name="Google Shape;248;p2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490"/>
                  </a:srgbClr>
                </a:gs>
                <a:gs pos="35803">
                  <a:srgbClr val="FFFFFF">
                    <a:alpha val="72549"/>
                  </a:srgbClr>
                </a:gs>
                <a:gs pos="55434">
                  <a:srgbClr val="FFFFFF"/>
                </a:gs>
                <a:gs pos="10000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9547" y="844531"/>
              <a:ext cx="3210241" cy="2006695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490"/>
                  </a:srgbClr>
                </a:gs>
                <a:gs pos="35803">
                  <a:srgbClr val="FFFFFF">
                    <a:alpha val="72549"/>
                  </a:srgbClr>
                </a:gs>
                <a:gs pos="55434">
                  <a:srgbClr val="FFFFFF"/>
                </a:gs>
                <a:gs pos="10000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cxnSp>
        <p:nvCxnSpPr>
          <p:cNvPr id="250" name="Google Shape;250;p2"/>
          <p:cNvCxnSpPr/>
          <p:nvPr/>
        </p:nvCxnSpPr>
        <p:spPr>
          <a:xfrm>
            <a:off x="2177142" y="10337513"/>
            <a:ext cx="11498359" cy="1"/>
          </a:xfrm>
          <a:prstGeom prst="straightConnector1">
            <a:avLst/>
          </a:prstGeom>
          <a:noFill/>
          <a:ln w="12700" cap="flat" cmpd="sng">
            <a:solidFill>
              <a:srgbClr val="E4E4E3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1" name="Google Shape;251;p2"/>
          <p:cNvSpPr txBox="1"/>
          <p:nvPr/>
        </p:nvSpPr>
        <p:spPr>
          <a:xfrm>
            <a:off x="282687" y="501292"/>
            <a:ext cx="1401025" cy="3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2500"/>
              <a:buFont typeface="Source Sans Pro"/>
              <a:buNone/>
            </a:pPr>
            <a:r>
              <a:rPr lang="es-AR" sz="2500" b="0" i="0" u="none" strike="noStrike" cap="none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Más capas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252" name="Google Shape;252;p2"/>
          <p:cNvCxnSpPr/>
          <p:nvPr/>
        </p:nvCxnSpPr>
        <p:spPr>
          <a:xfrm>
            <a:off x="344038" y="453414"/>
            <a:ext cx="3037296" cy="3"/>
          </a:xfrm>
          <a:prstGeom prst="straightConnector1">
            <a:avLst/>
          </a:prstGeom>
          <a:noFill/>
          <a:ln w="9525" cap="flat" cmpd="sng">
            <a:solidFill>
              <a:srgbClr val="FFF2C5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53" name="Google Shape;253;p2"/>
          <p:cNvCxnSpPr/>
          <p:nvPr/>
        </p:nvCxnSpPr>
        <p:spPr>
          <a:xfrm>
            <a:off x="240539" y="455406"/>
            <a:ext cx="6539442" cy="1"/>
          </a:xfrm>
          <a:prstGeom prst="straightConnector1">
            <a:avLst/>
          </a:prstGeom>
          <a:noFill/>
          <a:ln w="9525" cap="flat" cmpd="sng">
            <a:solidFill>
              <a:srgbClr val="767C85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4" name="Google Shape;254;p2"/>
          <p:cNvSpPr/>
          <p:nvPr/>
        </p:nvSpPr>
        <p:spPr>
          <a:xfrm>
            <a:off x="226369" y="90144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2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55" name="Google Shape;255;p2"/>
          <p:cNvSpPr/>
          <p:nvPr/>
        </p:nvSpPr>
        <p:spPr>
          <a:xfrm>
            <a:off x="226369" y="6837984"/>
            <a:ext cx="3099314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2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56" name="Google Shape;256;p2"/>
          <p:cNvSpPr txBox="1"/>
          <p:nvPr/>
        </p:nvSpPr>
        <p:spPr>
          <a:xfrm>
            <a:off x="250699" y="909480"/>
            <a:ext cx="1072409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CONVOLUCIÓN 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57" name="Google Shape;257;p2"/>
          <p:cNvSpPr txBox="1"/>
          <p:nvPr/>
        </p:nvSpPr>
        <p:spPr>
          <a:xfrm>
            <a:off x="255139" y="6863695"/>
            <a:ext cx="1687963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AGREGACIÓN (POOLING)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58" name="Google Shape;258;p2"/>
          <p:cNvSpPr txBox="1"/>
          <p:nvPr/>
        </p:nvSpPr>
        <p:spPr>
          <a:xfrm>
            <a:off x="1214650" y="1250625"/>
            <a:ext cx="2156400" cy="565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layer_conv_1d()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1D, e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convolución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temporal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layer_conv_2d()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2D, ej.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convolución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espacial sobre imágenes</a:t>
            </a:r>
            <a:endParaRPr sz="1100" b="0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layer_conv_2d _</a:t>
            </a: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transpose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transpuesta de la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convolución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2D (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deconvolución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layer_conv_3d_transpose()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transpuesta de la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convolución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3D (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deconvolución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100" b="0" i="0" u="none" strike="noStrike" cap="none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layer_conv_3d()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3D, ej. </a:t>
            </a: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onvolución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espacial sobre volúmenes</a:t>
            </a:r>
            <a:endParaRPr dirty="0"/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layer_conv_lstm_2d()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LSTM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convolucional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layer_separable_conv_2d()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convolución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2D separable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300" b="1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layer_upsampling_1d() layer_upsampling_2d() layer_upsampling_3d() 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repite  datos (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upsampling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según sus dimensiones 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layer_zero_padding_1d() layer_zero_padding_2d() layer_zero_padding_3d()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Agrega ceros al inicio/fin/bordes de los datos de la capa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8"/>
                  </a:ext>
                </a:extLst>
              </a:rPr>
              <a:t>de entrada</a:t>
            </a: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layer_cropping_1d()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layer_cropping_2d() layer_cropping_3d()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Recorta los datos de la capa de entrada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59" name="Google Shape;259;p2"/>
          <p:cNvGrpSpPr/>
          <p:nvPr/>
        </p:nvGrpSpPr>
        <p:grpSpPr>
          <a:xfrm>
            <a:off x="457532" y="1241103"/>
            <a:ext cx="606353" cy="378625"/>
            <a:chOff x="457532" y="1241103"/>
            <a:chExt cx="606353" cy="378625"/>
          </a:xfrm>
        </p:grpSpPr>
        <p:sp>
          <p:nvSpPr>
            <p:cNvPr id="260" name="Google Shape;260;p2"/>
            <p:cNvSpPr/>
            <p:nvPr/>
          </p:nvSpPr>
          <p:spPr>
            <a:xfrm>
              <a:off x="460635" y="1241103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581285" y="1241103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01935" y="1241103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822584" y="1241103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943234" y="1241103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81285" y="149907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01935" y="1499077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822584" y="1499077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 rot="10800000">
              <a:off x="457532" y="1412880"/>
              <a:ext cx="606352" cy="45720"/>
            </a:xfrm>
            <a:prstGeom prst="triangle">
              <a:avLst>
                <a:gd name="adj" fmla="val 50000"/>
              </a:avLst>
            </a:prstGeom>
            <a:solidFill>
              <a:srgbClr val="DF8A2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269" name="Google Shape;269;p2"/>
          <p:cNvGrpSpPr/>
          <p:nvPr/>
        </p:nvGrpSpPr>
        <p:grpSpPr>
          <a:xfrm>
            <a:off x="307472" y="2033646"/>
            <a:ext cx="767764" cy="361952"/>
            <a:chOff x="-1" y="-1"/>
            <a:chExt cx="767762" cy="361951"/>
          </a:xfrm>
        </p:grpSpPr>
        <p:sp>
          <p:nvSpPr>
            <p:cNvPr id="270" name="Google Shape;270;p2"/>
            <p:cNvSpPr/>
            <p:nvPr/>
          </p:nvSpPr>
          <p:spPr>
            <a:xfrm>
              <a:off x="120649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-1" y="-1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-1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20649" y="120650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41300" y="-1"/>
              <a:ext cx="120650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41300" y="12065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-1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20649" y="241300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41300" y="241300"/>
              <a:ext cx="120650" cy="120650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526460" y="60325"/>
              <a:ext cx="120651" cy="120650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47110" y="6032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2646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47110" y="180975"/>
              <a:ext cx="120651" cy="120650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 rot="5400000">
              <a:off x="307469" y="162590"/>
              <a:ext cx="279535" cy="45722"/>
            </a:xfrm>
            <a:prstGeom prst="triangle">
              <a:avLst>
                <a:gd name="adj" fmla="val 50000"/>
              </a:avLst>
            </a:prstGeom>
            <a:solidFill>
              <a:srgbClr val="DF8A2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284" name="Google Shape;284;p2"/>
          <p:cNvGrpSpPr/>
          <p:nvPr/>
        </p:nvGrpSpPr>
        <p:grpSpPr>
          <a:xfrm>
            <a:off x="202179" y="2970915"/>
            <a:ext cx="904195" cy="366572"/>
            <a:chOff x="202179" y="2970915"/>
            <a:chExt cx="904195" cy="366572"/>
          </a:xfrm>
        </p:grpSpPr>
        <p:sp>
          <p:nvSpPr>
            <p:cNvPr id="285" name="Google Shape;285;p2"/>
            <p:cNvSpPr/>
            <p:nvPr/>
          </p:nvSpPr>
          <p:spPr>
            <a:xfrm rot="5400000">
              <a:off x="614944" y="3174859"/>
              <a:ext cx="279535" cy="45720"/>
            </a:xfrm>
            <a:prstGeom prst="triangle">
              <a:avLst>
                <a:gd name="adj" fmla="val 50000"/>
              </a:avLst>
            </a:prstGeom>
            <a:solidFill>
              <a:srgbClr val="DF8A2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grpSp>
          <p:nvGrpSpPr>
            <p:cNvPr id="286" name="Google Shape;286;p2"/>
            <p:cNvGrpSpPr/>
            <p:nvPr/>
          </p:nvGrpSpPr>
          <p:grpSpPr>
            <a:xfrm>
              <a:off x="202179" y="3186175"/>
              <a:ext cx="150061" cy="139625"/>
              <a:chOff x="-1" y="0"/>
              <a:chExt cx="150060" cy="139623"/>
            </a:xfrm>
          </p:grpSpPr>
          <p:sp>
            <p:nvSpPr>
              <p:cNvPr id="287" name="Google Shape;287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291" name="Google Shape;291;p2"/>
            <p:cNvGrpSpPr/>
            <p:nvPr/>
          </p:nvGrpSpPr>
          <p:grpSpPr>
            <a:xfrm>
              <a:off x="318025" y="3186175"/>
              <a:ext cx="150061" cy="139625"/>
              <a:chOff x="-1" y="0"/>
              <a:chExt cx="150060" cy="139623"/>
            </a:xfrm>
          </p:grpSpPr>
          <p:sp>
            <p:nvSpPr>
              <p:cNvPr id="292" name="Google Shape;292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296" name="Google Shape;296;p2"/>
            <p:cNvGrpSpPr/>
            <p:nvPr/>
          </p:nvGrpSpPr>
          <p:grpSpPr>
            <a:xfrm>
              <a:off x="432837" y="3186175"/>
              <a:ext cx="150061" cy="139625"/>
              <a:chOff x="-1" y="0"/>
              <a:chExt cx="150060" cy="139623"/>
            </a:xfrm>
          </p:grpSpPr>
          <p:sp>
            <p:nvSpPr>
              <p:cNvPr id="297" name="Google Shape;297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01" name="Google Shape;301;p2"/>
            <p:cNvGrpSpPr/>
            <p:nvPr/>
          </p:nvGrpSpPr>
          <p:grpSpPr>
            <a:xfrm>
              <a:off x="202179" y="3077354"/>
              <a:ext cx="150061" cy="139625"/>
              <a:chOff x="-1" y="0"/>
              <a:chExt cx="150060" cy="139623"/>
            </a:xfrm>
          </p:grpSpPr>
          <p:sp>
            <p:nvSpPr>
              <p:cNvPr id="302" name="Google Shape;302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06" name="Google Shape;306;p2"/>
            <p:cNvGrpSpPr/>
            <p:nvPr/>
          </p:nvGrpSpPr>
          <p:grpSpPr>
            <a:xfrm>
              <a:off x="318025" y="3077354"/>
              <a:ext cx="150061" cy="139625"/>
              <a:chOff x="-1" y="0"/>
              <a:chExt cx="150060" cy="139623"/>
            </a:xfrm>
          </p:grpSpPr>
          <p:sp>
            <p:nvSpPr>
              <p:cNvPr id="307" name="Google Shape;307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11" name="Google Shape;311;p2"/>
            <p:cNvGrpSpPr/>
            <p:nvPr/>
          </p:nvGrpSpPr>
          <p:grpSpPr>
            <a:xfrm>
              <a:off x="432837" y="3077354"/>
              <a:ext cx="150061" cy="139625"/>
              <a:chOff x="-1" y="0"/>
              <a:chExt cx="150060" cy="139623"/>
            </a:xfrm>
          </p:grpSpPr>
          <p:sp>
            <p:nvSpPr>
              <p:cNvPr id="312" name="Google Shape;312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16" name="Google Shape;316;p2"/>
            <p:cNvGrpSpPr/>
            <p:nvPr/>
          </p:nvGrpSpPr>
          <p:grpSpPr>
            <a:xfrm>
              <a:off x="202179" y="2970915"/>
              <a:ext cx="150061" cy="139625"/>
              <a:chOff x="-1" y="0"/>
              <a:chExt cx="150060" cy="139623"/>
            </a:xfrm>
          </p:grpSpPr>
          <p:sp>
            <p:nvSpPr>
              <p:cNvPr id="317" name="Google Shape;317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21" name="Google Shape;321;p2"/>
            <p:cNvGrpSpPr/>
            <p:nvPr/>
          </p:nvGrpSpPr>
          <p:grpSpPr>
            <a:xfrm>
              <a:off x="318025" y="2970915"/>
              <a:ext cx="150061" cy="139625"/>
              <a:chOff x="-1" y="0"/>
              <a:chExt cx="150060" cy="139623"/>
            </a:xfrm>
          </p:grpSpPr>
          <p:sp>
            <p:nvSpPr>
              <p:cNvPr id="322" name="Google Shape;322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26" name="Google Shape;326;p2"/>
            <p:cNvGrpSpPr/>
            <p:nvPr/>
          </p:nvGrpSpPr>
          <p:grpSpPr>
            <a:xfrm>
              <a:off x="432837" y="2970915"/>
              <a:ext cx="150061" cy="139625"/>
              <a:chOff x="-1" y="0"/>
              <a:chExt cx="150060" cy="139623"/>
            </a:xfrm>
          </p:grpSpPr>
          <p:sp>
            <p:nvSpPr>
              <p:cNvPr id="327" name="Google Shape;327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31" name="Google Shape;331;p2"/>
            <p:cNvGrpSpPr/>
            <p:nvPr/>
          </p:nvGrpSpPr>
          <p:grpSpPr>
            <a:xfrm>
              <a:off x="840468" y="3144526"/>
              <a:ext cx="150061" cy="139625"/>
              <a:chOff x="-1" y="0"/>
              <a:chExt cx="150060" cy="139623"/>
            </a:xfrm>
          </p:grpSpPr>
          <p:sp>
            <p:nvSpPr>
              <p:cNvPr id="332" name="Google Shape;332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36" name="Google Shape;336;p2"/>
            <p:cNvGrpSpPr/>
            <p:nvPr/>
          </p:nvGrpSpPr>
          <p:grpSpPr>
            <a:xfrm>
              <a:off x="956313" y="3144526"/>
              <a:ext cx="150061" cy="139625"/>
              <a:chOff x="-1" y="0"/>
              <a:chExt cx="150060" cy="139623"/>
            </a:xfrm>
          </p:grpSpPr>
          <p:sp>
            <p:nvSpPr>
              <p:cNvPr id="337" name="Google Shape;337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41" name="Google Shape;341;p2"/>
            <p:cNvGrpSpPr/>
            <p:nvPr/>
          </p:nvGrpSpPr>
          <p:grpSpPr>
            <a:xfrm>
              <a:off x="840468" y="3038087"/>
              <a:ext cx="150061" cy="139625"/>
              <a:chOff x="-1" y="0"/>
              <a:chExt cx="150060" cy="139623"/>
            </a:xfrm>
          </p:grpSpPr>
          <p:sp>
            <p:nvSpPr>
              <p:cNvPr id="342" name="Google Shape;342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46" name="Google Shape;346;p2"/>
            <p:cNvGrpSpPr/>
            <p:nvPr/>
          </p:nvGrpSpPr>
          <p:grpSpPr>
            <a:xfrm>
              <a:off x="956313" y="3038087"/>
              <a:ext cx="150061" cy="139625"/>
              <a:chOff x="-1" y="0"/>
              <a:chExt cx="150060" cy="139623"/>
            </a:xfrm>
          </p:grpSpPr>
          <p:sp>
            <p:nvSpPr>
              <p:cNvPr id="347" name="Google Shape;347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</p:grpSp>
      <p:grpSp>
        <p:nvGrpSpPr>
          <p:cNvPr id="351" name="Google Shape;351;p2"/>
          <p:cNvGrpSpPr/>
          <p:nvPr/>
        </p:nvGrpSpPr>
        <p:grpSpPr>
          <a:xfrm>
            <a:off x="364367" y="4479734"/>
            <a:ext cx="754552" cy="361951"/>
            <a:chOff x="364367" y="4479734"/>
            <a:chExt cx="754552" cy="361951"/>
          </a:xfrm>
        </p:grpSpPr>
        <p:sp>
          <p:nvSpPr>
            <p:cNvPr id="352" name="Google Shape;352;p2"/>
            <p:cNvSpPr/>
            <p:nvPr/>
          </p:nvSpPr>
          <p:spPr>
            <a:xfrm>
              <a:off x="877618" y="447973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56967" y="447973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56967" y="460038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77618" y="460038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998268" y="4479734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998268" y="4600384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756967" y="4721034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77618" y="4721034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998268" y="4721034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64367" y="454005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485018" y="454005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64367" y="466070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485018" y="4660709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 rot="5400000">
              <a:off x="552258" y="4642325"/>
              <a:ext cx="279535" cy="45721"/>
            </a:xfrm>
            <a:prstGeom prst="triangle">
              <a:avLst>
                <a:gd name="adj" fmla="val 50000"/>
              </a:avLst>
            </a:prstGeom>
            <a:solidFill>
              <a:srgbClr val="DF8A2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366" name="Google Shape;366;p2"/>
          <p:cNvGrpSpPr/>
          <p:nvPr/>
        </p:nvGrpSpPr>
        <p:grpSpPr>
          <a:xfrm>
            <a:off x="307473" y="6046871"/>
            <a:ext cx="767763" cy="361951"/>
            <a:chOff x="307473" y="6046871"/>
            <a:chExt cx="767763" cy="361951"/>
          </a:xfrm>
        </p:grpSpPr>
        <p:sp>
          <p:nvSpPr>
            <p:cNvPr id="367" name="Google Shape;367;p2"/>
            <p:cNvSpPr/>
            <p:nvPr/>
          </p:nvSpPr>
          <p:spPr>
            <a:xfrm>
              <a:off x="428124" y="6046871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07473" y="6046871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07473" y="6167521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428124" y="6167521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48774" y="6046871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548774" y="6167521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07473" y="6288171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28124" y="6288171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48774" y="6288171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833935" y="610719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954585" y="610719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833935" y="622784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954585" y="6227846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 rot="5400000">
              <a:off x="614944" y="6209463"/>
              <a:ext cx="279535" cy="45720"/>
            </a:xfrm>
            <a:prstGeom prst="triangle">
              <a:avLst>
                <a:gd name="adj" fmla="val 50000"/>
              </a:avLst>
            </a:prstGeom>
            <a:solidFill>
              <a:srgbClr val="DF8A2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381" name="Google Shape;381;p2"/>
          <p:cNvGrpSpPr/>
          <p:nvPr/>
        </p:nvGrpSpPr>
        <p:grpSpPr>
          <a:xfrm>
            <a:off x="364367" y="5318433"/>
            <a:ext cx="754552" cy="361951"/>
            <a:chOff x="364367" y="5318433"/>
            <a:chExt cx="754552" cy="361951"/>
          </a:xfrm>
        </p:grpSpPr>
        <p:sp>
          <p:nvSpPr>
            <p:cNvPr id="382" name="Google Shape;382;p2"/>
            <p:cNvSpPr/>
            <p:nvPr/>
          </p:nvSpPr>
          <p:spPr>
            <a:xfrm>
              <a:off x="877618" y="5318433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756967" y="5318433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756967" y="5439083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877618" y="5439083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998268" y="5318433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998268" y="5439083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56967" y="5559733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877618" y="5559733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998268" y="5559733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64367" y="5378758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85018" y="5378758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64367" y="5499408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85018" y="5499408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95" name="Google Shape;395;p2"/>
            <p:cNvSpPr/>
            <p:nvPr/>
          </p:nvSpPr>
          <p:spPr>
            <a:xfrm rot="5400000">
              <a:off x="552258" y="5481023"/>
              <a:ext cx="279535" cy="45721"/>
            </a:xfrm>
            <a:prstGeom prst="triangle">
              <a:avLst>
                <a:gd name="adj" fmla="val 50000"/>
              </a:avLst>
            </a:prstGeom>
            <a:solidFill>
              <a:srgbClr val="DF8A2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396" name="Google Shape;396;p2"/>
          <p:cNvSpPr txBox="1"/>
          <p:nvPr/>
        </p:nvSpPr>
        <p:spPr>
          <a:xfrm>
            <a:off x="973352" y="7155501"/>
            <a:ext cx="2468348" cy="271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layer_max_pooling_1d()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layer_max_pooling_2d()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layer_max_pooling_3d()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Agrega  en ventanas (1D a 3D) usando el máximo (max pooling)</a:t>
            </a:r>
            <a:endParaRPr sz="11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layer_average_pooling_1d() layer_average_pooling_2d() layer_average_pooling_3d()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Agrega en ventanas  usando el promedio</a:t>
            </a:r>
            <a:endParaRPr sz="11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layer_global_max_pooling_1d() layer_global_max_pooling_2d()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layer_global_max_pooling_3d()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Agrega usando el máximo  global</a:t>
            </a:r>
            <a:endParaRPr sz="11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layer_global_average_pooling_1d()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layer_global_average_pooling_2d()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layer_global_average_pooling_3d()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Agrega usando el promedio global</a:t>
            </a:r>
            <a:endParaRPr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BA011BF-099E-4F00-A7B8-C2BB3C3E2311}"/>
              </a:ext>
            </a:extLst>
          </p:cNvPr>
          <p:cNvGrpSpPr/>
          <p:nvPr/>
        </p:nvGrpSpPr>
        <p:grpSpPr>
          <a:xfrm>
            <a:off x="260609" y="7208000"/>
            <a:ext cx="614601" cy="2621518"/>
            <a:chOff x="260609" y="7208000"/>
            <a:chExt cx="614601" cy="2621518"/>
          </a:xfrm>
        </p:grpSpPr>
        <p:sp>
          <p:nvSpPr>
            <p:cNvPr id="397" name="Google Shape;397;p2"/>
            <p:cNvSpPr/>
            <p:nvPr/>
          </p:nvSpPr>
          <p:spPr>
            <a:xfrm>
              <a:off x="754559" y="7268325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260609" y="7208000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81259" y="7208000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260609" y="7328650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81259" y="7328650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02" name="Google Shape;402;p2"/>
            <p:cNvSpPr/>
            <p:nvPr/>
          </p:nvSpPr>
          <p:spPr>
            <a:xfrm rot="5400000">
              <a:off x="475244" y="7324907"/>
              <a:ext cx="279535" cy="45721"/>
            </a:xfrm>
            <a:prstGeom prst="triangle">
              <a:avLst>
                <a:gd name="adj" fmla="val 50000"/>
              </a:avLst>
            </a:prstGeom>
            <a:solidFill>
              <a:srgbClr val="DF8A2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754559" y="8056477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60609" y="7996152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81259" y="7996152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0609" y="8116802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81259" y="8116802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08" name="Google Shape;408;p2"/>
            <p:cNvSpPr/>
            <p:nvPr/>
          </p:nvSpPr>
          <p:spPr>
            <a:xfrm rot="5400000">
              <a:off x="475244" y="8113059"/>
              <a:ext cx="279535" cy="45721"/>
            </a:xfrm>
            <a:prstGeom prst="triangle">
              <a:avLst>
                <a:gd name="adj" fmla="val 50000"/>
              </a:avLst>
            </a:prstGeom>
            <a:solidFill>
              <a:srgbClr val="DF8A2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754559" y="8667553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60609" y="8486578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81259" y="8486578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60609" y="8607228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81259" y="8607228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14" name="Google Shape;414;p2"/>
            <p:cNvSpPr/>
            <p:nvPr/>
          </p:nvSpPr>
          <p:spPr>
            <a:xfrm rot="5400000">
              <a:off x="475244" y="8724135"/>
              <a:ext cx="279535" cy="45721"/>
            </a:xfrm>
            <a:prstGeom prst="triangle">
              <a:avLst>
                <a:gd name="adj" fmla="val 50000"/>
              </a:avLst>
            </a:prstGeom>
            <a:solidFill>
              <a:srgbClr val="DF8A2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60609" y="8777223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81259" y="8777223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60609" y="8897873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81259" y="8897873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754559" y="9478546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60609" y="9297571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81259" y="9297571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260609" y="9418221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81259" y="9418221"/>
              <a:ext cx="120651" cy="120651"/>
            </a:xfrm>
            <a:prstGeom prst="rect">
              <a:avLst/>
            </a:prstGeom>
            <a:solidFill>
              <a:srgbClr val="024C90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24" name="Google Shape;424;p2"/>
            <p:cNvSpPr/>
            <p:nvPr/>
          </p:nvSpPr>
          <p:spPr>
            <a:xfrm rot="5400000">
              <a:off x="475244" y="9535128"/>
              <a:ext cx="279535" cy="45721"/>
            </a:xfrm>
            <a:prstGeom prst="triangle">
              <a:avLst>
                <a:gd name="adj" fmla="val 50000"/>
              </a:avLst>
            </a:prstGeom>
            <a:solidFill>
              <a:srgbClr val="DF8A2F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260609" y="9588217"/>
              <a:ext cx="120651" cy="120651"/>
            </a:xfrm>
            <a:prstGeom prst="rect">
              <a:avLst/>
            </a:prstGeom>
            <a:solidFill>
              <a:srgbClr val="C1E1FE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81259" y="9588217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60609" y="9708867"/>
              <a:ext cx="120651" cy="120651"/>
            </a:xfrm>
            <a:prstGeom prst="rect">
              <a:avLst/>
            </a:prstGeom>
            <a:solidFill>
              <a:srgbClr val="45A4FC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81259" y="9708867"/>
              <a:ext cx="120651" cy="120651"/>
            </a:xfrm>
            <a:prstGeom prst="rect">
              <a:avLst/>
            </a:prstGeom>
            <a:solidFill>
              <a:srgbClr val="83C2FD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429" name="Google Shape;429;p2"/>
          <p:cNvSpPr txBox="1"/>
          <p:nvPr/>
        </p:nvSpPr>
        <p:spPr>
          <a:xfrm>
            <a:off x="7040394" y="501292"/>
            <a:ext cx="2499082" cy="3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2500"/>
              <a:buFont typeface="Source Sans Pro"/>
              <a:buNone/>
            </a:pPr>
            <a:r>
              <a:rPr lang="es-AR" sz="2500" b="0" i="0" u="none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Preprocesamiento</a:t>
            </a:r>
            <a:endParaRPr sz="12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cxnSp>
        <p:nvCxnSpPr>
          <p:cNvPr id="430" name="Google Shape;430;p2"/>
          <p:cNvCxnSpPr/>
          <p:nvPr/>
        </p:nvCxnSpPr>
        <p:spPr>
          <a:xfrm>
            <a:off x="7012361" y="455406"/>
            <a:ext cx="3079673" cy="1"/>
          </a:xfrm>
          <a:prstGeom prst="straightConnector1">
            <a:avLst/>
          </a:prstGeom>
          <a:noFill/>
          <a:ln w="9525" cap="flat" cmpd="sng">
            <a:solidFill>
              <a:srgbClr val="767C85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31" name="Google Shape;431;p2"/>
          <p:cNvSpPr/>
          <p:nvPr/>
        </p:nvSpPr>
        <p:spPr>
          <a:xfrm>
            <a:off x="7035959" y="901444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2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>
              <a:lnSpc>
                <a:spcPct val="80000"/>
              </a:lnSpc>
              <a:buSzPts val="1200"/>
            </a:pPr>
            <a:endParaRPr sz="1200">
              <a:solidFill>
                <a:srgbClr val="4C4C4C"/>
              </a:solidFill>
              <a:latin typeface="Source Sans Pro Light"/>
              <a:ea typeface="Source Sans Pro Light"/>
              <a:sym typeface="Source Sans Pro Light"/>
            </a:endParaRPr>
          </a:p>
        </p:txBody>
      </p:sp>
      <p:sp>
        <p:nvSpPr>
          <p:cNvPr id="432" name="Google Shape;432;p2"/>
          <p:cNvSpPr/>
          <p:nvPr/>
        </p:nvSpPr>
        <p:spPr>
          <a:xfrm>
            <a:off x="7035959" y="3006031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2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>
              <a:lnSpc>
                <a:spcPct val="80000"/>
              </a:lnSpc>
              <a:buSzPts val="1200"/>
            </a:pPr>
            <a:endParaRPr sz="1200">
              <a:solidFill>
                <a:srgbClr val="4C4C4C"/>
              </a:solidFill>
              <a:latin typeface="Source Sans Pro Light"/>
              <a:ea typeface="Source Sans Pro Light"/>
              <a:sym typeface="Source Sans Pro Light"/>
            </a:endParaRPr>
          </a:p>
        </p:txBody>
      </p:sp>
      <p:sp>
        <p:nvSpPr>
          <p:cNvPr id="433" name="Google Shape;433;p2"/>
          <p:cNvSpPr txBox="1"/>
          <p:nvPr/>
        </p:nvSpPr>
        <p:spPr>
          <a:xfrm>
            <a:off x="7049819" y="909481"/>
            <a:ext cx="2678618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PREPROCESAMIENTO DE SECUENCIAS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34" name="Google Shape;434;p2"/>
          <p:cNvSpPr txBox="1"/>
          <p:nvPr/>
        </p:nvSpPr>
        <p:spPr>
          <a:xfrm>
            <a:off x="7048468" y="1250626"/>
            <a:ext cx="3308601" cy="1480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pad_sequences()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Completa cada secuencia a la misma longitud (longitud de la secuencia más larga)</a:t>
            </a:r>
            <a:endParaRPr sz="12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skipgrams()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 pares de palabras usando skip-gran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endParaRPr sz="12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make_sampling_table()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  una tabla de muestreo probabilística basada en rankings de palabras</a:t>
            </a:r>
            <a:endParaRPr sz="12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35" name="Google Shape;435;p2"/>
          <p:cNvSpPr txBox="1"/>
          <p:nvPr/>
        </p:nvSpPr>
        <p:spPr>
          <a:xfrm>
            <a:off x="7049819" y="3018986"/>
            <a:ext cx="2253822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PREPROCESAMIENTO DE TEXTOS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36" name="Google Shape;436;p2"/>
          <p:cNvSpPr txBox="1"/>
          <p:nvPr/>
        </p:nvSpPr>
        <p:spPr>
          <a:xfrm>
            <a:off x="7057197" y="3291892"/>
            <a:ext cx="3331594" cy="352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text_tokenizer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función para separar (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tokenizar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textos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fit_text_tokenizer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actualiza el vocabulario interno de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tokens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save_text_tokenizer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(); </a:t>
            </a: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load_text_tokenizer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guarda un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tokenizador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a un archivo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9"/>
                  </a:ext>
                </a:extLst>
              </a:rPr>
              <a:t>externo ; carga un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9"/>
                  </a:ext>
                </a:extLst>
              </a:rPr>
              <a:t>tokenizador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9"/>
                  </a:ext>
                </a:extLst>
              </a:rPr>
              <a:t> desde un archivo externo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texts_to_sequences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(); </a:t>
            </a: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texts_to_sequences_generator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ransforma cada texto en una secuencia de enteros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texts_to_matrix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(); </a:t>
            </a: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sequences_to_matrix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onvierte una lista de secuencia a una matriz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text_one_hot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codifica un texto con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one-hot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usando índices de palabras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text_hashing_trick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convierte un texto a una secuencia de índices en un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espacio hash de tamaño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0"/>
                  </a:ext>
                </a:extLst>
              </a:rPr>
              <a:t>fijo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1100" b="0" i="0" u="none" strike="noStrike" cap="none" dirty="0">
                <a:solidFill>
                  <a:srgbClr val="4C4C4C"/>
                </a:solidFill>
                <a:highlight>
                  <a:srgbClr val="FFF2CC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dirty="0">
              <a:highlight>
                <a:srgbClr val="FFF2CC"/>
              </a:highlight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text_to_word_sequence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convierte texto a una secuencia de palabras o tokens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37" name="Google Shape;437;p2"/>
          <p:cNvSpPr/>
          <p:nvPr/>
        </p:nvSpPr>
        <p:spPr>
          <a:xfrm>
            <a:off x="7035959" y="6955708"/>
            <a:ext cx="3353230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2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>
              <a:lnSpc>
                <a:spcPct val="80000"/>
              </a:lnSpc>
              <a:buSzPts val="1200"/>
            </a:pPr>
            <a:endParaRPr sz="1200">
              <a:solidFill>
                <a:srgbClr val="4C4C4C"/>
              </a:solidFill>
              <a:latin typeface="Source Sans Pro Light"/>
              <a:ea typeface="Source Sans Pro Light"/>
              <a:sym typeface="Source Sans Pro Light"/>
            </a:endParaRPr>
          </a:p>
        </p:txBody>
      </p:sp>
      <p:sp>
        <p:nvSpPr>
          <p:cNvPr id="438" name="Google Shape;438;p2"/>
          <p:cNvSpPr txBox="1"/>
          <p:nvPr/>
        </p:nvSpPr>
        <p:spPr>
          <a:xfrm>
            <a:off x="7049819" y="6994603"/>
            <a:ext cx="3384923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lvl="1">
              <a:buClr>
                <a:srgbClr val="4C4C4C"/>
              </a:buClr>
              <a:buSzPts val="1200"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1"/>
                  </a:ext>
                </a:extLst>
              </a:rPr>
              <a:t>PREPROCESAMIENTO DE </a:t>
            </a:r>
            <a:r>
              <a:rPr lang="es-AR" sz="1200" b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IMAGEN</a:t>
            </a: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1"/>
                  </a:ext>
                </a:extLst>
              </a:rPr>
              <a:t> </a:t>
            </a:r>
            <a:endParaRPr dirty="0"/>
          </a:p>
        </p:txBody>
      </p:sp>
      <p:sp>
        <p:nvSpPr>
          <p:cNvPr id="439" name="Google Shape;439;p2"/>
          <p:cNvSpPr txBox="1"/>
          <p:nvPr/>
        </p:nvSpPr>
        <p:spPr>
          <a:xfrm>
            <a:off x="7053892" y="7241569"/>
            <a:ext cx="3344295" cy="310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image_load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carga una imagen al formato PIL.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flow_images_from_data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flow_images_from_directory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 lotes de datos aumentados/normalizados de imágenes y etiquetas  de manera individual o desde un directorio</a:t>
            </a: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image_data_generator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mini-lotes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datos de imagen  con aumento en tiempo real.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fit_image_data_generator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ajusta los estadísticos internos del generador de datos de imagen a partir de una muestra dada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generator_next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Recupera el siguiente ítem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image_to_array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(); </a:t>
            </a: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image_array_resize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b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image_array_save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convierte imágenes multidimensionales en arreglos 3D; cambia el tamaño del arreglo; guarda el arreglo en un archivo externo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40" name="Google Shape;440;p2"/>
          <p:cNvSpPr/>
          <p:nvPr/>
        </p:nvSpPr>
        <p:spPr>
          <a:xfrm>
            <a:off x="3559878" y="888744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2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41" name="Google Shape;441;p2"/>
          <p:cNvSpPr/>
          <p:nvPr/>
        </p:nvSpPr>
        <p:spPr>
          <a:xfrm>
            <a:off x="3559878" y="3709001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2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42" name="Google Shape;442;p2"/>
          <p:cNvSpPr/>
          <p:nvPr/>
        </p:nvSpPr>
        <p:spPr>
          <a:xfrm>
            <a:off x="3559878" y="8867244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2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43" name="Google Shape;443;p2"/>
          <p:cNvSpPr/>
          <p:nvPr/>
        </p:nvSpPr>
        <p:spPr>
          <a:xfrm>
            <a:off x="3559878" y="5609221"/>
            <a:ext cx="3200915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2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44" name="Google Shape;444;p2"/>
          <p:cNvSpPr txBox="1"/>
          <p:nvPr/>
        </p:nvSpPr>
        <p:spPr>
          <a:xfrm>
            <a:off x="3579691" y="909480"/>
            <a:ext cx="883255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ACTIVACIÓN </a:t>
            </a:r>
            <a:endParaRPr/>
          </a:p>
        </p:txBody>
      </p:sp>
      <p:sp>
        <p:nvSpPr>
          <p:cNvPr id="445" name="Google Shape;445;p2"/>
          <p:cNvSpPr txBox="1"/>
          <p:nvPr/>
        </p:nvSpPr>
        <p:spPr>
          <a:xfrm>
            <a:off x="4160825" y="1250626"/>
            <a:ext cx="2619156" cy="212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r>
              <a:rPr lang="es-AR" sz="115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layer_activation</a:t>
            </a:r>
            <a:r>
              <a:rPr lang="es-AR" sz="115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s-AR" sz="115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</a:t>
            </a:r>
            <a:r>
              <a:rPr lang="es-AR" sz="11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s-AR" sz="115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activation</a:t>
            </a:r>
            <a:r>
              <a:rPr lang="es-AR" sz="115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r>
              <a:rPr lang="es-AR" sz="11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 una función de activación a una salida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endParaRPr sz="115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r>
              <a:rPr lang="es-AR" sz="115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layer_activation_leaky_relu</a:t>
            </a:r>
            <a:r>
              <a:rPr lang="es-AR" sz="115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r>
              <a:rPr lang="es-AR" sz="11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 una </a:t>
            </a:r>
            <a:r>
              <a:rPr lang="es-AR" sz="115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ReLu</a:t>
            </a:r>
            <a:r>
              <a:rPr lang="es-AR" sz="11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 un pequeño gradiente</a:t>
            </a:r>
            <a:endParaRPr sz="115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endParaRPr sz="115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r>
              <a:rPr lang="es-AR" sz="115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layer_activation_parametric_relu</a:t>
            </a:r>
            <a:r>
              <a:rPr lang="es-AR" sz="115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 una </a:t>
            </a:r>
            <a:r>
              <a:rPr lang="es-AR" sz="115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ReLu</a:t>
            </a:r>
            <a:r>
              <a:rPr lang="es-AR" sz="11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paramétrica</a:t>
            </a:r>
            <a:endParaRPr sz="115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endParaRPr sz="115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r>
              <a:rPr lang="es-AR" sz="115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layer_activation_thresholded_relu</a:t>
            </a:r>
            <a:r>
              <a:rPr lang="es-AR" sz="115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 una </a:t>
            </a:r>
            <a:r>
              <a:rPr lang="es-AR" sz="115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ReLu</a:t>
            </a:r>
            <a:r>
              <a:rPr lang="es-AR" sz="11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activada según umbrales</a:t>
            </a:r>
            <a:endParaRPr sz="115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endParaRPr sz="115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r>
              <a:rPr lang="es-AR" sz="115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layer_activation_elu</a:t>
            </a:r>
            <a:r>
              <a:rPr lang="es-AR" sz="115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50"/>
              <a:buFont typeface="Source Sans Pro"/>
              <a:buNone/>
            </a:pPr>
            <a:r>
              <a:rPr lang="es-AR" sz="1150" dirty="0">
                <a:solidFill>
                  <a:srgbClr val="4C4C4C"/>
                </a:solidFill>
                <a:highlight>
                  <a:srgbClr val="FFF2CC"/>
                </a:highlight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2"/>
                  </a:ext>
                </a:extLst>
              </a:rPr>
              <a:t>A</a:t>
            </a:r>
            <a:r>
              <a:rPr lang="es-AR" sz="11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2"/>
                  </a:ext>
                </a:extLst>
              </a:rPr>
              <a:t>plica</a:t>
            </a:r>
            <a:r>
              <a:rPr lang="es-AR" sz="11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una </a:t>
            </a:r>
            <a:r>
              <a:rPr lang="es-AR" sz="115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ReLu</a:t>
            </a:r>
            <a:r>
              <a:rPr lang="es-AR" sz="11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exponencial</a:t>
            </a:r>
            <a:endParaRPr sz="115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500C238-F9D9-433B-B3B3-A955A2815BF6}"/>
              </a:ext>
            </a:extLst>
          </p:cNvPr>
          <p:cNvGrpSpPr/>
          <p:nvPr/>
        </p:nvGrpSpPr>
        <p:grpSpPr>
          <a:xfrm>
            <a:off x="3657245" y="1256548"/>
            <a:ext cx="254009" cy="2014981"/>
            <a:chOff x="3657245" y="1256548"/>
            <a:chExt cx="254009" cy="2014981"/>
          </a:xfrm>
        </p:grpSpPr>
        <p:sp>
          <p:nvSpPr>
            <p:cNvPr id="446" name="Google Shape;446;p2"/>
            <p:cNvSpPr/>
            <p:nvPr/>
          </p:nvSpPr>
          <p:spPr>
            <a:xfrm>
              <a:off x="3657246" y="1699589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701426" y="1799709"/>
              <a:ext cx="175761" cy="917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1981" y="15995"/>
                  </a:lnTo>
                  <a:lnTo>
                    <a:pt x="21600" y="0"/>
                  </a:lnTo>
                </a:path>
              </a:pathLst>
            </a:custGeom>
            <a:noFill/>
            <a:ln w="2857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 Light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grpSp>
          <p:nvGrpSpPr>
            <p:cNvPr id="448" name="Google Shape;448;p2"/>
            <p:cNvGrpSpPr/>
            <p:nvPr/>
          </p:nvGrpSpPr>
          <p:grpSpPr>
            <a:xfrm>
              <a:off x="3657245" y="2133443"/>
              <a:ext cx="254009" cy="254009"/>
              <a:chOff x="-1" y="-1"/>
              <a:chExt cx="254008" cy="254008"/>
            </a:xfrm>
          </p:grpSpPr>
          <p:sp>
            <p:nvSpPr>
              <p:cNvPr id="449" name="Google Shape;449;p2"/>
              <p:cNvSpPr/>
              <p:nvPr/>
            </p:nvSpPr>
            <p:spPr>
              <a:xfrm>
                <a:off x="-1" y="-1"/>
                <a:ext cx="254008" cy="254008"/>
              </a:xfrm>
              <a:prstGeom prst="rect">
                <a:avLst/>
              </a:prstGeom>
              <a:solidFill>
                <a:srgbClr val="D0D1D2"/>
              </a:solidFill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  <a:effectLst>
                <a:outerShdw blurRad="38100" dist="25400" dir="5400000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54550" tIns="54550" rIns="54550" bIns="5455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50" name="Google Shape;450;p2"/>
              <p:cNvSpPr txBox="1"/>
              <p:nvPr/>
            </p:nvSpPr>
            <p:spPr>
              <a:xfrm>
                <a:off x="-1" y="-1"/>
                <a:ext cx="178737" cy="236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550" tIns="54550" rIns="54550" bIns="54550" anchor="t" anchorCtr="0">
                <a:sp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Source Sans Pro"/>
                  <a:buNone/>
                </a:pPr>
                <a:r>
                  <a:rPr lang="es-AR" sz="800" b="0" i="0" u="none" strike="noStrike" cap="none">
                    <a:solidFill>
                      <a:srgbClr val="0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α</a:t>
                </a:r>
                <a:endParaRPr/>
              </a:p>
            </p:txBody>
          </p:sp>
        </p:grpSp>
        <p:sp>
          <p:nvSpPr>
            <p:cNvPr id="451" name="Google Shape;451;p2"/>
            <p:cNvSpPr/>
            <p:nvPr/>
          </p:nvSpPr>
          <p:spPr>
            <a:xfrm>
              <a:off x="3701426" y="2233565"/>
              <a:ext cx="175761" cy="917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1981" y="15995"/>
                  </a:lnTo>
                  <a:lnTo>
                    <a:pt x="21600" y="0"/>
                  </a:lnTo>
                </a:path>
              </a:pathLst>
            </a:custGeom>
            <a:noFill/>
            <a:ln w="2857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 Light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3657246" y="2584737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3699043" y="2684858"/>
              <a:ext cx="178142" cy="6794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12110" y="21600"/>
                  </a:lnTo>
                  <a:lnTo>
                    <a:pt x="21600" y="0"/>
                  </a:lnTo>
                </a:path>
              </a:pathLst>
            </a:custGeom>
            <a:noFill/>
            <a:ln w="2857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 Light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454" name="Google Shape;454;p2"/>
            <p:cNvCxnSpPr/>
            <p:nvPr/>
          </p:nvCxnSpPr>
          <p:spPr>
            <a:xfrm>
              <a:off x="3750603" y="2661828"/>
              <a:ext cx="1" cy="1408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cxnSp>
          <p:nvCxnSpPr>
            <p:cNvPr id="455" name="Google Shape;455;p2"/>
            <p:cNvCxnSpPr/>
            <p:nvPr/>
          </p:nvCxnSpPr>
          <p:spPr>
            <a:xfrm flipH="1">
              <a:off x="3694729" y="1865777"/>
              <a:ext cx="171002" cy="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456" name="Google Shape;456;p2"/>
            <p:cNvSpPr/>
            <p:nvPr/>
          </p:nvSpPr>
          <p:spPr>
            <a:xfrm>
              <a:off x="3657246" y="1256548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457" name="Google Shape;457;p2"/>
            <p:cNvCxnSpPr/>
            <p:nvPr/>
          </p:nvCxnSpPr>
          <p:spPr>
            <a:xfrm rot="10800000" flipH="1">
              <a:off x="3723987" y="1310289"/>
              <a:ext cx="128252" cy="146525"/>
            </a:xfrm>
            <a:prstGeom prst="straightConnector1">
              <a:avLst/>
            </a:prstGeom>
            <a:noFill/>
            <a:ln w="2857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8" name="Google Shape;458;p2"/>
            <p:cNvSpPr/>
            <p:nvPr/>
          </p:nvSpPr>
          <p:spPr>
            <a:xfrm>
              <a:off x="3657246" y="3017522"/>
              <a:ext cx="254007" cy="254007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3701426" y="3064961"/>
              <a:ext cx="178141" cy="1560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8271" y="20941"/>
                    <a:pt x="10820" y="19926"/>
                    <a:pt x="14419" y="16326"/>
                  </a:cubicBezTo>
                  <a:cubicBezTo>
                    <a:pt x="18019" y="12726"/>
                    <a:pt x="18052" y="12474"/>
                    <a:pt x="21600" y="0"/>
                  </a:cubicBezTo>
                </a:path>
              </a:pathLst>
            </a:custGeom>
            <a:noFill/>
            <a:ln w="2857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550" tIns="54550" rIns="54550" bIns="545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 Light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460" name="Google Shape;460;p2"/>
          <p:cNvSpPr txBox="1"/>
          <p:nvPr/>
        </p:nvSpPr>
        <p:spPr>
          <a:xfrm>
            <a:off x="3579691" y="3733563"/>
            <a:ext cx="1628651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ABANDONO (DROPOUT)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61" name="Google Shape;461;p2"/>
          <p:cNvSpPr txBox="1"/>
          <p:nvPr/>
        </p:nvSpPr>
        <p:spPr>
          <a:xfrm>
            <a:off x="4202349" y="4074709"/>
            <a:ext cx="2577632" cy="122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layer_dropout()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Aplica  </a:t>
            </a:r>
            <a:r>
              <a:rPr lang="es-AR" sz="1100" b="0" i="1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dropout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a la entrada</a:t>
            </a:r>
            <a:endParaRPr sz="11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layer_spatial_dropout_1d()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layer_spatial_dropout_2d()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layer_spatial_dropout_3d()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Versiones para  </a:t>
            </a:r>
            <a:r>
              <a:rPr lang="es-AR" sz="1100" b="0" i="1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dropout</a:t>
            </a:r>
            <a:r>
              <a:rPr lang="es-AR" sz="1100" b="0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espacial 1D a 3D</a:t>
            </a:r>
            <a:endParaRPr sz="1100" b="1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62" name="Google Shape;462;p2"/>
          <p:cNvSpPr txBox="1"/>
          <p:nvPr/>
        </p:nvSpPr>
        <p:spPr>
          <a:xfrm>
            <a:off x="3579691" y="8890685"/>
            <a:ext cx="2364430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CAPAS CONECTADAS LOCALMENTE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63" name="Google Shape;463;p2"/>
          <p:cNvSpPr txBox="1"/>
          <p:nvPr/>
        </p:nvSpPr>
        <p:spPr>
          <a:xfrm>
            <a:off x="3574150" y="9289887"/>
            <a:ext cx="3193133" cy="73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layer_locally_connected_1d()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layer_locally_connected_2d()</a:t>
            </a:r>
            <a:endParaRPr dirty="0"/>
          </a:p>
          <a:p>
            <a:pPr lvl="0">
              <a:lnSpc>
                <a:spcPct val="90000"/>
              </a:lnSpc>
              <a:buClr>
                <a:srgbClr val="4C4C4C"/>
              </a:buClr>
              <a:buSzPts val="1200"/>
            </a:pPr>
            <a:r>
              <a:rPr lang="es-AR" sz="10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Son similares a las </a:t>
            </a:r>
            <a:r>
              <a:rPr lang="es-AR" sz="105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convolutivas</a:t>
            </a:r>
            <a:r>
              <a:rPr lang="es-AR" sz="10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pero los pesos no se comparten, </a:t>
            </a:r>
            <a:r>
              <a:rPr lang="es-AR" sz="10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3"/>
                  </a:ext>
                </a:extLst>
              </a:rPr>
              <a:t>son </a:t>
            </a:r>
            <a:r>
              <a:rPr lang="es-AR" sz="10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3"/>
                  </a:ext>
                </a:extLst>
              </a:rPr>
              <a:t>filtros </a:t>
            </a:r>
            <a:r>
              <a:rPr lang="es-AR" sz="1050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23"/>
                  </a:ext>
                </a:extLst>
              </a:rPr>
              <a:t>diferentes </a:t>
            </a:r>
            <a:r>
              <a:rPr lang="es-AR" sz="105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3"/>
                  </a:ext>
                </a:extLst>
              </a:rPr>
              <a:t>por cada uno de los  parches</a:t>
            </a:r>
            <a:endParaRPr sz="105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64" name="Google Shape;464;p2"/>
          <p:cNvSpPr txBox="1"/>
          <p:nvPr/>
        </p:nvSpPr>
        <p:spPr>
          <a:xfrm>
            <a:off x="3579691" y="5611203"/>
            <a:ext cx="1502014" cy="21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200"/>
              <a:buFont typeface="Source Sans Pro"/>
              <a:buNone/>
            </a:pPr>
            <a:r>
              <a:rPr lang="es-AR" sz="1200" b="1" i="0" u="none" strike="noStrike" cap="none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CAPAS RECURRENTES</a:t>
            </a: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65" name="Google Shape;465;p2"/>
          <p:cNvSpPr txBox="1"/>
          <p:nvPr/>
        </p:nvSpPr>
        <p:spPr>
          <a:xfrm>
            <a:off x="4160825" y="5952349"/>
            <a:ext cx="2593756" cy="271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layer_simple_rnn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 una arquitectura RNN completamente conectada donde la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salida retro-alimenta la entrada</a:t>
            </a: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layer_gru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4"/>
                  </a:ext>
                </a:extLst>
              </a:rPr>
              <a:t>Implementa una  arquitectura GRU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4"/>
                  </a:ext>
                </a:extLst>
              </a:rPr>
              <a:t>(unidad cerrada recurrente) de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4"/>
                  </a:ext>
                </a:extLst>
              </a:rPr>
              <a:t>Cho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4"/>
                  </a:ext>
                </a:extLst>
              </a:rPr>
              <a:t> et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4"/>
                  </a:ext>
                </a:extLst>
              </a:rPr>
              <a:t>al 2014</a:t>
            </a: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  <a:extLst>
                <a:ext uri="http://customooxmlschemas.google.com/">
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5"/>
                </a:ext>
              </a:extLst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highlight>
                <a:srgbClr val="FFF2CC"/>
              </a:highlight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layer_cudnn_gru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implementación  GRU rápida basada en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CuDNN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layer_lstm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 una arquitectura Long-Short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Term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Memory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de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Hochreiter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1997</a:t>
            </a: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layer_cudnn_lstm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Implementación LSTM rápida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6"/>
                  </a:ext>
                </a:extLst>
              </a:rPr>
              <a:t>basada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CuDNN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466" name="Google Shape;466;p2"/>
          <p:cNvGrpSpPr/>
          <p:nvPr/>
        </p:nvGrpSpPr>
        <p:grpSpPr>
          <a:xfrm>
            <a:off x="3671046" y="3990393"/>
            <a:ext cx="342858" cy="482602"/>
            <a:chOff x="3671046" y="3990393"/>
            <a:chExt cx="342858" cy="482602"/>
          </a:xfrm>
        </p:grpSpPr>
        <p:sp>
          <p:nvSpPr>
            <p:cNvPr id="467" name="Google Shape;467;p2"/>
            <p:cNvSpPr/>
            <p:nvPr/>
          </p:nvSpPr>
          <p:spPr>
            <a:xfrm>
              <a:off x="3671046" y="3990393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3671046" y="411104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3671046" y="423169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3671046" y="4352344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3893253" y="4111044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3893253" y="4231694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cxnSp>
          <p:nvCxnSpPr>
            <p:cNvPr id="473" name="Google Shape;473;p2"/>
            <p:cNvCxnSpPr>
              <a:stCxn id="469" idx="0"/>
              <a:endCxn id="472" idx="0"/>
            </p:cNvCxnSpPr>
            <p:nvPr/>
          </p:nvCxnSpPr>
          <p:spPr>
            <a:xfrm>
              <a:off x="3731372" y="4231694"/>
              <a:ext cx="222300" cy="0"/>
            </a:xfrm>
            <a:prstGeom prst="straightConnector1">
              <a:avLst/>
            </a:pr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4" name="Google Shape;474;p2"/>
            <p:cNvCxnSpPr>
              <a:stCxn id="467" idx="0"/>
              <a:endCxn id="471" idx="0"/>
            </p:cNvCxnSpPr>
            <p:nvPr/>
          </p:nvCxnSpPr>
          <p:spPr>
            <a:xfrm>
              <a:off x="3731372" y="3990393"/>
              <a:ext cx="222300" cy="120600"/>
            </a:xfrm>
            <a:prstGeom prst="straightConnector1">
              <a:avLst/>
            </a:pr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75" name="Google Shape;475;p2"/>
          <p:cNvGrpSpPr/>
          <p:nvPr/>
        </p:nvGrpSpPr>
        <p:grpSpPr>
          <a:xfrm>
            <a:off x="3609942" y="4674553"/>
            <a:ext cx="484594" cy="547846"/>
            <a:chOff x="3614312" y="4694285"/>
            <a:chExt cx="417633" cy="457987"/>
          </a:xfrm>
        </p:grpSpPr>
        <p:grpSp>
          <p:nvGrpSpPr>
            <p:cNvPr id="476" name="Google Shape;476;p2"/>
            <p:cNvGrpSpPr/>
            <p:nvPr/>
          </p:nvGrpSpPr>
          <p:grpSpPr>
            <a:xfrm>
              <a:off x="3614312" y="5012647"/>
              <a:ext cx="150061" cy="139625"/>
              <a:chOff x="-1" y="0"/>
              <a:chExt cx="150060" cy="139623"/>
            </a:xfrm>
          </p:grpSpPr>
          <p:sp>
            <p:nvSpPr>
              <p:cNvPr id="477" name="Google Shape;477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481" name="Google Shape;481;p2"/>
            <p:cNvGrpSpPr/>
            <p:nvPr/>
          </p:nvGrpSpPr>
          <p:grpSpPr>
            <a:xfrm>
              <a:off x="3614312" y="4903826"/>
              <a:ext cx="150061" cy="139625"/>
              <a:chOff x="-1" y="0"/>
              <a:chExt cx="150060" cy="139623"/>
            </a:xfrm>
          </p:grpSpPr>
          <p:sp>
            <p:nvSpPr>
              <p:cNvPr id="482" name="Google Shape;482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486" name="Google Shape;486;p2"/>
            <p:cNvGrpSpPr/>
            <p:nvPr/>
          </p:nvGrpSpPr>
          <p:grpSpPr>
            <a:xfrm>
              <a:off x="3614312" y="4797388"/>
              <a:ext cx="150061" cy="139625"/>
              <a:chOff x="-1" y="0"/>
              <a:chExt cx="150060" cy="139623"/>
            </a:xfrm>
          </p:grpSpPr>
          <p:sp>
            <p:nvSpPr>
              <p:cNvPr id="487" name="Google Shape;487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491" name="Google Shape;491;p2"/>
            <p:cNvGrpSpPr/>
            <p:nvPr/>
          </p:nvGrpSpPr>
          <p:grpSpPr>
            <a:xfrm>
              <a:off x="3881884" y="4904321"/>
              <a:ext cx="150061" cy="139625"/>
              <a:chOff x="-1" y="0"/>
              <a:chExt cx="150060" cy="139623"/>
            </a:xfrm>
          </p:grpSpPr>
          <p:sp>
            <p:nvSpPr>
              <p:cNvPr id="492" name="Google Shape;492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496" name="Google Shape;496;p2"/>
            <p:cNvGrpSpPr/>
            <p:nvPr/>
          </p:nvGrpSpPr>
          <p:grpSpPr>
            <a:xfrm>
              <a:off x="3881884" y="4797882"/>
              <a:ext cx="150061" cy="139625"/>
              <a:chOff x="-1" y="0"/>
              <a:chExt cx="150060" cy="139623"/>
            </a:xfrm>
          </p:grpSpPr>
          <p:sp>
            <p:nvSpPr>
              <p:cNvPr id="497" name="Google Shape;497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8AAD6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501" name="Google Shape;501;p2"/>
            <p:cNvGrpSpPr/>
            <p:nvPr/>
          </p:nvGrpSpPr>
          <p:grpSpPr>
            <a:xfrm>
              <a:off x="3614312" y="4694285"/>
              <a:ext cx="150061" cy="139625"/>
              <a:chOff x="-1" y="0"/>
              <a:chExt cx="150060" cy="139623"/>
            </a:xfrm>
          </p:grpSpPr>
          <p:sp>
            <p:nvSpPr>
              <p:cNvPr id="502" name="Google Shape;502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D0D1D2"/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115151" y="0"/>
                <a:ext cx="34907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-1" y="0"/>
                <a:ext cx="150060" cy="349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16575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-1" y="0"/>
                <a:ext cx="150060" cy="13962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5400"/>
                    </a:moveTo>
                    <a:lnTo>
                      <a:pt x="5025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575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575" y="5400"/>
                    </a:lnTo>
                    <a:lnTo>
                      <a:pt x="21600" y="0"/>
                    </a:lnTo>
                    <a:moveTo>
                      <a:pt x="16575" y="5400"/>
                    </a:moveTo>
                    <a:lnTo>
                      <a:pt x="16575" y="21600"/>
                    </a:lnTo>
                  </a:path>
                </a:pathLst>
              </a:custGeom>
              <a:noFill/>
              <a:ln w="12700" cap="flat" cmpd="sng">
                <a:solidFill>
                  <a:srgbClr val="FFFFFF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sp>
          <p:nvSpPr>
            <p:cNvPr id="506" name="Google Shape;506;p2"/>
            <p:cNvSpPr/>
            <p:nvPr/>
          </p:nvSpPr>
          <p:spPr>
            <a:xfrm>
              <a:off x="3770681" y="4973788"/>
              <a:ext cx="104855" cy="19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200"/>
                <a:buFont typeface="Source Sans Pro Light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3770681" y="4795589"/>
              <a:ext cx="104855" cy="4059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DE670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C4C4C"/>
                </a:buClr>
                <a:buSzPts val="1200"/>
                <a:buFont typeface="Source Sans Pro Light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B2CF1CE-34B2-4CA5-9172-CFD957318CB5}"/>
              </a:ext>
            </a:extLst>
          </p:cNvPr>
          <p:cNvGrpSpPr/>
          <p:nvPr/>
        </p:nvGrpSpPr>
        <p:grpSpPr>
          <a:xfrm>
            <a:off x="3667066" y="5961222"/>
            <a:ext cx="330770" cy="448211"/>
            <a:chOff x="3667066" y="5961222"/>
            <a:chExt cx="330770" cy="448211"/>
          </a:xfrm>
        </p:grpSpPr>
        <p:sp>
          <p:nvSpPr>
            <p:cNvPr id="508" name="Google Shape;508;p2"/>
            <p:cNvSpPr/>
            <p:nvPr/>
          </p:nvSpPr>
          <p:spPr>
            <a:xfrm>
              <a:off x="3667066" y="6047482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3667066" y="6168132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667066" y="6288782"/>
              <a:ext cx="120651" cy="120651"/>
            </a:xfrm>
            <a:prstGeom prst="rect">
              <a:avLst/>
            </a:prstGeom>
            <a:solidFill>
              <a:srgbClr val="D0D1D2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877185" y="6047482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3877185" y="6168132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877185" y="6288782"/>
              <a:ext cx="120651" cy="120651"/>
            </a:xfrm>
            <a:prstGeom prst="rect">
              <a:avLst/>
            </a:prstGeom>
            <a:solidFill>
              <a:srgbClr val="78AAD6"/>
            </a:solidFill>
            <a:ln w="12700" cap="flat" cmpd="sng">
              <a:solidFill>
                <a:srgbClr val="FFFFFF"/>
              </a:solidFill>
              <a:prstDash val="solid"/>
              <a:miter lim="400000"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54550" tIns="54550" rIns="54550" bIns="5455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Source Sans Pro"/>
                <a:buNone/>
              </a:pPr>
              <a:endParaRPr sz="1200" b="0" i="0" u="none" strike="noStrike" cap="none">
                <a:solidFill>
                  <a:srgbClr val="4C4C4C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grpSp>
          <p:nvGrpSpPr>
            <p:cNvPr id="514" name="Google Shape;514;p2"/>
            <p:cNvGrpSpPr/>
            <p:nvPr/>
          </p:nvGrpSpPr>
          <p:grpSpPr>
            <a:xfrm>
              <a:off x="3727111" y="5961222"/>
              <a:ext cx="210758" cy="45721"/>
              <a:chOff x="0" y="0"/>
              <a:chExt cx="210756" cy="45720"/>
            </a:xfrm>
          </p:grpSpPr>
          <p:sp>
            <p:nvSpPr>
              <p:cNvPr id="515" name="Google Shape;515;p2"/>
              <p:cNvSpPr/>
              <p:nvPr/>
            </p:nvSpPr>
            <p:spPr>
              <a:xfrm flipH="1">
                <a:off x="0" y="0"/>
                <a:ext cx="210756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0749" y="21600"/>
                    </a:moveTo>
                    <a:lnTo>
                      <a:pt x="19257" y="16200"/>
                    </a:lnTo>
                    <a:lnTo>
                      <a:pt x="19843" y="16200"/>
                    </a:lnTo>
                    <a:cubicBezTo>
                      <a:pt x="18694" y="6663"/>
                      <a:pt x="14679" y="0"/>
                      <a:pt x="10082" y="0"/>
                    </a:cubicBezTo>
                    <a:lnTo>
                      <a:pt x="11253" y="0"/>
                    </a:lnTo>
                    <a:cubicBezTo>
                      <a:pt x="15850" y="0"/>
                      <a:pt x="19865" y="6663"/>
                      <a:pt x="21014" y="16200"/>
                    </a:cubicBezTo>
                    <a:lnTo>
                      <a:pt x="21600" y="16200"/>
                    </a:lnTo>
                    <a:close/>
                    <a:moveTo>
                      <a:pt x="10667" y="36"/>
                    </a:moveTo>
                    <a:lnTo>
                      <a:pt x="10667" y="36"/>
                    </a:lnTo>
                    <a:cubicBezTo>
                      <a:pt x="5336" y="701"/>
                      <a:pt x="1171" y="10158"/>
                      <a:pt x="1171" y="21600"/>
                    </a:cubicBezTo>
                    <a:lnTo>
                      <a:pt x="0" y="21600"/>
                    </a:lnTo>
                    <a:cubicBezTo>
                      <a:pt x="0" y="9671"/>
                      <a:pt x="4514" y="0"/>
                      <a:pt x="10082" y="0"/>
                    </a:cubicBezTo>
                    <a:cubicBezTo>
                      <a:pt x="10277" y="0"/>
                      <a:pt x="10472" y="12"/>
                      <a:pt x="10667" y="37"/>
                    </a:cubicBezTo>
                    <a:close/>
                  </a:path>
                </a:pathLst>
              </a:custGeom>
              <a:solidFill>
                <a:srgbClr val="78AAD6"/>
              </a:solidFill>
              <a:ln>
                <a:noFill/>
              </a:ln>
              <a:effectLst>
                <a:outerShdw blurRad="38100" dist="25400" dir="5400000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 flipH="1">
                <a:off x="106672" y="0"/>
                <a:ext cx="104084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36"/>
                    </a:moveTo>
                    <a:lnTo>
                      <a:pt x="21600" y="36"/>
                    </a:lnTo>
                    <a:cubicBezTo>
                      <a:pt x="10805" y="701"/>
                      <a:pt x="2372" y="10158"/>
                      <a:pt x="2372" y="21600"/>
                    </a:cubicBezTo>
                    <a:lnTo>
                      <a:pt x="0" y="21600"/>
                    </a:lnTo>
                    <a:cubicBezTo>
                      <a:pt x="0" y="9671"/>
                      <a:pt x="9140" y="0"/>
                      <a:pt x="20414" y="0"/>
                    </a:cubicBezTo>
                    <a:cubicBezTo>
                      <a:pt x="20810" y="0"/>
                      <a:pt x="21205" y="12"/>
                      <a:pt x="21600" y="3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 flipH="1">
                <a:off x="0" y="0"/>
                <a:ext cx="210756" cy="45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667" y="36"/>
                    </a:moveTo>
                    <a:lnTo>
                      <a:pt x="10667" y="36"/>
                    </a:lnTo>
                    <a:cubicBezTo>
                      <a:pt x="5336" y="701"/>
                      <a:pt x="1171" y="10158"/>
                      <a:pt x="1171" y="21600"/>
                    </a:cubicBezTo>
                    <a:lnTo>
                      <a:pt x="0" y="21600"/>
                    </a:lnTo>
                    <a:cubicBezTo>
                      <a:pt x="0" y="9671"/>
                      <a:pt x="4514" y="0"/>
                      <a:pt x="10082" y="0"/>
                    </a:cubicBezTo>
                    <a:lnTo>
                      <a:pt x="11253" y="0"/>
                    </a:lnTo>
                    <a:cubicBezTo>
                      <a:pt x="15850" y="0"/>
                      <a:pt x="19865" y="6663"/>
                      <a:pt x="21014" y="16200"/>
                    </a:cubicBezTo>
                    <a:lnTo>
                      <a:pt x="21600" y="16200"/>
                    </a:lnTo>
                    <a:lnTo>
                      <a:pt x="20749" y="21600"/>
                    </a:lnTo>
                    <a:lnTo>
                      <a:pt x="19257" y="16200"/>
                    </a:lnTo>
                    <a:lnTo>
                      <a:pt x="19843" y="16200"/>
                    </a:lnTo>
                    <a:cubicBezTo>
                      <a:pt x="18694" y="6663"/>
                      <a:pt x="14679" y="0"/>
                      <a:pt x="10082" y="0"/>
                    </a:cubicBezTo>
                  </a:path>
                </a:pathLst>
              </a:custGeom>
              <a:noFill/>
              <a:ln w="19050" cap="flat" cmpd="sng">
                <a:solidFill>
                  <a:srgbClr val="78AAD6"/>
                </a:solidFill>
                <a:prstDash val="solid"/>
                <a:miter lim="400000"/>
                <a:headEnd type="none" w="sm" len="sm"/>
                <a:tailEnd type="none" w="sm" len="sm"/>
              </a:ln>
            </p:spPr>
            <p:txBody>
              <a:bodyPr spcFirstLastPara="1" wrap="square" lIns="54550" tIns="54550" rIns="54550" bIns="5455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Source Sans Pro"/>
                  <a:buNone/>
                </a:pPr>
                <a:endParaRPr sz="1200" b="0" i="0" u="none" strike="noStrike" cap="none">
                  <a:solidFill>
                    <a:srgbClr val="4C4C4C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</p:grpSp>
      <p:sp>
        <p:nvSpPr>
          <p:cNvPr id="518" name="Google Shape;518;p2"/>
          <p:cNvSpPr/>
          <p:nvPr/>
        </p:nvSpPr>
        <p:spPr>
          <a:xfrm>
            <a:off x="10655189" y="1657726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2000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19" name="Google Shape;519;p2"/>
          <p:cNvSpPr txBox="1"/>
          <p:nvPr/>
        </p:nvSpPr>
        <p:spPr>
          <a:xfrm>
            <a:off x="10691407" y="2517900"/>
            <a:ext cx="3028721" cy="501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application_xception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b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xception_preprocess_input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b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Xception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v1</a:t>
            </a:r>
            <a:b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application_inception_v3()</a:t>
            </a:r>
            <a:b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inception_v3_preprocess_input()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Inception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v3, con pesos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pre-entrenados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sobre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ImageNet</a:t>
            </a: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application_inception_resnet_v2()</a:t>
            </a:r>
            <a:b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inception_resnet_v2_preprocess_input()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Inception-ResNet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v2, con pesos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pre-entrenados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sobre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ImageNet</a:t>
            </a: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application_vgg16(); application_vgg19() 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Modelos VGG16 y  VGG19</a:t>
            </a: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application_resnet50() 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ResNet50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application_mobilenet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b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mobilenet_preprocess_input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b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mobilenet_decode_predictions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b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mobilenet_load_model_hdf5()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MobileNet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1100"/>
              <a:buFont typeface="Source Sans Pro"/>
              <a:buNone/>
            </a:pPr>
            <a:r>
              <a:rPr lang="es-AR" sz="1100" u="sng" dirty="0" err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ImageNet</a:t>
            </a:r>
            <a:r>
              <a:rPr lang="es-AR" sz="11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una enorme base de datos de imágenes etiquetadas, muy  usada para aprendizaje profundo</a:t>
            </a:r>
            <a:endParaRPr sz="1100" b="1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endParaRPr sz="1100" b="1" dirty="0">
              <a:solidFill>
                <a:srgbClr val="4C4C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magenet_preprocess_input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imagenet_decode_predictions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Preprocesa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un tensor de imágenes de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ImageNet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y decodifica las predicciones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20" name="Google Shape;520;p2"/>
          <p:cNvSpPr txBox="1"/>
          <p:nvPr/>
        </p:nvSpPr>
        <p:spPr>
          <a:xfrm>
            <a:off x="10683036" y="1640703"/>
            <a:ext cx="308624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 aplicaciones de </a:t>
            </a:r>
            <a:r>
              <a:rPr lang="es-AR" sz="12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son modelos de aprendizaje profundo que están disponibles con sus pesos. Estos modelos pueden </a:t>
            </a:r>
            <a:r>
              <a:rPr lang="es-AR" sz="1200" b="0" i="0" u="none" strike="noStrike" cap="none" dirty="0">
                <a:solidFill>
                  <a:srgbClr val="000000"/>
                </a:solidFill>
                <a:highlight>
                  <a:srgbClr val="FFF2CC"/>
                </a:highlight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9"/>
                  </a:ext>
                </a:extLst>
              </a:rPr>
              <a:t>ser usados 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hacer predicciones, 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0"/>
                  </a:ext>
                </a:extLst>
              </a:rPr>
              <a:t>extracción de características y ajustes finos.</a:t>
            </a:r>
            <a:endParaRPr sz="12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1" name="Google Shape;521;p2"/>
          <p:cNvSpPr/>
          <p:nvPr/>
        </p:nvSpPr>
        <p:spPr>
          <a:xfrm>
            <a:off x="10602984" y="8266463"/>
            <a:ext cx="3023115" cy="1005842"/>
          </a:xfrm>
          <a:prstGeom prst="rect">
            <a:avLst/>
          </a:prstGeom>
          <a:gradFill>
            <a:gsLst>
              <a:gs pos="0">
                <a:srgbClr val="FFFFFF">
                  <a:alpha val="32549"/>
                </a:srgbClr>
              </a:gs>
              <a:gs pos="100000">
                <a:srgbClr val="FFA900">
                  <a:alpha val="2000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54550" tIns="54550" rIns="54550" bIns="5455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1200" b="0" i="0" u="none" strike="noStrike" cap="none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22" name="Google Shape;522;p2"/>
          <p:cNvSpPr txBox="1"/>
          <p:nvPr/>
        </p:nvSpPr>
        <p:spPr>
          <a:xfrm>
            <a:off x="10655189" y="8326908"/>
            <a:ext cx="3060843" cy="20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</a:t>
            </a:r>
            <a:r>
              <a:rPr lang="es-AR" sz="12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retro-llamada</a:t>
            </a: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es un conjunto de funciones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r>
              <a:rPr lang="es-AR" sz="12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 se pueden aplicar en determinados estadios del proceso de entrenamiento. Se pueden usar durante el entrenamiento para tener una vista de los estados internos y de las estadísticas del modelo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None/>
            </a:pPr>
            <a:endParaRPr sz="9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callback_early_stopping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Detiene el entrenamiento cuando el parámetro monitoreado ha dejado de mejorar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callback_learning_rate_scheduler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Muestra la tasa de aprendizaje en cada 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é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poca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Source Sans Pro"/>
              <a:buNone/>
            </a:pPr>
            <a:r>
              <a:rPr lang="es-AR" sz="1100" b="1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callback_tensorboard</a:t>
            </a:r>
            <a:r>
              <a:rPr lang="es-AR" sz="1100" b="1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s-AR" sz="1100" b="0" i="0" u="none" strike="noStrike" cap="none" dirty="0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Visualizaciones básicas de </a:t>
            </a:r>
            <a:r>
              <a:rPr lang="es-AR" sz="1100" b="0" i="0" u="none" strike="noStrike" cap="none" dirty="0" err="1">
                <a:solidFill>
                  <a:srgbClr val="4C4C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TensorBoard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23" name="Google Shape;523;p2"/>
          <p:cNvSpPr txBox="1"/>
          <p:nvPr/>
        </p:nvSpPr>
        <p:spPr>
          <a:xfrm>
            <a:off x="10625446" y="1260569"/>
            <a:ext cx="3305392" cy="32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2500"/>
              <a:buFont typeface="Source Sans Pro"/>
              <a:buNone/>
            </a:pPr>
            <a:r>
              <a:rPr lang="es-AR" sz="2400" b="0" i="0" u="none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Modelos </a:t>
            </a:r>
            <a:r>
              <a:rPr lang="es-AR" sz="2400" b="0" i="0" u="none" strike="noStrike" cap="none" dirty="0" err="1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Pre-entrenados</a:t>
            </a:r>
            <a:endParaRPr sz="1100" b="0" i="0" u="none" strike="noStrike" cap="none" dirty="0">
              <a:solidFill>
                <a:srgbClr val="4C4C4C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24" name="Google Shape;524;p2"/>
          <p:cNvSpPr txBox="1"/>
          <p:nvPr/>
        </p:nvSpPr>
        <p:spPr>
          <a:xfrm>
            <a:off x="10613077" y="7578173"/>
            <a:ext cx="2051844" cy="61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700" tIns="12700" rIns="12700" bIns="12700" anchor="ctr" anchorCtr="0">
            <a:spAutoFit/>
          </a:bodyPr>
          <a:lstStyle/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2500"/>
              <a:buFont typeface="Source Sans Pro"/>
              <a:buNone/>
            </a:pPr>
            <a:r>
              <a:rPr lang="es-AR" sz="2400" dirty="0" err="1">
                <a:solidFill>
                  <a:srgbClr val="D77A00"/>
                </a:solidFill>
                <a:latin typeface="Source Sans Pro"/>
                <a:ea typeface="Source Sans Pro"/>
                <a:sym typeface="Source Sans Pro"/>
              </a:rPr>
              <a:t>Retrollamadas</a:t>
            </a:r>
            <a:r>
              <a:rPr lang="es-AR" sz="2400" dirty="0">
                <a:solidFill>
                  <a:srgbClr val="D77A00"/>
                </a:solidFill>
                <a:latin typeface="Source Sans Pro"/>
                <a:ea typeface="Source Sans Pro"/>
                <a:sym typeface="Source Sans Pro"/>
              </a:rPr>
              <a:t> </a:t>
            </a:r>
            <a:endParaRPr sz="2400" dirty="0">
              <a:solidFill>
                <a:srgbClr val="D77A00"/>
              </a:solidFill>
              <a:latin typeface="Source Sans Pro"/>
              <a:ea typeface="Source Sans Pro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77A00"/>
              </a:buClr>
              <a:buSzPts val="2500"/>
              <a:buFont typeface="Source Sans Pro"/>
              <a:buNone/>
            </a:pPr>
            <a:r>
              <a:rPr lang="es-AR" sz="2400" dirty="0">
                <a:solidFill>
                  <a:srgbClr val="D77A00"/>
                </a:solidFill>
                <a:latin typeface="Source Sans Pro"/>
                <a:ea typeface="Source Sans Pro"/>
                <a:sym typeface="Source Sans Pro"/>
              </a:rPr>
              <a:t>(</a:t>
            </a:r>
            <a:r>
              <a:rPr lang="es-AR" sz="2400" dirty="0" err="1">
                <a:solidFill>
                  <a:srgbClr val="D77A00"/>
                </a:solidFill>
                <a:latin typeface="Source Sans Pro"/>
                <a:ea typeface="Source Sans Pro"/>
                <a:sym typeface="Source Sans Pro"/>
              </a:rPr>
              <a:t>Callbacks</a:t>
            </a:r>
            <a:r>
              <a:rPr lang="es-AR" sz="2400" dirty="0">
                <a:solidFill>
                  <a:srgbClr val="D77A00"/>
                </a:solidFill>
                <a:latin typeface="Source Sans Pro"/>
                <a:ea typeface="Source Sans Pro"/>
                <a:sym typeface="Source Sans Pro"/>
              </a:rPr>
              <a:t>)</a:t>
            </a:r>
            <a:endParaRPr sz="2400" dirty="0">
              <a:solidFill>
                <a:srgbClr val="D77A00"/>
              </a:solidFill>
              <a:latin typeface="Source Sans Pro"/>
              <a:ea typeface="Source Sans Pro"/>
              <a:sym typeface="Source Sans Pro Light"/>
            </a:endParaRPr>
          </a:p>
        </p:txBody>
      </p:sp>
      <p:sp>
        <p:nvSpPr>
          <p:cNvPr id="525" name="Google Shape;525;p2"/>
          <p:cNvSpPr txBox="1"/>
          <p:nvPr/>
        </p:nvSpPr>
        <p:spPr>
          <a:xfrm>
            <a:off x="2497124" y="10483522"/>
            <a:ext cx="11322668" cy="23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550" tIns="54550" rIns="54550" bIns="54550" anchor="ctr" anchorCtr="0">
            <a:spAutoFit/>
          </a:bodyPr>
          <a:lstStyle/>
          <a:p>
            <a:pPr lvl="0" algn="r">
              <a:lnSpc>
                <a:spcPct val="90000"/>
              </a:lnSpc>
              <a:buSzPts val="900"/>
            </a:pPr>
            <a:r>
              <a:rPr lang="es-ES" sz="900" dirty="0">
                <a:latin typeface="Source Sans Pro"/>
                <a:ea typeface="Source Sans Pro"/>
                <a:cs typeface="Source Sans Pro"/>
                <a:sym typeface="Source Sans Pro"/>
              </a:rPr>
              <a:t>RStudio® es marca registrada de RStudio, Inc. 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•  </a:t>
            </a:r>
            <a:r>
              <a:rPr lang="es-AR" sz="900" b="0" i="0" u="sng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CC BY SA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RStudio •  </a:t>
            </a:r>
            <a:r>
              <a:rPr lang="es-AR" sz="900" b="0" i="0" u="sng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info@rstudio.com</a:t>
            </a:r>
            <a:r>
              <a:rPr lang="es-AR" sz="900" b="0" i="0" u="none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•  844-448-1212 • </a:t>
            </a:r>
            <a:r>
              <a:rPr lang="es-AR" sz="900" b="0" i="0" u="sng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rstudio.com</a:t>
            </a:r>
            <a:r>
              <a:rPr lang="es-AR" sz="900" b="0" i="0" u="none" strike="noStrike" cap="none" dirty="0">
                <a:solidFill>
                  <a:srgbClr val="D77A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•  Conoce más en </a:t>
            </a:r>
            <a:r>
              <a:rPr lang="es-AR" sz="900" b="1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keras.rstudio.com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• </a:t>
            </a:r>
            <a:r>
              <a:rPr lang="es-AR" sz="900" b="0" i="0" u="none" strike="noStrike" cap="none" dirty="0" err="1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keras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2.2.5  • </a:t>
            </a:r>
            <a:r>
              <a:rPr lang="es-AR" sz="900" dirty="0">
                <a:latin typeface="Source Sans Pro"/>
                <a:ea typeface="Source Sans Pro"/>
                <a:cs typeface="Source Sans Pro"/>
                <a:sym typeface="Source Sans Pro"/>
              </a:rPr>
              <a:t>Actualizado: </a:t>
            </a:r>
            <a:r>
              <a:rPr lang="es-AR" sz="9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2019-10</a:t>
            </a:r>
            <a:endParaRPr dirty="0"/>
          </a:p>
        </p:txBody>
      </p:sp>
      <p:pic>
        <p:nvPicPr>
          <p:cNvPr id="526" name="Google Shape;526;p2" descr="pasted-image.pdf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8822" y="9978473"/>
            <a:ext cx="1754523" cy="61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" descr="Picture 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85212" y="6030530"/>
            <a:ext cx="1184831" cy="1632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8" name="Google Shape;528;p2"/>
          <p:cNvGrpSpPr/>
          <p:nvPr/>
        </p:nvGrpSpPr>
        <p:grpSpPr>
          <a:xfrm>
            <a:off x="12041158" y="292206"/>
            <a:ext cx="1643840" cy="942865"/>
            <a:chOff x="0" y="0"/>
            <a:chExt cx="1643839" cy="942864"/>
          </a:xfrm>
        </p:grpSpPr>
        <p:grpSp>
          <p:nvGrpSpPr>
            <p:cNvPr id="529" name="Google Shape;529;p2"/>
            <p:cNvGrpSpPr/>
            <p:nvPr/>
          </p:nvGrpSpPr>
          <p:grpSpPr>
            <a:xfrm>
              <a:off x="0" y="33627"/>
              <a:ext cx="660225" cy="909237"/>
              <a:chOff x="0" y="0"/>
              <a:chExt cx="660224" cy="909235"/>
            </a:xfrm>
          </p:grpSpPr>
          <p:pic>
            <p:nvPicPr>
              <p:cNvPr id="530" name="Google Shape;530;p2" descr="Picture 4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0" y="0"/>
                <a:ext cx="660224" cy="660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1" name="Google Shape;531;p2"/>
              <p:cNvSpPr txBox="1"/>
              <p:nvPr/>
            </p:nvSpPr>
            <p:spPr>
              <a:xfrm>
                <a:off x="0" y="627294"/>
                <a:ext cx="660224" cy="281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00000"/>
                  </a:buClr>
                  <a:buSzPts val="1200"/>
                  <a:buFont typeface="Source Sans Pro"/>
                  <a:buNone/>
                </a:pPr>
                <a:r>
                  <a:rPr lang="es-AR" sz="1200" b="1" i="0" u="none" strike="noStrike" cap="none">
                    <a:solidFill>
                      <a:srgbClr val="D00000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Keras</a:t>
                </a:r>
                <a:endParaRPr/>
              </a:p>
            </p:txBody>
          </p:sp>
        </p:grpSp>
        <p:grpSp>
          <p:nvGrpSpPr>
            <p:cNvPr id="532" name="Google Shape;532;p2"/>
            <p:cNvGrpSpPr/>
            <p:nvPr/>
          </p:nvGrpSpPr>
          <p:grpSpPr>
            <a:xfrm>
              <a:off x="706775" y="0"/>
              <a:ext cx="937064" cy="942864"/>
              <a:chOff x="0" y="0"/>
              <a:chExt cx="937062" cy="942863"/>
            </a:xfrm>
          </p:grpSpPr>
          <p:pic>
            <p:nvPicPr>
              <p:cNvPr id="533" name="Google Shape;533;p2" descr="Picture 2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128586" y="0"/>
                <a:ext cx="679889" cy="7274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4" name="Google Shape;534;p2"/>
              <p:cNvSpPr txBox="1"/>
              <p:nvPr/>
            </p:nvSpPr>
            <p:spPr>
              <a:xfrm>
                <a:off x="0" y="660922"/>
                <a:ext cx="937062" cy="2819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0" tIns="45700" rIns="457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26429"/>
                  </a:buClr>
                  <a:buSzPts val="1200"/>
                  <a:buFont typeface="Source Sans Pro"/>
                  <a:buNone/>
                </a:pPr>
                <a:r>
                  <a:rPr lang="es-AR" sz="1200" b="1" i="0" u="none" strike="noStrike" cap="none">
                    <a:solidFill>
                      <a:srgbClr val="F26429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Tensor</a:t>
                </a:r>
                <a:r>
                  <a:rPr lang="es-AR" sz="1200" b="1" i="0" u="none" strike="noStrike" cap="none">
                    <a:solidFill>
                      <a:srgbClr val="A4A5A7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Flow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2323</Words>
  <Application>Microsoft Office PowerPoint</Application>
  <PresentationFormat>Personalizado</PresentationFormat>
  <Paragraphs>327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Source Sans Pro Light</vt:lpstr>
      <vt:lpstr>Helvetica Neue Light</vt:lpstr>
      <vt:lpstr>Source Code Pro</vt:lpstr>
      <vt:lpstr>Source Sans Pro</vt:lpstr>
      <vt:lpstr>Avenir</vt:lpstr>
      <vt:lpstr>Roboto</vt:lpstr>
      <vt:lpstr>Arial</vt:lpstr>
      <vt:lpstr>Source Sans Pro SemiBold</vt:lpstr>
      <vt:lpstr>White</vt:lpstr>
      <vt:lpstr>Aprendizaje Profundo con Keras : : GUÍA RÁPIDA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Profundo con Keras : : CHEAT SHEET</dc:title>
  <dc:creator>pminotti</dc:creator>
  <cp:lastModifiedBy>Priscilla Minotti</cp:lastModifiedBy>
  <cp:revision>11</cp:revision>
  <dcterms:modified xsi:type="dcterms:W3CDTF">2020-02-07T00:48:22Z</dcterms:modified>
</cp:coreProperties>
</file>