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>
        <p15:guide id="1" orient="horz" pos="3400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uario" initials="U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4" d="100"/>
          <a:sy n="154" d="100"/>
        </p:scale>
        <p:origin x="168" y="-942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776926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6706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13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hyperlink" Target="http://rstudio.com" TargetMode="External"/><Relationship Id="rId10" Type="http://schemas.openxmlformats.org/officeDocument/2006/relationships/image" Target="../media/image6.png"/><Relationship Id="rId4" Type="http://schemas.openxmlformats.org/officeDocument/2006/relationships/hyperlink" Target="mailto:info@rstudio.com" TargetMode="Externa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hyperlink" Target="http://rstudio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hyperlink" Target="mailto:info@rstudio.com" TargetMode="External"/><Relationship Id="rId5" Type="http://schemas.openxmlformats.org/officeDocument/2006/relationships/image" Target="../media/image8.png"/><Relationship Id="rId10" Type="http://schemas.openxmlformats.org/officeDocument/2006/relationships/hyperlink" Target="https://creativecommons.org/licenses/by-sa/4.0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"/>
          <p:cNvGrpSpPr/>
          <p:nvPr/>
        </p:nvGrpSpPr>
        <p:grpSpPr>
          <a:xfrm>
            <a:off x="8370787" y="-1013161"/>
            <a:ext cx="6157893" cy="3553962"/>
            <a:chOff x="0" y="51032"/>
            <a:chExt cx="6157891" cy="3553961"/>
          </a:xfrm>
        </p:grpSpPr>
        <p:grpSp>
          <p:nvGrpSpPr>
            <p:cNvPr id="135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20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7DCA7"/>
              </a:solidFill>
              <a:ln w="3175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1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2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7DCA7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3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4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5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6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7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8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36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0187" t="1507" r="49812" b="9849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38" name="Rectangle"/>
          <p:cNvSpPr/>
          <p:nvPr/>
        </p:nvSpPr>
        <p:spPr>
          <a:xfrm>
            <a:off x="3162846" y="1952841"/>
            <a:ext cx="1311237" cy="93167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0" name="Rectangle"/>
          <p:cNvSpPr/>
          <p:nvPr/>
        </p:nvSpPr>
        <p:spPr>
          <a:xfrm>
            <a:off x="4791188" y="6472873"/>
            <a:ext cx="4350220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1" name="Summarise Cases"/>
          <p:cNvSpPr txBox="1"/>
          <p:nvPr/>
        </p:nvSpPr>
        <p:spPr>
          <a:xfrm>
            <a:off x="306210" y="3096047"/>
            <a:ext cx="196848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D5A24C"/>
                </a:solidFill>
              </a:defRPr>
            </a:pPr>
            <a:r>
              <a:rPr lang="es-AR" dirty="0"/>
              <a:t>Resumir</a:t>
            </a:r>
            <a:r>
              <a:rPr dirty="0"/>
              <a:t> Cas</a:t>
            </a:r>
            <a:r>
              <a:rPr lang="es-AR" dirty="0"/>
              <a:t>o</a:t>
            </a:r>
            <a:r>
              <a:rPr dirty="0"/>
              <a:t>s</a:t>
            </a:r>
          </a:p>
        </p:txBody>
      </p:sp>
      <p:sp>
        <p:nvSpPr>
          <p:cNvPr id="142" name="Rounded Rectangle"/>
          <p:cNvSpPr/>
          <p:nvPr/>
        </p:nvSpPr>
        <p:spPr>
          <a:xfrm>
            <a:off x="331386" y="7887750"/>
            <a:ext cx="4062993" cy="992897"/>
          </a:xfrm>
          <a:prstGeom prst="roundRect">
            <a:avLst>
              <a:gd name="adj" fmla="val 637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lvl="1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143" name="group_by(.data, ..., add = FALSE)…"/>
          <p:cNvSpPr txBox="1"/>
          <p:nvPr/>
        </p:nvSpPr>
        <p:spPr>
          <a:xfrm>
            <a:off x="357904" y="9065953"/>
            <a:ext cx="4362698" cy="887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2" spcCol="212430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 err="1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group_by</a:t>
            </a:r>
            <a:r>
              <a:rPr b="1" dirty="0"/>
              <a:t>(</a:t>
            </a:r>
            <a:r>
              <a:rPr dirty="0"/>
              <a:t>.data, ..., add = FALSE</a:t>
            </a:r>
            <a:r>
              <a:rPr b="1" dirty="0"/>
              <a:t>)</a:t>
            </a:r>
            <a:r>
              <a:rPr lang="es-AR" b="1" dirty="0"/>
              <a:t> </a:t>
            </a:r>
            <a:r>
              <a:rPr lang="es-AR" dirty="0"/>
              <a:t>devuelve una copia de la tabla agrupada por ….</a:t>
            </a:r>
            <a:r>
              <a:rPr dirty="0"/>
              <a:t> </a:t>
            </a:r>
            <a:endParaRPr lang="es-AR"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 dirty="0" err="1"/>
              <a:t>g_iris</a:t>
            </a:r>
            <a:r>
              <a:rPr i="1" dirty="0"/>
              <a:t> &lt;- </a:t>
            </a:r>
            <a:r>
              <a:rPr i="1" dirty="0" err="1"/>
              <a:t>group_by</a:t>
            </a:r>
            <a:r>
              <a:rPr i="1" dirty="0"/>
              <a:t>(iris, Species)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s-AR" dirty="0" err="1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ungroup</a:t>
            </a:r>
            <a:r>
              <a:rPr lang="es-AR" dirty="0"/>
              <a:t>(x,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s-AR" dirty="0"/>
              <a:t>devuelve una copia desagrupada de la tabla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s-AR" dirty="0"/>
              <a:t> </a:t>
            </a:r>
            <a:r>
              <a:rPr i="1" dirty="0"/>
              <a:t>ungroup</a:t>
            </a:r>
            <a:r>
              <a:rPr dirty="0"/>
              <a:t>(</a:t>
            </a:r>
            <a:r>
              <a:rPr dirty="0" err="1"/>
              <a:t>g_iris</a:t>
            </a:r>
            <a:r>
              <a:rPr dirty="0"/>
              <a:t>)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EA88ADD4-F560-4104-A312-F2A8C2F684B0}"/>
              </a:ext>
            </a:extLst>
          </p:cNvPr>
          <p:cNvGrpSpPr/>
          <p:nvPr/>
        </p:nvGrpSpPr>
        <p:grpSpPr>
          <a:xfrm>
            <a:off x="348728" y="7931438"/>
            <a:ext cx="1516198" cy="945527"/>
            <a:chOff x="348728" y="7931438"/>
            <a:chExt cx="1516198" cy="945527"/>
          </a:xfrm>
        </p:grpSpPr>
        <p:graphicFrame>
          <p:nvGraphicFramePr>
            <p:cNvPr id="144" name="Table"/>
            <p:cNvGraphicFramePr/>
            <p:nvPr>
              <p:extLst>
                <p:ext uri="{D42A27DB-BD31-4B8C-83A1-F6EECF244321}">
                  <p14:modId xmlns:p14="http://schemas.microsoft.com/office/powerpoint/2010/main" val="2319955827"/>
                </p:ext>
              </p:extLst>
            </p:nvPr>
          </p:nvGraphicFramePr>
          <p:xfrm>
            <a:off x="348728" y="8005938"/>
            <a:ext cx="381000" cy="86868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 dirty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 dirty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solidFill>
                        <a:srgbClr val="FCDB9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solidFill>
                        <a:srgbClr val="FCDB9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 Light"/>
                            <a:ea typeface="Helvetica Light"/>
                            <a:cs typeface="Helvetica Light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solidFill>
                        <a:srgbClr val="DEA03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 Light"/>
                            <a:ea typeface="Helvetica Light"/>
                            <a:cs typeface="Helvetica Light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solidFill>
                        <a:srgbClr val="DEA03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graphicFrame>
          <p:nvGraphicFramePr>
            <p:cNvPr id="145" name="Table"/>
            <p:cNvGraphicFramePr/>
            <p:nvPr>
              <p:extLst>
                <p:ext uri="{D42A27DB-BD31-4B8C-83A1-F6EECF244321}">
                  <p14:modId xmlns:p14="http://schemas.microsoft.com/office/powerpoint/2010/main" val="1122278041"/>
                </p:ext>
              </p:extLst>
            </p:nvPr>
          </p:nvGraphicFramePr>
          <p:xfrm>
            <a:off x="924494" y="7931438"/>
            <a:ext cx="381000" cy="38608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 dirty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 dirty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solidFill>
                        <a:srgbClr val="FCDB9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solidFill>
                        <a:srgbClr val="FCDB9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6" name="Line"/>
            <p:cNvSpPr/>
            <p:nvPr/>
          </p:nvSpPr>
          <p:spPr>
            <a:xfrm>
              <a:off x="727576" y="8464555"/>
              <a:ext cx="139606" cy="1"/>
            </a:xfrm>
            <a:prstGeom prst="line">
              <a:avLst/>
            </a:prstGeom>
            <a:ln w="12700">
              <a:solidFill>
                <a:srgbClr val="53585F"/>
              </a:solidFill>
              <a:miter lim="400000"/>
              <a:tailEnd type="triangle"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aphicFrame>
          <p:nvGraphicFramePr>
            <p:cNvPr id="147" name="Table"/>
            <p:cNvGraphicFramePr/>
            <p:nvPr>
              <p:extLst>
                <p:ext uri="{D42A27DB-BD31-4B8C-83A1-F6EECF244321}">
                  <p14:modId xmlns:p14="http://schemas.microsoft.com/office/powerpoint/2010/main" val="4047669179"/>
                </p:ext>
              </p:extLst>
            </p:nvPr>
          </p:nvGraphicFramePr>
          <p:xfrm>
            <a:off x="924494" y="8342489"/>
            <a:ext cx="378955" cy="254000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3534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180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1807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48" name="Table"/>
            <p:cNvGraphicFramePr/>
            <p:nvPr>
              <p:extLst>
                <p:ext uri="{D42A27DB-BD31-4B8C-83A1-F6EECF244321}">
                  <p14:modId xmlns:p14="http://schemas.microsoft.com/office/powerpoint/2010/main" val="951968589"/>
                </p:ext>
              </p:extLst>
            </p:nvPr>
          </p:nvGraphicFramePr>
          <p:xfrm>
            <a:off x="934921" y="8622965"/>
            <a:ext cx="362488" cy="254000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294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651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1651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 Light"/>
                            <a:ea typeface="Helvetica Light"/>
                            <a:cs typeface="Helvetica Light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solidFill>
                        <a:srgbClr val="DEA03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 Light"/>
                            <a:ea typeface="Helvetica Light"/>
                            <a:cs typeface="Helvetica Light"/>
                          </a:defRPr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solidFill>
                        <a:srgbClr val="DEA03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49" name="Table"/>
            <p:cNvGraphicFramePr/>
            <p:nvPr>
              <p:extLst>
                <p:ext uri="{D42A27DB-BD31-4B8C-83A1-F6EECF244321}">
                  <p14:modId xmlns:p14="http://schemas.microsoft.com/office/powerpoint/2010/main" val="2738385511"/>
                </p:ext>
              </p:extLst>
            </p:nvPr>
          </p:nvGraphicFramePr>
          <p:xfrm>
            <a:off x="1502438" y="8235955"/>
            <a:ext cx="362488" cy="50038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774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1774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0044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 dirty="0"/>
                      </a:p>
                    </a:txBody>
                    <a:tcPr marL="0" marR="0" marT="0" marB="0" anchor="ctr" horzOverflow="overflow">
                      <a:solidFill>
                        <a:srgbClr val="0044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solidFill>
                        <a:srgbClr val="FCDB9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A8D6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A8D6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78AA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 Light"/>
                            <a:ea typeface="Helvetica Light"/>
                            <a:cs typeface="Helvetica Light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solidFill>
                        <a:srgbClr val="DEA03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 dirty="0"/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150" name="Line"/>
            <p:cNvSpPr/>
            <p:nvPr/>
          </p:nvSpPr>
          <p:spPr>
            <a:xfrm>
              <a:off x="1344225" y="8464555"/>
              <a:ext cx="139606" cy="1"/>
            </a:xfrm>
            <a:prstGeom prst="line">
              <a:avLst/>
            </a:prstGeom>
            <a:ln w="12700">
              <a:solidFill>
                <a:srgbClr val="53585F"/>
              </a:solidFill>
              <a:miter lim="400000"/>
              <a:tailEnd type="triangle"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151" name="Use group_by() to create a &quot;grouped&quot; copy of a table.  dplyr functions will manipulate each &quot;group&quot; separately and then combine the results."/>
          <p:cNvSpPr txBox="1"/>
          <p:nvPr/>
        </p:nvSpPr>
        <p:spPr>
          <a:xfrm>
            <a:off x="323328" y="7318872"/>
            <a:ext cx="3961294" cy="522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Us</a:t>
            </a:r>
            <a:r>
              <a:rPr lang="es-AR" dirty="0"/>
              <a:t>a</a:t>
            </a:r>
            <a:r>
              <a:rPr dirty="0"/>
              <a:t> </a:t>
            </a:r>
            <a:r>
              <a:rPr b="1" dirty="0" err="1"/>
              <a:t>group_by</a:t>
            </a:r>
            <a:r>
              <a:rPr b="1" dirty="0"/>
              <a:t>()</a:t>
            </a:r>
            <a:r>
              <a:rPr dirty="0"/>
              <a:t> </a:t>
            </a:r>
            <a:r>
              <a:rPr lang="es-AR" dirty="0"/>
              <a:t>para crear una copia </a:t>
            </a:r>
            <a:r>
              <a:rPr dirty="0"/>
              <a:t>"</a:t>
            </a:r>
            <a:r>
              <a:rPr lang="es-AR" dirty="0"/>
              <a:t>a</a:t>
            </a:r>
            <a:r>
              <a:rPr dirty="0" err="1"/>
              <a:t>grup</a:t>
            </a:r>
            <a:r>
              <a:rPr lang="es-AR" dirty="0"/>
              <a:t>a</a:t>
            </a:r>
            <a:r>
              <a:rPr dirty="0"/>
              <a:t>d</a:t>
            </a:r>
            <a:r>
              <a:rPr lang="es-AR" dirty="0"/>
              <a:t>a</a:t>
            </a:r>
            <a:r>
              <a:rPr dirty="0"/>
              <a:t>" </a:t>
            </a:r>
            <a:r>
              <a:rPr lang="es-AR" dirty="0"/>
              <a:t>de una tabla</a:t>
            </a:r>
            <a:r>
              <a:rPr dirty="0"/>
              <a:t>. </a:t>
            </a:r>
            <a:r>
              <a:rPr lang="es-AR" dirty="0"/>
              <a:t>Las funciones de </a:t>
            </a:r>
            <a:r>
              <a:rPr dirty="0" err="1"/>
              <a:t>dplyr</a:t>
            </a:r>
            <a:r>
              <a:rPr dirty="0"/>
              <a:t> </a:t>
            </a:r>
            <a:r>
              <a:rPr lang="es-AR" dirty="0"/>
              <a:t>manipulan cada "grupo" por separado y luego combinan los resultados</a:t>
            </a:r>
            <a:r>
              <a:rPr dirty="0"/>
              <a:t>.</a:t>
            </a:r>
          </a:p>
        </p:txBody>
      </p:sp>
      <p:sp>
        <p:nvSpPr>
          <p:cNvPr id="152" name="mtcars %&gt;%…"/>
          <p:cNvSpPr txBox="1"/>
          <p:nvPr/>
        </p:nvSpPr>
        <p:spPr>
          <a:xfrm>
            <a:off x="2149194" y="8119981"/>
            <a:ext cx="24847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 dirty="0" err="1"/>
              <a:t>mtcars</a:t>
            </a:r>
            <a:r>
              <a:rPr dirty="0"/>
              <a:t> %&gt;%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 dirty="0" err="1"/>
              <a:t>group_by</a:t>
            </a:r>
            <a:r>
              <a:rPr dirty="0"/>
              <a:t>(</a:t>
            </a:r>
            <a:r>
              <a:rPr dirty="0" err="1"/>
              <a:t>cyl</a:t>
            </a:r>
            <a:r>
              <a:rPr dirty="0"/>
              <a:t>) %&gt;%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 dirty="0" err="1"/>
              <a:t>summarise</a:t>
            </a:r>
            <a:r>
              <a:rPr dirty="0"/>
              <a:t>(avg = mean(mpg))</a:t>
            </a:r>
          </a:p>
        </p:txBody>
      </p:sp>
      <p:sp>
        <p:nvSpPr>
          <p:cNvPr id="153" name="These apply summary functions to columns to create a new table of summary statistics. Summary functions take vectors as input and return one value (see back)."/>
          <p:cNvSpPr txBox="1"/>
          <p:nvPr/>
        </p:nvSpPr>
        <p:spPr>
          <a:xfrm>
            <a:off x="306210" y="3481125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s-AR" dirty="0"/>
              <a:t>Las </a:t>
            </a:r>
            <a:r>
              <a:rPr lang="es-AR" b="1" dirty="0"/>
              <a:t>funciones de resumen </a:t>
            </a:r>
            <a:r>
              <a:rPr lang="es-AR" dirty="0"/>
              <a:t>se aplican a columnas para crear una tabla nueva con los estadísticos de resumen</a:t>
            </a:r>
            <a:r>
              <a:rPr dirty="0"/>
              <a:t>. </a:t>
            </a:r>
            <a:r>
              <a:rPr lang="es-AR" dirty="0"/>
              <a:t>Las funciones (</a:t>
            </a:r>
            <a:r>
              <a:rPr lang="es-AR" dirty="0" err="1"/>
              <a:t>funs</a:t>
            </a:r>
            <a:r>
              <a:rPr lang="es-AR" dirty="0"/>
              <a:t>) de resumen toman vectores como entrada y devuelven un solo valor </a:t>
            </a:r>
            <a:r>
              <a:rPr dirty="0"/>
              <a:t>(</a:t>
            </a:r>
            <a:r>
              <a:rPr lang="es-AR" dirty="0"/>
              <a:t>ver en el reverso</a:t>
            </a:r>
            <a:r>
              <a:rPr dirty="0"/>
              <a:t>).</a:t>
            </a:r>
          </a:p>
        </p:txBody>
      </p:sp>
      <p:sp>
        <p:nvSpPr>
          <p:cNvPr id="154" name="VARIATIONS…"/>
          <p:cNvSpPr txBox="1"/>
          <p:nvPr/>
        </p:nvSpPr>
        <p:spPr>
          <a:xfrm>
            <a:off x="335951" y="5908286"/>
            <a:ext cx="4005905" cy="759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>
            <a:spAutoFit/>
          </a:bodyPr>
          <a:lstStyle/>
          <a:p>
            <a:pPr lvl="1" indent="0"/>
            <a:r>
              <a:rPr dirty="0"/>
              <a:t>VARIA</a:t>
            </a:r>
            <a:r>
              <a:rPr lang="es-AR" dirty="0"/>
              <a:t>NTES</a:t>
            </a:r>
          </a:p>
          <a:p>
            <a:pPr lvl="1" indent="0"/>
            <a:endParaRPr sz="500"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summarise_all</a:t>
            </a:r>
            <a:r>
              <a:rPr b="1" dirty="0"/>
              <a:t>()</a:t>
            </a:r>
            <a:r>
              <a:rPr dirty="0"/>
              <a:t> - A</a:t>
            </a:r>
            <a:r>
              <a:rPr lang="es-AR" dirty="0"/>
              <a:t>plica</a:t>
            </a:r>
            <a:r>
              <a:rPr dirty="0"/>
              <a:t> funs </a:t>
            </a:r>
            <a:r>
              <a:rPr lang="es-AR" dirty="0"/>
              <a:t>a cada</a:t>
            </a:r>
            <a:r>
              <a:rPr dirty="0"/>
              <a:t> column</a:t>
            </a:r>
            <a:r>
              <a:rPr lang="es-AR" dirty="0"/>
              <a:t>a</a:t>
            </a:r>
            <a:r>
              <a:rPr dirty="0"/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summarise_at</a:t>
            </a:r>
            <a:r>
              <a:rPr b="1" dirty="0"/>
              <a:t>()</a:t>
            </a:r>
            <a:r>
              <a:rPr dirty="0"/>
              <a:t> </a:t>
            </a:r>
            <a:r>
              <a:rPr lang="es-AR" dirty="0"/>
              <a:t> </a:t>
            </a:r>
            <a:r>
              <a:rPr dirty="0"/>
              <a:t>- Ap</a:t>
            </a:r>
            <a:r>
              <a:rPr lang="es-AR" dirty="0"/>
              <a:t>lica</a:t>
            </a:r>
            <a:r>
              <a:rPr dirty="0"/>
              <a:t> funs </a:t>
            </a:r>
            <a:r>
              <a:rPr lang="es-AR" dirty="0"/>
              <a:t>a columnas específicas</a:t>
            </a:r>
            <a:r>
              <a:rPr dirty="0"/>
              <a:t>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summarise_if</a:t>
            </a:r>
            <a:r>
              <a:rPr b="1" dirty="0"/>
              <a:t>()</a:t>
            </a:r>
            <a:r>
              <a:rPr dirty="0"/>
              <a:t> </a:t>
            </a:r>
            <a:r>
              <a:rPr lang="es-AR" dirty="0"/>
              <a:t>  </a:t>
            </a:r>
            <a:r>
              <a:rPr dirty="0"/>
              <a:t>- A</a:t>
            </a:r>
            <a:r>
              <a:rPr lang="es-AR" dirty="0"/>
              <a:t>plica</a:t>
            </a:r>
            <a:r>
              <a:rPr dirty="0"/>
              <a:t> funs </a:t>
            </a:r>
            <a:r>
              <a:rPr lang="es-AR" dirty="0"/>
              <a:t>a todas las columnas </a:t>
            </a:r>
            <a:r>
              <a:rPr dirty="0"/>
              <a:t> </a:t>
            </a:r>
            <a:r>
              <a:rPr lang="es-AR" dirty="0"/>
              <a:t>de un tipo.</a:t>
            </a:r>
            <a:endParaRPr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A344240A-82AA-41B0-9992-417EBE77F5ED}"/>
              </a:ext>
            </a:extLst>
          </p:cNvPr>
          <p:cNvGrpSpPr/>
          <p:nvPr/>
        </p:nvGrpSpPr>
        <p:grpSpPr>
          <a:xfrm>
            <a:off x="323328" y="4529789"/>
            <a:ext cx="900705" cy="475784"/>
            <a:chOff x="323328" y="4529789"/>
            <a:chExt cx="900705" cy="475784"/>
          </a:xfrm>
        </p:grpSpPr>
        <p:graphicFrame>
          <p:nvGraphicFramePr>
            <p:cNvPr id="155" name="Table"/>
            <p:cNvGraphicFramePr/>
            <p:nvPr>
              <p:extLst>
                <p:ext uri="{D42A27DB-BD31-4B8C-83A1-F6EECF244321}">
                  <p14:modId xmlns:p14="http://schemas.microsoft.com/office/powerpoint/2010/main" val="719017407"/>
                </p:ext>
              </p:extLst>
            </p:nvPr>
          </p:nvGraphicFramePr>
          <p:xfrm>
            <a:off x="323328" y="4530593"/>
            <a:ext cx="381000" cy="47498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156" name="Table"/>
            <p:cNvGraphicFramePr/>
            <p:nvPr>
              <p:extLst>
                <p:ext uri="{D42A27DB-BD31-4B8C-83A1-F6EECF244321}">
                  <p14:modId xmlns:p14="http://schemas.microsoft.com/office/powerpoint/2010/main" val="349202643"/>
                </p:ext>
              </p:extLst>
            </p:nvPr>
          </p:nvGraphicFramePr>
          <p:xfrm>
            <a:off x="881133" y="4529789"/>
            <a:ext cx="342900" cy="3048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14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4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14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78AA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157" name="Line"/>
            <p:cNvSpPr/>
            <p:nvPr/>
          </p:nvSpPr>
          <p:spPr>
            <a:xfrm>
              <a:off x="709542" y="4647242"/>
              <a:ext cx="139605" cy="1"/>
            </a:xfrm>
            <a:prstGeom prst="line">
              <a:avLst/>
            </a:prstGeom>
            <a:ln w="12700">
              <a:solidFill>
                <a:srgbClr val="53585F"/>
              </a:solidFill>
              <a:miter lim="400000"/>
              <a:tailEnd type="triangle"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86F735E-46F3-4F90-8FB3-AF743D5908AA}"/>
              </a:ext>
            </a:extLst>
          </p:cNvPr>
          <p:cNvGrpSpPr/>
          <p:nvPr/>
        </p:nvGrpSpPr>
        <p:grpSpPr>
          <a:xfrm>
            <a:off x="323328" y="5294669"/>
            <a:ext cx="673100" cy="474980"/>
            <a:chOff x="323328" y="5294669"/>
            <a:chExt cx="673100" cy="474980"/>
          </a:xfrm>
        </p:grpSpPr>
        <p:graphicFrame>
          <p:nvGraphicFramePr>
            <p:cNvPr id="158" name="Table"/>
            <p:cNvGraphicFramePr/>
            <p:nvPr>
              <p:extLst>
                <p:ext uri="{D42A27DB-BD31-4B8C-83A1-F6EECF244321}">
                  <p14:modId xmlns:p14="http://schemas.microsoft.com/office/powerpoint/2010/main" val="2828636594"/>
                </p:ext>
              </p:extLst>
            </p:nvPr>
          </p:nvGraphicFramePr>
          <p:xfrm>
            <a:off x="323328" y="5294669"/>
            <a:ext cx="381000" cy="47498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159" name="Table"/>
            <p:cNvGraphicFramePr/>
            <p:nvPr>
              <p:extLst>
                <p:ext uri="{D42A27DB-BD31-4B8C-83A1-F6EECF244321}">
                  <p14:modId xmlns:p14="http://schemas.microsoft.com/office/powerpoint/2010/main" val="2315779180"/>
                </p:ext>
              </p:extLst>
            </p:nvPr>
          </p:nvGraphicFramePr>
          <p:xfrm>
            <a:off x="882128" y="5297018"/>
            <a:ext cx="114300" cy="3048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14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78AA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160" name="Line"/>
            <p:cNvSpPr/>
            <p:nvPr/>
          </p:nvSpPr>
          <p:spPr>
            <a:xfrm>
              <a:off x="709542" y="5411318"/>
              <a:ext cx="139605" cy="1"/>
            </a:xfrm>
            <a:prstGeom prst="line">
              <a:avLst/>
            </a:prstGeom>
            <a:ln w="12700">
              <a:solidFill>
                <a:srgbClr val="53585F"/>
              </a:solidFill>
              <a:miter lim="400000"/>
              <a:tailEnd type="triangle"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161" name="summarise(.data, …) Compute table of summaries.  summarise(mtcars, avg = mean(mpg))…"/>
          <p:cNvSpPr txBox="1"/>
          <p:nvPr/>
        </p:nvSpPr>
        <p:spPr>
          <a:xfrm>
            <a:off x="1388325" y="4466992"/>
            <a:ext cx="2908472" cy="1644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summarise</a:t>
            </a:r>
            <a:r>
              <a:rPr dirty="0"/>
              <a:t>(.data, …)</a:t>
            </a:r>
            <a:br>
              <a:rPr dirty="0"/>
            </a:br>
            <a:r>
              <a:rPr dirty="0"/>
              <a:t>C</a:t>
            </a:r>
            <a:r>
              <a:rPr lang="es-AR" dirty="0" err="1"/>
              <a:t>alcula</a:t>
            </a:r>
            <a:r>
              <a:rPr lang="es-AR" dirty="0"/>
              <a:t> una tabla de resúmenes</a:t>
            </a:r>
            <a:r>
              <a:rPr dirty="0"/>
              <a:t>. </a:t>
            </a:r>
            <a:br>
              <a:rPr dirty="0"/>
            </a:br>
            <a:r>
              <a:rPr i="1" dirty="0" err="1"/>
              <a:t>summarise</a:t>
            </a:r>
            <a:r>
              <a:rPr i="1" dirty="0"/>
              <a:t>(</a:t>
            </a:r>
            <a:r>
              <a:rPr i="1" dirty="0" err="1"/>
              <a:t>mtcars</a:t>
            </a:r>
            <a:r>
              <a:rPr i="1" dirty="0"/>
              <a:t>, avg = mean(mpg))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/>
              <a:t>count</a:t>
            </a:r>
            <a:r>
              <a:rPr dirty="0"/>
              <a:t>(x, ..., </a:t>
            </a:r>
            <a:r>
              <a:rPr dirty="0" err="1"/>
              <a:t>wt</a:t>
            </a:r>
            <a:r>
              <a:rPr dirty="0"/>
              <a:t> = NULL, sort = FALSE)</a:t>
            </a:r>
            <a:br>
              <a:rPr dirty="0"/>
            </a:br>
            <a:r>
              <a:rPr dirty="0"/>
              <a:t>C</a:t>
            </a:r>
            <a:r>
              <a:rPr lang="es-AR" dirty="0" err="1"/>
              <a:t>uenta</a:t>
            </a:r>
            <a:r>
              <a:rPr lang="es-AR" dirty="0"/>
              <a:t> los números de filas de cada grupo </a:t>
            </a:r>
            <a:r>
              <a:rPr dirty="0" err="1"/>
              <a:t>defin</a:t>
            </a:r>
            <a:r>
              <a:rPr lang="es-AR" dirty="0"/>
              <a:t>ido por las variables en </a:t>
            </a:r>
            <a:r>
              <a:rPr dirty="0"/>
              <a:t>… </a:t>
            </a:r>
            <a:r>
              <a:rPr lang="es-AR" dirty="0"/>
              <a:t>También puede usarse</a:t>
            </a:r>
            <a:r>
              <a:rPr dirty="0"/>
              <a:t> </a:t>
            </a:r>
            <a:r>
              <a:rPr b="1" dirty="0"/>
              <a:t>tally</a:t>
            </a:r>
            <a:r>
              <a:rPr dirty="0"/>
              <a:t>().</a:t>
            </a:r>
            <a:br>
              <a:rPr dirty="0"/>
            </a:br>
            <a:r>
              <a:rPr i="1" dirty="0"/>
              <a:t>count(iris, Species)</a:t>
            </a:r>
          </a:p>
        </p:txBody>
      </p:sp>
      <p:sp>
        <p:nvSpPr>
          <p:cNvPr id="162" name="RStudio® is a trademark of RStudio, Inc.  •  CC BY SA RStudio •  info@rstudio.com  •  844-448-1212 • rstudio.com •  Learn more with browseVignettes(package = c(&quot;dplyr&quot;, &quot;tibble&quot;))  •  dplyr  0.7.0 •  tibble  1.2.0  •  Updated: 2019-08"/>
          <p:cNvSpPr txBox="1"/>
          <p:nvPr/>
        </p:nvSpPr>
        <p:spPr>
          <a:xfrm>
            <a:off x="2359777" y="10337628"/>
            <a:ext cx="11322666" cy="359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AR" dirty="0"/>
              <a:t>RStudio® es marca registrada de RStudio, Inc. </a:t>
            </a:r>
            <a:r>
              <a:rPr dirty="0"/>
              <a:t>•  </a:t>
            </a:r>
            <a:r>
              <a:rPr dirty="0">
                <a:hlinkClick r:id="rId3"/>
              </a:rPr>
              <a:t>CC BY SA</a:t>
            </a:r>
            <a:r>
              <a:rPr dirty="0"/>
              <a:t> RStudio •  </a:t>
            </a:r>
            <a:r>
              <a:rPr dirty="0">
                <a:hlinkClick r:id="rId4"/>
              </a:rPr>
              <a:t>info@rstudio.com</a:t>
            </a:r>
            <a:r>
              <a:rPr dirty="0"/>
              <a:t>  •  844-448-1212 • </a:t>
            </a:r>
            <a:r>
              <a:rPr dirty="0">
                <a:hlinkClick r:id="rId5"/>
              </a:rPr>
              <a:t>rstudio.com</a:t>
            </a:r>
            <a:r>
              <a:rPr dirty="0"/>
              <a:t> •  </a:t>
            </a:r>
            <a:r>
              <a:rPr lang="es-AR" dirty="0"/>
              <a:t>Aprende más con </a:t>
            </a:r>
            <a:r>
              <a:rPr dirty="0" err="1"/>
              <a:t>browseVignettes</a:t>
            </a:r>
            <a:r>
              <a:rPr dirty="0"/>
              <a:t>(package = c("</a:t>
            </a:r>
            <a:r>
              <a:rPr dirty="0" err="1"/>
              <a:t>dplyr</a:t>
            </a:r>
            <a:r>
              <a:rPr dirty="0"/>
              <a:t>", "</a:t>
            </a:r>
            <a:r>
              <a:rPr dirty="0" err="1"/>
              <a:t>tibble</a:t>
            </a:r>
            <a:r>
              <a:rPr dirty="0"/>
              <a:t>"))  •  </a:t>
            </a:r>
            <a:r>
              <a:rPr dirty="0" err="1"/>
              <a:t>dplyr</a:t>
            </a:r>
            <a:r>
              <a:rPr dirty="0"/>
              <a:t>  0.</a:t>
            </a:r>
            <a:r>
              <a:rPr lang="es-AR" dirty="0"/>
              <a:t>8</a:t>
            </a:r>
            <a:r>
              <a:rPr dirty="0"/>
              <a:t>.</a:t>
            </a:r>
            <a:r>
              <a:rPr lang="es-AR" dirty="0"/>
              <a:t>3</a:t>
            </a:r>
            <a:r>
              <a:rPr dirty="0"/>
              <a:t> •  </a:t>
            </a:r>
            <a:r>
              <a:rPr dirty="0" err="1"/>
              <a:t>tibble</a:t>
            </a:r>
            <a:r>
              <a:rPr dirty="0"/>
              <a:t>  </a:t>
            </a:r>
            <a:r>
              <a:rPr lang="es-AR" dirty="0"/>
              <a:t>2</a:t>
            </a:r>
            <a:r>
              <a:rPr dirty="0"/>
              <a:t>.</a:t>
            </a:r>
            <a:r>
              <a:rPr lang="es-AR" dirty="0"/>
              <a:t>1</a:t>
            </a:r>
            <a:r>
              <a:rPr dirty="0"/>
              <a:t>.</a:t>
            </a:r>
            <a:r>
              <a:rPr lang="es-AR" dirty="0"/>
              <a:t>3</a:t>
            </a:r>
            <a:r>
              <a:rPr dirty="0"/>
              <a:t>  •  </a:t>
            </a:r>
            <a:r>
              <a:rPr lang="es-AR" dirty="0"/>
              <a:t>Actualizado: 2019-12</a:t>
            </a:r>
          </a:p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endParaRPr lang="es-AR" dirty="0"/>
          </a:p>
        </p:txBody>
      </p:sp>
      <p:sp>
        <p:nvSpPr>
          <p:cNvPr id="163" name="Each observation, or case, is in its own row"/>
          <p:cNvSpPr txBox="1"/>
          <p:nvPr/>
        </p:nvSpPr>
        <p:spPr>
          <a:xfrm>
            <a:off x="1676167" y="2488312"/>
            <a:ext cx="1481466" cy="59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s-AR" dirty="0"/>
              <a:t>Cada</a:t>
            </a:r>
            <a:r>
              <a:rPr dirty="0"/>
              <a:t> </a:t>
            </a:r>
            <a:r>
              <a:rPr b="1" dirty="0" err="1"/>
              <a:t>observa</a:t>
            </a:r>
            <a:r>
              <a:rPr lang="es-AR" b="1" dirty="0" err="1"/>
              <a:t>cío</a:t>
            </a:r>
            <a:r>
              <a:rPr b="1" dirty="0"/>
              <a:t>n</a:t>
            </a:r>
            <a:r>
              <a:rPr dirty="0"/>
              <a:t> o</a:t>
            </a:r>
            <a:r>
              <a:rPr b="1" dirty="0"/>
              <a:t> </a:t>
            </a:r>
            <a:r>
              <a:rPr b="1" dirty="0" err="1"/>
              <a:t>cas</a:t>
            </a:r>
            <a:r>
              <a:rPr lang="es-AR" b="1" dirty="0"/>
              <a:t>o</a:t>
            </a:r>
            <a:r>
              <a:rPr lang="es-AR" dirty="0"/>
              <a:t> está en su propia </a:t>
            </a:r>
            <a:r>
              <a:rPr lang="es-AR" b="1" dirty="0"/>
              <a:t>fila</a:t>
            </a:r>
            <a:endParaRPr b="1" dirty="0"/>
          </a:p>
        </p:txBody>
      </p:sp>
      <p:sp>
        <p:nvSpPr>
          <p:cNvPr id="164" name="Each variable is in its own column"/>
          <p:cNvSpPr txBox="1"/>
          <p:nvPr/>
        </p:nvSpPr>
        <p:spPr>
          <a:xfrm>
            <a:off x="296548" y="2500189"/>
            <a:ext cx="1347624" cy="414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s-AR" dirty="0"/>
              <a:t>Cada</a:t>
            </a:r>
            <a:r>
              <a:rPr dirty="0"/>
              <a:t> </a:t>
            </a:r>
            <a:r>
              <a:rPr b="1" dirty="0"/>
              <a:t>variable</a:t>
            </a:r>
            <a:r>
              <a:rPr dirty="0"/>
              <a:t> </a:t>
            </a:r>
            <a:r>
              <a:rPr lang="es-AR" dirty="0"/>
              <a:t>está en su propia </a:t>
            </a:r>
            <a:r>
              <a:rPr b="1" dirty="0"/>
              <a:t>column</a:t>
            </a:r>
            <a:r>
              <a:rPr lang="es-AR" b="1" dirty="0"/>
              <a:t>a</a:t>
            </a:r>
            <a:endParaRPr b="1" dirty="0"/>
          </a:p>
        </p:txBody>
      </p:sp>
      <p:sp>
        <p:nvSpPr>
          <p:cNvPr id="165" name="&amp;"/>
          <p:cNvSpPr txBox="1"/>
          <p:nvPr/>
        </p:nvSpPr>
        <p:spPr>
          <a:xfrm>
            <a:off x="1183553" y="2083197"/>
            <a:ext cx="223492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>
                <a:solidFill>
                  <a:srgbClr val="A7AAA9"/>
                </a:solidFill>
              </a:defRPr>
            </a:lvl1pPr>
          </a:lstStyle>
          <a:p>
            <a:r>
              <a:rPr dirty="0"/>
              <a:t>&amp;</a:t>
            </a:r>
          </a:p>
        </p:txBody>
      </p:sp>
      <p:sp>
        <p:nvSpPr>
          <p:cNvPr id="166" name="dplyr functions work with pipes and expect tidy data. In tidy data:"/>
          <p:cNvSpPr txBox="1"/>
          <p:nvPr/>
        </p:nvSpPr>
        <p:spPr>
          <a:xfrm>
            <a:off x="323328" y="1544991"/>
            <a:ext cx="4264736" cy="3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s-AR" b="1" dirty="0"/>
              <a:t>d</a:t>
            </a:r>
            <a:r>
              <a:rPr b="1" dirty="0" err="1"/>
              <a:t>plyr</a:t>
            </a:r>
            <a:r>
              <a:rPr lang="es-AR" b="1" dirty="0"/>
              <a:t> </a:t>
            </a:r>
            <a:r>
              <a:rPr dirty="0"/>
              <a:t> </a:t>
            </a:r>
            <a:r>
              <a:rPr dirty="0" err="1"/>
              <a:t>func</a:t>
            </a:r>
            <a:r>
              <a:rPr lang="es-AR" dirty="0"/>
              <a:t>iona  con </a:t>
            </a:r>
            <a:r>
              <a:rPr lang="es-AR" i="1" dirty="0"/>
              <a:t>pipes</a:t>
            </a:r>
            <a:r>
              <a:rPr lang="es-AR" dirty="0"/>
              <a:t> y asume que los datos están ordenados. En los </a:t>
            </a:r>
            <a:r>
              <a:rPr lang="es-AR" dirty="0">
                <a:solidFill>
                  <a:srgbClr val="000000"/>
                </a:solidFill>
              </a:rPr>
              <a:t>datos ordenados</a:t>
            </a:r>
            <a:r>
              <a:rPr dirty="0"/>
              <a:t>:</a:t>
            </a:r>
          </a:p>
        </p:txBody>
      </p:sp>
      <p:sp>
        <p:nvSpPr>
          <p:cNvPr id="167" name="pipes"/>
          <p:cNvSpPr txBox="1"/>
          <p:nvPr/>
        </p:nvSpPr>
        <p:spPr>
          <a:xfrm>
            <a:off x="3863795" y="2170248"/>
            <a:ext cx="486890" cy="222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/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i="1" dirty="0"/>
              <a:t>pipes</a:t>
            </a:r>
          </a:p>
        </p:txBody>
      </p:sp>
      <p:sp>
        <p:nvSpPr>
          <p:cNvPr id="168" name="x %&gt;% f(y)…"/>
          <p:cNvSpPr txBox="1"/>
          <p:nvPr/>
        </p:nvSpPr>
        <p:spPr>
          <a:xfrm>
            <a:off x="3401401" y="2503950"/>
            <a:ext cx="1055567" cy="44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/>
              <a:t>x %&gt;% f(y)</a:t>
            </a:r>
            <a:r>
              <a:rPr dirty="0"/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s-AR" dirty="0"/>
              <a:t>se convierte en</a:t>
            </a:r>
            <a:r>
              <a:rPr dirty="0"/>
              <a:t>  </a:t>
            </a:r>
            <a:r>
              <a:rPr b="1" dirty="0"/>
              <a:t>f(x, y)</a:t>
            </a:r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8055" y="2064748"/>
            <a:ext cx="584201" cy="31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Line"/>
          <p:cNvSpPr/>
          <p:nvPr/>
        </p:nvSpPr>
        <p:spPr>
          <a:xfrm>
            <a:off x="2354308" y="10331074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1" name="filter(.data, …) Extract rows that meet logical criteria. filter(iris, Sepal.Length &gt; 7)…"/>
          <p:cNvSpPr txBox="1"/>
          <p:nvPr/>
        </p:nvSpPr>
        <p:spPr>
          <a:xfrm>
            <a:off x="5904405" y="2735827"/>
            <a:ext cx="3210710" cy="3617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92500" lnSpcReduction="20000"/>
          </a:bodyPr>
          <a:lstStyle/>
          <a:p>
            <a:pPr defTabSz="566674">
              <a:lnSpc>
                <a:spcPct val="90000"/>
              </a:lnSpc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r>
              <a:rPr b="1" dirty="0"/>
              <a:t>filter(</a:t>
            </a:r>
            <a:r>
              <a:rPr dirty="0"/>
              <a:t>.data, …</a:t>
            </a:r>
            <a:r>
              <a:rPr b="1" dirty="0"/>
              <a:t>)</a:t>
            </a:r>
            <a:r>
              <a:rPr dirty="0"/>
              <a:t> </a:t>
            </a:r>
            <a:r>
              <a:rPr lang="es-AR" dirty="0"/>
              <a:t>e</a:t>
            </a:r>
            <a:r>
              <a:rPr dirty="0" err="1"/>
              <a:t>xtra</a:t>
            </a:r>
            <a:r>
              <a:rPr lang="es-AR" dirty="0"/>
              <a:t>e</a:t>
            </a:r>
            <a:r>
              <a:rPr dirty="0"/>
              <a:t> </a:t>
            </a:r>
            <a:r>
              <a:rPr lang="es-AR" dirty="0"/>
              <a:t>filas que cumplen con un criterio lógico</a:t>
            </a:r>
            <a:r>
              <a:rPr dirty="0"/>
              <a:t>. </a:t>
            </a:r>
            <a:endParaRPr lang="es-AR" dirty="0"/>
          </a:p>
          <a:p>
            <a:pPr defTabSz="566674">
              <a:lnSpc>
                <a:spcPct val="90000"/>
              </a:lnSpc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r>
              <a:rPr i="1" dirty="0"/>
              <a:t>filter(iris, </a:t>
            </a:r>
            <a:r>
              <a:rPr i="1" dirty="0" err="1"/>
              <a:t>Sepal.Length</a:t>
            </a:r>
            <a:r>
              <a:rPr i="1" dirty="0"/>
              <a:t> &gt; 7)</a:t>
            </a:r>
          </a:p>
          <a:p>
            <a:pPr defTabSz="566674">
              <a:lnSpc>
                <a:spcPct val="90000"/>
              </a:lnSpc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endParaRPr i="1" dirty="0"/>
          </a:p>
          <a:p>
            <a:pPr defTabSz="566674">
              <a:lnSpc>
                <a:spcPct val="90000"/>
              </a:lnSpc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endParaRPr i="1" dirty="0"/>
          </a:p>
          <a:p>
            <a:pPr defTabSz="566674">
              <a:lnSpc>
                <a:spcPct val="90000"/>
              </a:lnSpc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endParaRPr lang="es-AR" b="1" dirty="0"/>
          </a:p>
          <a:p>
            <a:pPr defTabSz="566674">
              <a:lnSpc>
                <a:spcPct val="90000"/>
              </a:lnSpc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r>
              <a:rPr b="1" dirty="0"/>
              <a:t>distinct(</a:t>
            </a:r>
            <a:r>
              <a:rPr dirty="0"/>
              <a:t>.data, ..., .</a:t>
            </a:r>
            <a:r>
              <a:rPr dirty="0" err="1"/>
              <a:t>keep_all</a:t>
            </a:r>
            <a:r>
              <a:rPr dirty="0"/>
              <a:t> = FALSE</a:t>
            </a:r>
            <a:r>
              <a:rPr b="1" dirty="0"/>
              <a:t>)</a:t>
            </a:r>
            <a:r>
              <a:rPr dirty="0"/>
              <a:t> </a:t>
            </a:r>
            <a:r>
              <a:rPr lang="es-AR" dirty="0"/>
              <a:t>remueve</a:t>
            </a:r>
            <a:r>
              <a:rPr dirty="0"/>
              <a:t> </a:t>
            </a:r>
            <a:r>
              <a:rPr lang="es-AR" dirty="0"/>
              <a:t>filas con valores duplicados</a:t>
            </a:r>
            <a:r>
              <a:rPr dirty="0"/>
              <a:t>. </a:t>
            </a:r>
            <a:br>
              <a:rPr dirty="0"/>
            </a:br>
            <a:r>
              <a:rPr i="1" dirty="0"/>
              <a:t>distinct(iris, Species)</a:t>
            </a:r>
            <a:endParaRPr lang="es-AR" i="1" dirty="0"/>
          </a:p>
          <a:p>
            <a:pPr defTabSz="566674">
              <a:lnSpc>
                <a:spcPct val="90000"/>
              </a:lnSpc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endParaRPr i="1" dirty="0"/>
          </a:p>
          <a:p>
            <a:pPr defTabSz="566674">
              <a:lnSpc>
                <a:spcPct val="90000"/>
              </a:lnSpc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endParaRPr i="1" dirty="0"/>
          </a:p>
          <a:p>
            <a:pPr defTabSz="566674">
              <a:lnSpc>
                <a:spcPct val="90000"/>
              </a:lnSpc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r>
              <a:rPr b="1" dirty="0" err="1"/>
              <a:t>sample_frac</a:t>
            </a:r>
            <a:r>
              <a:rPr b="1" dirty="0"/>
              <a:t>(</a:t>
            </a:r>
            <a:r>
              <a:rPr dirty="0" err="1"/>
              <a:t>tbl</a:t>
            </a:r>
            <a:r>
              <a:rPr dirty="0"/>
              <a:t>, size = 1, replace = FALSE,  weight = NULL, .env = </a:t>
            </a:r>
            <a:r>
              <a:rPr dirty="0" err="1"/>
              <a:t>parent.frame</a:t>
            </a:r>
            <a:r>
              <a:rPr dirty="0"/>
              <a:t>()</a:t>
            </a:r>
            <a:r>
              <a:rPr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)</a:t>
            </a:r>
            <a:r>
              <a:rPr dirty="0"/>
              <a:t> </a:t>
            </a:r>
            <a:r>
              <a:rPr lang="es-AR" dirty="0"/>
              <a:t>Selecciona al azar una fracción de filas</a:t>
            </a:r>
            <a:r>
              <a:rPr dirty="0"/>
              <a:t>. </a:t>
            </a:r>
            <a:br>
              <a:rPr dirty="0"/>
            </a:br>
            <a:r>
              <a:rPr i="1" dirty="0" err="1"/>
              <a:t>sample_frac</a:t>
            </a:r>
            <a:r>
              <a:rPr i="1" dirty="0"/>
              <a:t>(iris, 0.5, replace = TRUE)</a:t>
            </a:r>
          </a:p>
          <a:p>
            <a:pPr defTabSz="566674">
              <a:lnSpc>
                <a:spcPct val="90000"/>
              </a:lnSpc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endParaRPr i="1" dirty="0"/>
          </a:p>
          <a:p>
            <a:pPr defTabSz="566674">
              <a:lnSpc>
                <a:spcPct val="90000"/>
              </a:lnSpc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r>
              <a:rPr b="1" dirty="0" err="1"/>
              <a:t>sample_n</a:t>
            </a:r>
            <a:r>
              <a:rPr b="1" dirty="0"/>
              <a:t>(</a:t>
            </a:r>
            <a:r>
              <a:rPr dirty="0" err="1"/>
              <a:t>tbl</a:t>
            </a:r>
            <a:r>
              <a:rPr dirty="0"/>
              <a:t>, size, replace = FALSE, weight = NULL, .env = </a:t>
            </a:r>
            <a:r>
              <a:rPr dirty="0" err="1"/>
              <a:t>parent.frame</a:t>
            </a:r>
            <a:r>
              <a:rPr dirty="0"/>
              <a:t>()</a:t>
            </a:r>
            <a:r>
              <a:rPr b="1" dirty="0"/>
              <a:t>)</a:t>
            </a:r>
            <a:r>
              <a:rPr dirty="0"/>
              <a:t> </a:t>
            </a:r>
            <a:r>
              <a:rPr lang="es-AR" dirty="0"/>
              <a:t>selecciona al azar un numero fijo de filas</a:t>
            </a:r>
            <a:r>
              <a:rPr dirty="0"/>
              <a:t>. </a:t>
            </a:r>
            <a:endParaRPr lang="es-AR" dirty="0"/>
          </a:p>
          <a:p>
            <a:pPr defTabSz="566674">
              <a:lnSpc>
                <a:spcPct val="90000"/>
              </a:lnSpc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r>
              <a:rPr i="1" dirty="0" err="1"/>
              <a:t>sample_n</a:t>
            </a:r>
            <a:r>
              <a:rPr i="1" dirty="0"/>
              <a:t>(iris, 10, replace = TRUE)</a:t>
            </a:r>
          </a:p>
          <a:p>
            <a:pPr defTabSz="566674">
              <a:lnSpc>
                <a:spcPct val="90000"/>
              </a:lnSpc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endParaRPr i="1" dirty="0"/>
          </a:p>
          <a:p>
            <a:pPr defTabSz="566674">
              <a:lnSpc>
                <a:spcPct val="90000"/>
              </a:lnSpc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r>
              <a:rPr b="1" dirty="0"/>
              <a:t>slice(</a:t>
            </a:r>
            <a:r>
              <a:rPr dirty="0"/>
              <a:t>.data, …</a:t>
            </a:r>
            <a:r>
              <a:rPr b="1" dirty="0"/>
              <a:t>)</a:t>
            </a:r>
            <a:r>
              <a:rPr dirty="0"/>
              <a:t> </a:t>
            </a:r>
            <a:r>
              <a:rPr dirty="0" err="1"/>
              <a:t>Selec</a:t>
            </a:r>
            <a:r>
              <a:rPr lang="es-AR" dirty="0" err="1"/>
              <a:t>ciona</a:t>
            </a:r>
            <a:r>
              <a:rPr lang="es-AR" dirty="0"/>
              <a:t> filas por posición. </a:t>
            </a:r>
            <a:endParaRPr dirty="0"/>
          </a:p>
          <a:p>
            <a:pPr defTabSz="566674">
              <a:lnSpc>
                <a:spcPct val="90000"/>
              </a:lnSpc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r>
              <a:rPr i="1" dirty="0"/>
              <a:t>slice(iris, 10:15)</a:t>
            </a:r>
            <a:endParaRPr lang="es-AR" i="1" dirty="0"/>
          </a:p>
          <a:p>
            <a:pPr defTabSz="566674">
              <a:lnSpc>
                <a:spcPct val="90000"/>
              </a:lnSpc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endParaRPr lang="es-AR" i="1" dirty="0"/>
          </a:p>
          <a:p>
            <a:pPr defTabSz="566674">
              <a:lnSpc>
                <a:spcPct val="90000"/>
              </a:lnSpc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endParaRPr i="1" dirty="0"/>
          </a:p>
          <a:p>
            <a:pPr defTabSz="566674">
              <a:lnSpc>
                <a:spcPct val="90000"/>
              </a:lnSpc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r>
              <a:rPr b="1" dirty="0" err="1"/>
              <a:t>top_n</a:t>
            </a:r>
            <a:r>
              <a:rPr b="1" dirty="0"/>
              <a:t>(</a:t>
            </a:r>
            <a:r>
              <a:rPr dirty="0"/>
              <a:t>x, n, </a:t>
            </a:r>
            <a:r>
              <a:rPr dirty="0" err="1"/>
              <a:t>wt</a:t>
            </a:r>
            <a:r>
              <a:rPr b="1" dirty="0"/>
              <a:t>)</a:t>
            </a:r>
            <a:r>
              <a:rPr dirty="0"/>
              <a:t> </a:t>
            </a:r>
            <a:r>
              <a:rPr dirty="0" err="1"/>
              <a:t>Selec</a:t>
            </a:r>
            <a:r>
              <a:rPr lang="es-AR" dirty="0" err="1"/>
              <a:t>ciona</a:t>
            </a:r>
            <a:r>
              <a:rPr lang="es-AR" dirty="0"/>
              <a:t> y ordena las n entradas más altas </a:t>
            </a:r>
            <a:r>
              <a:rPr dirty="0"/>
              <a:t>(</a:t>
            </a:r>
            <a:r>
              <a:rPr lang="es-AR" dirty="0"/>
              <a:t>por grupo si los datos están agrupados)</a:t>
            </a:r>
            <a:r>
              <a:rPr dirty="0"/>
              <a:t>. </a:t>
            </a:r>
            <a:endParaRPr lang="es-AR" dirty="0"/>
          </a:p>
          <a:p>
            <a:pPr defTabSz="566674">
              <a:lnSpc>
                <a:spcPct val="90000"/>
              </a:lnSpc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r>
              <a:rPr i="1" dirty="0" err="1"/>
              <a:t>top_n</a:t>
            </a:r>
            <a:r>
              <a:rPr i="1" dirty="0"/>
              <a:t>(iris, 5, </a:t>
            </a:r>
            <a:r>
              <a:rPr i="1" dirty="0" err="1"/>
              <a:t>Sepal.Width</a:t>
            </a:r>
            <a:r>
              <a:rPr i="1" dirty="0"/>
              <a:t>)</a:t>
            </a:r>
          </a:p>
        </p:txBody>
      </p:sp>
      <p:sp>
        <p:nvSpPr>
          <p:cNvPr id="172" name="Row functions return a subset of rows as a new table."/>
          <p:cNvSpPr txBox="1"/>
          <p:nvPr/>
        </p:nvSpPr>
        <p:spPr>
          <a:xfrm>
            <a:off x="4806008" y="2324256"/>
            <a:ext cx="414039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r>
              <a:rPr lang="es-AR" dirty="0"/>
              <a:t>Las funciones de fila devuelven un subconjunto de filas como una tabla nueva. </a:t>
            </a:r>
            <a:endParaRPr dirty="0"/>
          </a:p>
        </p:txBody>
      </p:sp>
      <p:sp>
        <p:nvSpPr>
          <p:cNvPr id="173" name="See ?base::Logic and ?Comparison for help."/>
          <p:cNvSpPr txBox="1"/>
          <p:nvPr/>
        </p:nvSpPr>
        <p:spPr>
          <a:xfrm>
            <a:off x="4867825" y="7311454"/>
            <a:ext cx="3961294" cy="18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560831">
              <a:lnSpc>
                <a:spcPct val="80000"/>
              </a:lnSpc>
              <a:spcBef>
                <a:spcPts val="0"/>
              </a:spcBef>
              <a:defRPr sz="1152" b="0">
                <a:solidFill>
                  <a:srgbClr val="000000"/>
                </a:solidFill>
              </a:defRPr>
            </a:pPr>
            <a:r>
              <a:rPr lang="es-AR" dirty="0"/>
              <a:t>Para más ayuda busca   </a:t>
            </a:r>
            <a:r>
              <a:rPr b="1" dirty="0"/>
              <a:t> ?base::Logic</a:t>
            </a:r>
            <a:r>
              <a:rPr lang="es-AR" b="1" dirty="0"/>
              <a:t>    </a:t>
            </a:r>
            <a:r>
              <a:rPr dirty="0"/>
              <a:t> </a:t>
            </a:r>
            <a:r>
              <a:rPr lang="es-AR" dirty="0"/>
              <a:t>y  </a:t>
            </a:r>
            <a:r>
              <a:rPr dirty="0"/>
              <a:t> </a:t>
            </a:r>
            <a:r>
              <a:rPr b="1" dirty="0"/>
              <a:t>?</a:t>
            </a:r>
            <a:r>
              <a:rPr b="1" dirty="0" err="1"/>
              <a:t>Compariso</a:t>
            </a:r>
            <a:r>
              <a:rPr lang="es-AR" b="1" dirty="0"/>
              <a:t>n</a:t>
            </a:r>
            <a:endParaRPr dirty="0"/>
          </a:p>
        </p:txBody>
      </p:sp>
      <p:graphicFrame>
        <p:nvGraphicFramePr>
          <p:cNvPr id="174" name="Table"/>
          <p:cNvGraphicFramePr/>
          <p:nvPr>
            <p:extLst>
              <p:ext uri="{D42A27DB-BD31-4B8C-83A1-F6EECF244321}">
                <p14:modId xmlns:p14="http://schemas.microsoft.com/office/powerpoint/2010/main" val="2069517748"/>
              </p:ext>
            </p:extLst>
          </p:nvPr>
        </p:nvGraphicFramePr>
        <p:xfrm>
          <a:off x="4921657" y="6950026"/>
          <a:ext cx="4069188" cy="28448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678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81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1810">
                <a:tc>
                  <a:txBody>
                    <a:bodyPr/>
                    <a:lstStyle/>
                    <a:p>
                      <a:pPr algn="l" defTabSz="914400"/>
                      <a:r>
                        <a:rPr sz="1200" dirty="0">
                          <a:sym typeface="Source Sans Pro"/>
                        </a:rPr>
                        <a:t>&gt;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&gt;=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!is.na()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 dirty="0">
                          <a:sym typeface="Source Sans Pro"/>
                        </a:rPr>
                        <a:t>!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 dirty="0">
                          <a:sym typeface="Source Sans Pro"/>
                        </a:rPr>
                        <a:t>&amp;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sym typeface="Source Sans Pro"/>
                        </a:defRPr>
                      </a:pPr>
                      <a:endParaRPr dirty="0"/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Table"/>
          <p:cNvGraphicFramePr/>
          <p:nvPr>
            <p:extLst>
              <p:ext uri="{D42A27DB-BD31-4B8C-83A1-F6EECF244321}">
                <p14:modId xmlns:p14="http://schemas.microsoft.com/office/powerpoint/2010/main" val="493679704"/>
              </p:ext>
            </p:extLst>
          </p:nvPr>
        </p:nvGraphicFramePr>
        <p:xfrm>
          <a:off x="4921657" y="6777418"/>
          <a:ext cx="4069188" cy="28448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678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81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884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&lt;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&lt;=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is.na()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%in%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|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xor()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6" name="arrange(.data, …) Order rows by values of a column or columns (low to high), use with desc() to order from high to low.…"/>
          <p:cNvSpPr txBox="1"/>
          <p:nvPr/>
        </p:nvSpPr>
        <p:spPr>
          <a:xfrm>
            <a:off x="5919402" y="8033309"/>
            <a:ext cx="3080167" cy="1057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/>
              <a:t>arrange(</a:t>
            </a:r>
            <a:r>
              <a:rPr dirty="0"/>
              <a:t>.data, …</a:t>
            </a:r>
            <a:r>
              <a:rPr b="1" dirty="0"/>
              <a:t>) </a:t>
            </a:r>
            <a:r>
              <a:rPr lang="es-AR" dirty="0"/>
              <a:t>o</a:t>
            </a:r>
            <a:r>
              <a:rPr dirty="0" err="1"/>
              <a:t>rde</a:t>
            </a:r>
            <a:r>
              <a:rPr lang="es-AR" dirty="0" err="1"/>
              <a:t>na</a:t>
            </a:r>
            <a:r>
              <a:rPr lang="es-AR" dirty="0"/>
              <a:t> las filas por los valores crecientes</a:t>
            </a:r>
            <a:r>
              <a:rPr dirty="0"/>
              <a:t> </a:t>
            </a:r>
            <a:r>
              <a:rPr lang="es-AR" dirty="0"/>
              <a:t>de una o más columnas. Para ordenar de mayor a menor, agrega </a:t>
            </a:r>
            <a:r>
              <a:rPr b="1" dirty="0"/>
              <a:t>desc()</a:t>
            </a:r>
            <a:r>
              <a:rPr dirty="0"/>
              <a:t>.</a:t>
            </a:r>
            <a:endParaRPr lang="es-AR"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300"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 dirty="0"/>
              <a:t>arrange(</a:t>
            </a:r>
            <a:r>
              <a:rPr i="1" dirty="0" err="1"/>
              <a:t>mtcars</a:t>
            </a:r>
            <a:r>
              <a:rPr i="1" dirty="0"/>
              <a:t>, 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 dirty="0"/>
              <a:t>arrange(</a:t>
            </a:r>
            <a:r>
              <a:rPr i="1" dirty="0" err="1"/>
              <a:t>mtcars</a:t>
            </a:r>
            <a:r>
              <a:rPr i="1" dirty="0"/>
              <a:t>, desc(mpg))</a:t>
            </a:r>
          </a:p>
        </p:txBody>
      </p:sp>
      <p:sp>
        <p:nvSpPr>
          <p:cNvPr id="177" name="add_row(.data, ..., .before = NULL, .after = NULL)…"/>
          <p:cNvSpPr txBox="1"/>
          <p:nvPr/>
        </p:nvSpPr>
        <p:spPr>
          <a:xfrm>
            <a:off x="5931904" y="9314148"/>
            <a:ext cx="3127429" cy="736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add_row</a:t>
            </a:r>
            <a:r>
              <a:rPr b="1" dirty="0"/>
              <a:t>(.</a:t>
            </a:r>
            <a:r>
              <a:rPr dirty="0"/>
              <a:t>data, ..., .before = NULL, .after = NULL</a:t>
            </a:r>
            <a:r>
              <a:rPr b="1" dirty="0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s-AR" dirty="0"/>
              <a:t>agrega una o más filas a una tabla</a:t>
            </a:r>
            <a:r>
              <a:rPr dirty="0"/>
              <a:t>.</a:t>
            </a:r>
            <a:endParaRPr lang="es-AR"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rPr b="0" dirty="0" err="1">
                <a:solidFill>
                  <a:srgbClr val="000000"/>
                </a:solidFill>
              </a:rPr>
              <a:t>add_row</a:t>
            </a:r>
            <a:r>
              <a:rPr b="0" dirty="0">
                <a:solidFill>
                  <a:srgbClr val="000000"/>
                </a:solidFill>
              </a:rPr>
              <a:t>(</a:t>
            </a:r>
            <a:r>
              <a:rPr dirty="0"/>
              <a:t>faithful, eruptions = 1, waiting = 1)</a:t>
            </a:r>
          </a:p>
        </p:txBody>
      </p:sp>
      <p:sp>
        <p:nvSpPr>
          <p:cNvPr id="178" name="Group Cases"/>
          <p:cNvSpPr txBox="1"/>
          <p:nvPr/>
        </p:nvSpPr>
        <p:spPr>
          <a:xfrm>
            <a:off x="323328" y="6916437"/>
            <a:ext cx="193482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D5A24C"/>
                </a:solidFill>
              </a:defRPr>
            </a:pPr>
            <a:r>
              <a:rPr lang="es-AR" dirty="0"/>
              <a:t>Agr</a:t>
            </a:r>
            <a:r>
              <a:rPr dirty="0"/>
              <a:t>up</a:t>
            </a:r>
            <a:r>
              <a:rPr lang="es-AR" dirty="0"/>
              <a:t>ar</a:t>
            </a:r>
            <a:r>
              <a:rPr dirty="0"/>
              <a:t> Cas</a:t>
            </a:r>
            <a:r>
              <a:rPr lang="es-AR" dirty="0"/>
              <a:t>o</a:t>
            </a:r>
            <a:r>
              <a:rPr dirty="0"/>
              <a:t>s</a:t>
            </a:r>
          </a:p>
        </p:txBody>
      </p:sp>
      <p:sp>
        <p:nvSpPr>
          <p:cNvPr id="179" name="Manipulate Cases"/>
          <p:cNvSpPr txBox="1"/>
          <p:nvPr/>
        </p:nvSpPr>
        <p:spPr>
          <a:xfrm>
            <a:off x="4791188" y="1537907"/>
            <a:ext cx="221695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D5A24C"/>
                </a:solidFill>
              </a:defRPr>
            </a:pPr>
            <a:r>
              <a:rPr dirty="0" err="1"/>
              <a:t>Manipula</a:t>
            </a:r>
            <a:r>
              <a:rPr lang="es-AR" dirty="0"/>
              <a:t>r</a:t>
            </a:r>
            <a:r>
              <a:rPr dirty="0"/>
              <a:t> Cas</a:t>
            </a:r>
            <a:r>
              <a:rPr lang="es-AR" dirty="0"/>
              <a:t>o</a:t>
            </a:r>
            <a:r>
              <a:rPr dirty="0"/>
              <a:t>s</a:t>
            </a:r>
          </a:p>
        </p:txBody>
      </p:sp>
      <p:sp>
        <p:nvSpPr>
          <p:cNvPr id="180" name="EXTRACT VARIABLES"/>
          <p:cNvSpPr txBox="1"/>
          <p:nvPr/>
        </p:nvSpPr>
        <p:spPr>
          <a:xfrm>
            <a:off x="9426688" y="2067664"/>
            <a:ext cx="142026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EXTRA</a:t>
            </a:r>
            <a:r>
              <a:rPr lang="es-AR" dirty="0"/>
              <a:t>ER</a:t>
            </a:r>
            <a:r>
              <a:rPr dirty="0"/>
              <a:t> VARIABLES</a:t>
            </a:r>
          </a:p>
        </p:txBody>
      </p:sp>
      <p:sp>
        <p:nvSpPr>
          <p:cNvPr id="181" name="ADD CASES"/>
          <p:cNvSpPr txBox="1"/>
          <p:nvPr/>
        </p:nvSpPr>
        <p:spPr>
          <a:xfrm>
            <a:off x="4833784" y="9062875"/>
            <a:ext cx="1027525" cy="176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rPr dirty="0"/>
              <a:t>A</a:t>
            </a:r>
            <a:r>
              <a:rPr lang="es-AR" dirty="0"/>
              <a:t>ÑADIR</a:t>
            </a:r>
            <a:r>
              <a:rPr dirty="0"/>
              <a:t> CAS</a:t>
            </a:r>
            <a:r>
              <a:rPr lang="es-AR" dirty="0"/>
              <a:t>O</a:t>
            </a:r>
            <a:r>
              <a:rPr dirty="0"/>
              <a:t>S</a:t>
            </a:r>
          </a:p>
        </p:txBody>
      </p:sp>
      <p:sp>
        <p:nvSpPr>
          <p:cNvPr id="182" name="ARRANGE CASES"/>
          <p:cNvSpPr txBox="1"/>
          <p:nvPr/>
        </p:nvSpPr>
        <p:spPr>
          <a:xfrm>
            <a:off x="4821282" y="7794376"/>
            <a:ext cx="117820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AR" dirty="0"/>
              <a:t>ORDENAR</a:t>
            </a:r>
            <a:r>
              <a:rPr dirty="0"/>
              <a:t> CAS</a:t>
            </a:r>
            <a:r>
              <a:rPr lang="es-AR" dirty="0"/>
              <a:t>O</a:t>
            </a:r>
            <a:r>
              <a:rPr dirty="0"/>
              <a:t>S</a:t>
            </a:r>
          </a:p>
        </p:txBody>
      </p:sp>
      <p:sp>
        <p:nvSpPr>
          <p:cNvPr id="183" name="Logical and boolean operators to use with filter()"/>
          <p:cNvSpPr txBox="1"/>
          <p:nvPr/>
        </p:nvSpPr>
        <p:spPr>
          <a:xfrm>
            <a:off x="4843023" y="6517144"/>
            <a:ext cx="3634008" cy="176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s-AR" dirty="0"/>
              <a:t>Operadores lógicos y booleanos para usar con </a:t>
            </a:r>
            <a:r>
              <a:rPr dirty="0"/>
              <a:t>filter()</a:t>
            </a:r>
          </a:p>
        </p:txBody>
      </p:sp>
      <p:sp>
        <p:nvSpPr>
          <p:cNvPr id="184" name="Line"/>
          <p:cNvSpPr/>
          <p:nvPr/>
        </p:nvSpPr>
        <p:spPr>
          <a:xfrm>
            <a:off x="9424832" y="1976016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6" name="Line"/>
          <p:cNvSpPr/>
          <p:nvPr/>
        </p:nvSpPr>
        <p:spPr>
          <a:xfrm>
            <a:off x="4886527" y="8927368"/>
            <a:ext cx="437805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7" name="Column functions return a set of columns as a new vector or table."/>
          <p:cNvSpPr txBox="1"/>
          <p:nvPr/>
        </p:nvSpPr>
        <p:spPr>
          <a:xfrm>
            <a:off x="9424832" y="2320095"/>
            <a:ext cx="4248620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r>
              <a:rPr lang="es-AR" dirty="0"/>
              <a:t>Las funciones de columnas devuelven un conjunto de columnas como un vector o tabla nuevos</a:t>
            </a:r>
            <a:r>
              <a:rPr dirty="0"/>
              <a:t>.</a:t>
            </a:r>
          </a:p>
        </p:txBody>
      </p:sp>
      <p:grpSp>
        <p:nvGrpSpPr>
          <p:cNvPr id="191" name="Group"/>
          <p:cNvGrpSpPr/>
          <p:nvPr/>
        </p:nvGrpSpPr>
        <p:grpSpPr>
          <a:xfrm>
            <a:off x="9424832" y="4478227"/>
            <a:ext cx="4221840" cy="636581"/>
            <a:chOff x="0" y="0"/>
            <a:chExt cx="4046308" cy="636580"/>
          </a:xfrm>
        </p:grpSpPr>
        <p:sp>
          <p:nvSpPr>
            <p:cNvPr id="188" name="contains(match)…"/>
            <p:cNvSpPr txBox="1"/>
            <p:nvPr/>
          </p:nvSpPr>
          <p:spPr>
            <a:xfrm>
              <a:off x="0" y="0"/>
              <a:ext cx="1225852" cy="636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sz="1100" b="1" dirty="0"/>
                <a:t>contains(</a:t>
              </a:r>
              <a:r>
                <a:rPr sz="1100" dirty="0"/>
                <a:t>match</a:t>
              </a:r>
              <a:r>
                <a:rPr sz="1100" b="1" dirty="0"/>
                <a:t>)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sz="1100" b="1" dirty="0" err="1"/>
                <a:t>ends_with</a:t>
              </a:r>
              <a:r>
                <a:rPr sz="1100" b="1" dirty="0"/>
                <a:t>(</a:t>
              </a:r>
              <a:r>
                <a:rPr sz="1100" dirty="0"/>
                <a:t>match</a:t>
              </a:r>
              <a:r>
                <a:rPr sz="1100" b="1" dirty="0"/>
                <a:t>)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sz="1100" b="1" dirty="0"/>
                <a:t>matches(</a:t>
              </a:r>
              <a:r>
                <a:rPr sz="1100" dirty="0"/>
                <a:t>match</a:t>
              </a:r>
              <a:r>
                <a:rPr sz="1100" b="1" dirty="0"/>
                <a:t>)</a:t>
              </a:r>
            </a:p>
          </p:txBody>
        </p:sp>
        <p:sp>
          <p:nvSpPr>
            <p:cNvPr id="189" name=":, e.g. mpg:cyl…"/>
            <p:cNvSpPr txBox="1"/>
            <p:nvPr/>
          </p:nvSpPr>
          <p:spPr>
            <a:xfrm>
              <a:off x="3124671" y="0"/>
              <a:ext cx="921638" cy="444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sz="1100" b="1" dirty="0"/>
                <a:t>:</a:t>
              </a:r>
              <a:r>
                <a:rPr lang="es-AR" sz="1100" dirty="0"/>
                <a:t> </a:t>
              </a:r>
              <a:r>
                <a:rPr sz="1100" dirty="0"/>
                <a:t> </a:t>
              </a:r>
              <a:r>
                <a:rPr lang="es-AR" sz="1100" dirty="0"/>
                <a:t> </a:t>
              </a:r>
              <a:r>
                <a:rPr sz="1100" dirty="0"/>
                <a:t>e.</a:t>
              </a:r>
              <a:r>
                <a:rPr lang="es-AR" sz="1100" dirty="0"/>
                <a:t>j</a:t>
              </a:r>
              <a:r>
                <a:rPr sz="1100" dirty="0"/>
                <a:t>. </a:t>
              </a:r>
              <a:r>
                <a:rPr lang="es-AR" sz="1100" dirty="0"/>
                <a:t> </a:t>
              </a:r>
              <a:r>
                <a:rPr sz="1100" i="1" dirty="0" err="1"/>
                <a:t>mpg:cyl</a:t>
              </a:r>
              <a:endParaRPr sz="1100" i="1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sz="1100" b="1" dirty="0"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-</a:t>
              </a:r>
              <a:r>
                <a:rPr sz="1100" dirty="0"/>
                <a:t> </a:t>
              </a:r>
              <a:r>
                <a:rPr lang="es-AR" sz="1100" dirty="0"/>
                <a:t> </a:t>
              </a:r>
              <a:r>
                <a:rPr sz="1100" dirty="0"/>
                <a:t>e.</a:t>
              </a:r>
              <a:r>
                <a:rPr lang="es-AR" sz="1100" dirty="0"/>
                <a:t>j.</a:t>
              </a:r>
              <a:r>
                <a:rPr sz="1100" dirty="0"/>
                <a:t> </a:t>
              </a:r>
              <a:r>
                <a:rPr sz="1100" i="1" dirty="0"/>
                <a:t>-Species</a:t>
              </a:r>
            </a:p>
          </p:txBody>
        </p:sp>
        <p:sp>
          <p:nvSpPr>
            <p:cNvPr id="190" name="num_range(prefix, range)…"/>
            <p:cNvSpPr txBox="1"/>
            <p:nvPr/>
          </p:nvSpPr>
          <p:spPr>
            <a:xfrm>
              <a:off x="1345562" y="0"/>
              <a:ext cx="1659400" cy="636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sz="1100" b="1" dirty="0" err="1"/>
                <a:t>num_range</a:t>
              </a:r>
              <a:r>
                <a:rPr sz="1100" b="1" dirty="0"/>
                <a:t>(</a:t>
              </a:r>
              <a:r>
                <a:rPr sz="1100" dirty="0"/>
                <a:t>prefix, range</a:t>
              </a:r>
              <a:r>
                <a:rPr sz="1100" b="1" dirty="0"/>
                <a:t>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sz="1100" b="1" dirty="0" err="1"/>
                <a:t>one_of</a:t>
              </a:r>
              <a:r>
                <a:rPr sz="1100" b="1" dirty="0"/>
                <a:t>(</a:t>
              </a:r>
              <a:r>
                <a:rPr sz="1100" dirty="0"/>
                <a:t>…</a:t>
              </a:r>
              <a:r>
                <a:rPr sz="1100" b="1" dirty="0"/>
                <a:t>)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sz="1100" b="1" dirty="0" err="1"/>
                <a:t>starts_with</a:t>
              </a:r>
              <a:r>
                <a:rPr sz="1100" b="1" dirty="0"/>
                <a:t>(</a:t>
              </a:r>
              <a:r>
                <a:rPr sz="1100" dirty="0"/>
                <a:t>match</a:t>
              </a:r>
              <a:r>
                <a:rPr sz="1100" b="1" dirty="0"/>
                <a:t>)</a:t>
              </a:r>
              <a:r>
                <a:rPr sz="1100" dirty="0"/>
                <a:t> </a:t>
              </a:r>
            </a:p>
          </p:txBody>
        </p:sp>
      </p:grpSp>
      <p:sp>
        <p:nvSpPr>
          <p:cNvPr id="192" name="pull(.data,  var = -1) Extract column values as a vector.  Choose by name or index.…"/>
          <p:cNvSpPr txBox="1"/>
          <p:nvPr/>
        </p:nvSpPr>
        <p:spPr>
          <a:xfrm>
            <a:off x="10467445" y="2691194"/>
            <a:ext cx="291230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b="1" dirty="0"/>
              <a:t>pull(</a:t>
            </a:r>
            <a:r>
              <a:rPr sz="1100" dirty="0"/>
              <a:t>.data,  var = -1</a:t>
            </a:r>
            <a:r>
              <a:rPr sz="1100" b="1" dirty="0"/>
              <a:t>) </a:t>
            </a:r>
            <a:r>
              <a:rPr sz="1100" dirty="0"/>
              <a:t>Extra</a:t>
            </a:r>
            <a:r>
              <a:rPr lang="es-AR" sz="1100" dirty="0"/>
              <a:t>e valores de</a:t>
            </a:r>
            <a:r>
              <a:rPr sz="1100" dirty="0"/>
              <a:t> column</a:t>
            </a:r>
            <a:r>
              <a:rPr lang="es-AR" sz="1100" dirty="0"/>
              <a:t>as como vectores</a:t>
            </a:r>
            <a:r>
              <a:rPr sz="1100" dirty="0"/>
              <a:t>.  </a:t>
            </a:r>
            <a:r>
              <a:rPr lang="es-AR" sz="1100" dirty="0"/>
              <a:t>Elige las columnas por nombre o por índice.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i="1" dirty="0"/>
              <a:t>pull(iris, </a:t>
            </a:r>
            <a:r>
              <a:rPr sz="1100" i="1" dirty="0" err="1"/>
              <a:t>Sepal.Length</a:t>
            </a:r>
            <a:r>
              <a:rPr sz="1100" i="1" dirty="0"/>
              <a:t>)</a:t>
            </a:r>
          </a:p>
        </p:txBody>
      </p:sp>
      <p:sp>
        <p:nvSpPr>
          <p:cNvPr id="193" name="Manipulate Variables"/>
          <p:cNvSpPr txBox="1"/>
          <p:nvPr/>
        </p:nvSpPr>
        <p:spPr>
          <a:xfrm>
            <a:off x="9426688" y="1537907"/>
            <a:ext cx="267541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D5A24C"/>
                </a:solidFill>
              </a:defRPr>
            </a:pPr>
            <a:r>
              <a:rPr dirty="0" err="1"/>
              <a:t>Manipula</a:t>
            </a:r>
            <a:r>
              <a:rPr lang="es-AR" dirty="0"/>
              <a:t>r</a:t>
            </a:r>
            <a:r>
              <a:rPr dirty="0"/>
              <a:t> Variables</a:t>
            </a:r>
          </a:p>
        </p:txBody>
      </p:sp>
      <p:sp>
        <p:nvSpPr>
          <p:cNvPr id="194" name="Use these helpers with select (),…"/>
          <p:cNvSpPr txBox="1"/>
          <p:nvPr/>
        </p:nvSpPr>
        <p:spPr>
          <a:xfrm>
            <a:off x="9424832" y="4083987"/>
            <a:ext cx="4073830" cy="32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dirty="0"/>
              <a:t>Us</a:t>
            </a:r>
            <a:r>
              <a:rPr lang="es-AR" dirty="0"/>
              <a:t>a</a:t>
            </a:r>
            <a:r>
              <a:rPr dirty="0"/>
              <a:t> </a:t>
            </a:r>
            <a:r>
              <a:rPr lang="es-AR" dirty="0"/>
              <a:t>estos ayudantes con</a:t>
            </a:r>
            <a:r>
              <a:rPr dirty="0"/>
              <a:t> select ()</a:t>
            </a:r>
            <a:r>
              <a:rPr lang="es-AR" dirty="0"/>
              <a:t>: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 indent="0"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rPr dirty="0"/>
              <a:t>e.</a:t>
            </a:r>
            <a:r>
              <a:rPr lang="es-AR" dirty="0"/>
              <a:t>j</a:t>
            </a:r>
            <a:r>
              <a:rPr dirty="0"/>
              <a:t>. select(iris, </a:t>
            </a:r>
            <a:r>
              <a:rPr dirty="0" err="1"/>
              <a:t>starts_with</a:t>
            </a:r>
            <a:r>
              <a:rPr dirty="0"/>
              <a:t>("Sepal"))</a:t>
            </a:r>
          </a:p>
        </p:txBody>
      </p:sp>
      <p:sp>
        <p:nvSpPr>
          <p:cNvPr id="195" name="These apply vectorized functions to columns. Vectorized funs take vectors as input and return vectors of the same length as output (see back)."/>
          <p:cNvSpPr txBox="1"/>
          <p:nvPr/>
        </p:nvSpPr>
        <p:spPr>
          <a:xfrm>
            <a:off x="9424832" y="5464287"/>
            <a:ext cx="4093624" cy="634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s-AR" dirty="0"/>
              <a:t>Se hace aplicando </a:t>
            </a:r>
            <a:r>
              <a:rPr lang="es-AR" b="1" dirty="0"/>
              <a:t>funciones vectorizadas </a:t>
            </a:r>
            <a:r>
              <a:rPr lang="es-AR" dirty="0"/>
              <a:t>a columnas</a:t>
            </a:r>
            <a:r>
              <a:rPr dirty="0"/>
              <a:t>. </a:t>
            </a:r>
            <a:r>
              <a:rPr lang="es-AR" dirty="0"/>
              <a:t> Las funciones v</a:t>
            </a:r>
            <a:r>
              <a:rPr dirty="0" err="1"/>
              <a:t>ectoriz</a:t>
            </a:r>
            <a:r>
              <a:rPr lang="es-AR" dirty="0" err="1"/>
              <a:t>adas</a:t>
            </a:r>
            <a:r>
              <a:rPr dirty="0"/>
              <a:t> </a:t>
            </a:r>
            <a:r>
              <a:rPr lang="es-AR" dirty="0"/>
              <a:t>(</a:t>
            </a:r>
            <a:r>
              <a:rPr lang="es-AR" dirty="0" err="1"/>
              <a:t>funs</a:t>
            </a:r>
            <a:r>
              <a:rPr lang="es-AR" dirty="0"/>
              <a:t>) toman </a:t>
            </a:r>
            <a:r>
              <a:rPr dirty="0"/>
              <a:t>vector</a:t>
            </a:r>
            <a:r>
              <a:rPr lang="es-AR" dirty="0"/>
              <a:t>e</a:t>
            </a:r>
            <a:r>
              <a:rPr dirty="0"/>
              <a:t>s </a:t>
            </a:r>
            <a:r>
              <a:rPr lang="es-AR" dirty="0"/>
              <a:t>como entradas y devuelven vectores del mismo tamaño como salida (ver en el reverso</a:t>
            </a:r>
            <a:r>
              <a:rPr dirty="0"/>
              <a:t> </a:t>
            </a:r>
            <a:r>
              <a:rPr lang="es-AR" dirty="0"/>
              <a:t>)</a:t>
            </a:r>
            <a:r>
              <a:rPr dirty="0"/>
              <a:t>.</a:t>
            </a:r>
          </a:p>
        </p:txBody>
      </p:sp>
      <p:sp>
        <p:nvSpPr>
          <p:cNvPr id="196" name="mutate(.data, …)  Compute new column(s).…"/>
          <p:cNvSpPr txBox="1"/>
          <p:nvPr/>
        </p:nvSpPr>
        <p:spPr>
          <a:xfrm>
            <a:off x="10606155" y="6494529"/>
            <a:ext cx="2912301" cy="3731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000" b="1" dirty="0"/>
              <a:t>mutate(</a:t>
            </a:r>
            <a:r>
              <a:rPr sz="1000" dirty="0"/>
              <a:t>.data, …</a:t>
            </a:r>
            <a:r>
              <a:rPr sz="1000" b="1" dirty="0"/>
              <a:t>)</a:t>
            </a:r>
            <a:r>
              <a:rPr sz="1000" dirty="0"/>
              <a:t> </a:t>
            </a:r>
            <a:br>
              <a:rPr sz="1000" dirty="0"/>
            </a:br>
            <a:r>
              <a:rPr sz="1000" dirty="0"/>
              <a:t>C</a:t>
            </a:r>
            <a:r>
              <a:rPr lang="es-AR" sz="1000" dirty="0" err="1"/>
              <a:t>alcula</a:t>
            </a:r>
            <a:r>
              <a:rPr lang="es-AR" sz="1000" dirty="0"/>
              <a:t> columna(s) nueva(s)</a:t>
            </a:r>
            <a:r>
              <a:rPr sz="1000" dirty="0"/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rPr sz="1000" dirty="0"/>
              <a:t>mutate(</a:t>
            </a:r>
            <a:r>
              <a:rPr sz="1000" dirty="0" err="1"/>
              <a:t>mtcars</a:t>
            </a:r>
            <a:r>
              <a:rPr sz="1000" dirty="0"/>
              <a:t>, </a:t>
            </a:r>
            <a:r>
              <a:rPr sz="1000" dirty="0" err="1"/>
              <a:t>gpm</a:t>
            </a:r>
            <a:r>
              <a:rPr sz="1000" dirty="0"/>
              <a:t> = 1/mpg)</a:t>
            </a:r>
            <a:endParaRPr lang="es-AR" sz="1000" dirty="0"/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endParaRPr lang="es-AR" sz="1000" dirty="0"/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endParaRPr sz="1000"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000" b="1" dirty="0"/>
              <a:t>transmute(</a:t>
            </a:r>
            <a:r>
              <a:rPr sz="1000" dirty="0"/>
              <a:t>.data, …</a:t>
            </a:r>
            <a:r>
              <a:rPr sz="1000" b="1" dirty="0"/>
              <a:t>)</a:t>
            </a:r>
            <a:br>
              <a:rPr sz="1000" dirty="0"/>
            </a:br>
            <a:r>
              <a:rPr lang="es-AR" sz="1000" dirty="0"/>
              <a:t>Calcula columna(s) nueva(s) pero elimina las otras</a:t>
            </a:r>
            <a:r>
              <a:rPr sz="1000" dirty="0"/>
              <a:t>.</a:t>
            </a:r>
            <a:endParaRPr lang="es-AR" sz="1000"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000" i="1" dirty="0"/>
              <a:t>transmute(</a:t>
            </a:r>
            <a:r>
              <a:rPr sz="1000" i="1" dirty="0" err="1"/>
              <a:t>mtcars</a:t>
            </a:r>
            <a:r>
              <a:rPr sz="1000" i="1" dirty="0"/>
              <a:t>, </a:t>
            </a:r>
            <a:r>
              <a:rPr sz="1000" i="1" dirty="0" err="1"/>
              <a:t>gpm</a:t>
            </a:r>
            <a:r>
              <a:rPr sz="1000" i="1" dirty="0"/>
              <a:t> = 1/mpg)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s-AR" sz="600" i="1"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1000" i="1"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000" b="1" dirty="0" err="1"/>
              <a:t>mutate_all</a:t>
            </a:r>
            <a:r>
              <a:rPr sz="1000" b="1" dirty="0"/>
              <a:t>(</a:t>
            </a:r>
            <a:r>
              <a:rPr sz="1000" dirty="0"/>
              <a:t>.</a:t>
            </a:r>
            <a:r>
              <a:rPr sz="1000" dirty="0" err="1"/>
              <a:t>tbl</a:t>
            </a:r>
            <a:r>
              <a:rPr sz="1000" dirty="0"/>
              <a:t>, .funs, …</a:t>
            </a:r>
            <a:r>
              <a:rPr sz="1000" b="1" dirty="0"/>
              <a:t>)</a:t>
            </a:r>
            <a:r>
              <a:rPr sz="1000" dirty="0"/>
              <a:t> Ap</a:t>
            </a:r>
            <a:r>
              <a:rPr lang="es-AR" sz="1000" dirty="0"/>
              <a:t>lica</a:t>
            </a:r>
            <a:r>
              <a:rPr sz="1000" dirty="0"/>
              <a:t> fun</a:t>
            </a:r>
            <a:r>
              <a:rPr lang="es-AR" sz="1000" dirty="0"/>
              <a:t>s</a:t>
            </a:r>
            <a:r>
              <a:rPr sz="1000" dirty="0"/>
              <a:t> </a:t>
            </a:r>
            <a:r>
              <a:rPr lang="es-AR" sz="1000" dirty="0"/>
              <a:t>a cada columna</a:t>
            </a:r>
            <a:r>
              <a:rPr sz="1000" dirty="0"/>
              <a:t>. Us</a:t>
            </a:r>
            <a:r>
              <a:rPr lang="es-AR" sz="1000" dirty="0"/>
              <a:t>a con </a:t>
            </a:r>
            <a:r>
              <a:rPr sz="1000" b="1" dirty="0"/>
              <a:t>funs()</a:t>
            </a:r>
            <a:r>
              <a:rPr lang="es-AR" sz="1000" b="1" dirty="0"/>
              <a:t>, </a:t>
            </a:r>
            <a:r>
              <a:rPr lang="es-AR" sz="10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 también con </a:t>
            </a:r>
            <a:r>
              <a:rPr sz="1000" b="1" dirty="0" err="1"/>
              <a:t>mutate_if</a:t>
            </a:r>
            <a:r>
              <a:rPr sz="1000" b="1" dirty="0"/>
              <a:t>()</a:t>
            </a:r>
            <a:r>
              <a:rPr sz="1000" dirty="0"/>
              <a:t>.</a:t>
            </a:r>
            <a:br>
              <a:rPr sz="1000" dirty="0"/>
            </a:br>
            <a:r>
              <a:rPr sz="1000" i="1" dirty="0" err="1"/>
              <a:t>mutate_all</a:t>
            </a:r>
            <a:r>
              <a:rPr sz="1000" i="1" dirty="0"/>
              <a:t>(faithful, funs(log(.), log2(.)))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000" i="1" dirty="0" err="1"/>
              <a:t>mutate_if</a:t>
            </a:r>
            <a:r>
              <a:rPr sz="1000" i="1" dirty="0"/>
              <a:t>(iris, </a:t>
            </a:r>
            <a:r>
              <a:rPr sz="1000" i="1" dirty="0" err="1"/>
              <a:t>is.numeric</a:t>
            </a:r>
            <a:r>
              <a:rPr sz="1000" i="1" dirty="0"/>
              <a:t>, funs(log(.)))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s-AR" sz="1000" i="1"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400" i="1"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000" b="1" dirty="0" err="1"/>
              <a:t>mutate_at</a:t>
            </a:r>
            <a:r>
              <a:rPr sz="1000" b="1" dirty="0"/>
              <a:t>(</a:t>
            </a:r>
            <a:r>
              <a:rPr sz="1000" dirty="0"/>
              <a:t>.</a:t>
            </a:r>
            <a:r>
              <a:rPr sz="1000" dirty="0" err="1"/>
              <a:t>tbl</a:t>
            </a:r>
            <a:r>
              <a:rPr sz="1000" dirty="0"/>
              <a:t>, .cols, .funs, …</a:t>
            </a:r>
            <a:r>
              <a:rPr sz="1000" b="1" dirty="0"/>
              <a:t>)</a:t>
            </a:r>
            <a:r>
              <a:rPr sz="1000" dirty="0"/>
              <a:t> Ap</a:t>
            </a:r>
            <a:r>
              <a:rPr lang="es-AR" sz="1000" dirty="0"/>
              <a:t>lica</a:t>
            </a:r>
            <a:r>
              <a:rPr sz="1000" dirty="0"/>
              <a:t> funs </a:t>
            </a:r>
            <a:r>
              <a:rPr lang="es-AR" sz="1000" dirty="0"/>
              <a:t>a columnas especificas</a:t>
            </a:r>
            <a:r>
              <a:rPr sz="1000" dirty="0"/>
              <a:t>. Us</a:t>
            </a:r>
            <a:r>
              <a:rPr lang="es-AR" sz="1000" dirty="0"/>
              <a:t>a con</a:t>
            </a:r>
            <a:r>
              <a:rPr sz="1000" dirty="0"/>
              <a:t> </a:t>
            </a:r>
            <a:r>
              <a:rPr sz="1000" b="1" dirty="0"/>
              <a:t>funs()</a:t>
            </a:r>
            <a:r>
              <a:rPr lang="es-AR" sz="1000" b="1" dirty="0"/>
              <a:t>, </a:t>
            </a:r>
            <a:r>
              <a:rPr sz="1000" dirty="0"/>
              <a:t> </a:t>
            </a:r>
            <a:r>
              <a:rPr sz="1000" b="1" dirty="0"/>
              <a:t>vars()</a:t>
            </a:r>
            <a:r>
              <a:rPr sz="1000" dirty="0"/>
              <a:t> </a:t>
            </a:r>
            <a:r>
              <a:rPr lang="es-AR" sz="1000" dirty="0"/>
              <a:t>y las funciones ayudantes  de </a:t>
            </a:r>
            <a:r>
              <a:rPr sz="1000" dirty="0"/>
              <a:t>select().</a:t>
            </a:r>
            <a:br>
              <a:rPr sz="1000" dirty="0"/>
            </a:br>
            <a:r>
              <a:rPr sz="1000" i="1" dirty="0" err="1"/>
              <a:t>mutate_at</a:t>
            </a:r>
            <a:r>
              <a:rPr sz="1000" i="1" dirty="0"/>
              <a:t>(iris, vars( -Species), funs(log(.)))</a:t>
            </a:r>
            <a:endParaRPr lang="es-AR" sz="1000" i="1"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s-AR" sz="1000" i="1"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900" i="1"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100" i="1"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000" b="1" dirty="0" err="1"/>
              <a:t>add_column</a:t>
            </a:r>
            <a:r>
              <a:rPr sz="1000" b="1" dirty="0"/>
              <a:t>(</a:t>
            </a:r>
            <a:r>
              <a:rPr sz="1000" dirty="0"/>
              <a:t>.data, ..., .before = NULL, .after = NULL</a:t>
            </a:r>
            <a:r>
              <a:rPr sz="1000" b="1" dirty="0"/>
              <a:t>)</a:t>
            </a:r>
            <a:r>
              <a:rPr sz="1000" dirty="0"/>
              <a:t> A</a:t>
            </a:r>
            <a:r>
              <a:rPr lang="es-AR" sz="1000" dirty="0" err="1"/>
              <a:t>grega</a:t>
            </a:r>
            <a:r>
              <a:rPr lang="es-AR" sz="1000" dirty="0"/>
              <a:t> nueva(s) columna</a:t>
            </a:r>
            <a:r>
              <a:rPr sz="1000" dirty="0"/>
              <a:t>(s). </a:t>
            </a:r>
            <a:r>
              <a:rPr lang="es-AR" sz="1000" dirty="0"/>
              <a:t>También con</a:t>
            </a:r>
            <a:r>
              <a:rPr sz="1000" dirty="0"/>
              <a:t> </a:t>
            </a:r>
            <a:r>
              <a:rPr sz="1000" b="1" dirty="0" err="1"/>
              <a:t>add_count</a:t>
            </a:r>
            <a:r>
              <a:rPr sz="1000" b="1" dirty="0"/>
              <a:t>()</a:t>
            </a:r>
            <a:r>
              <a:rPr sz="1000" dirty="0"/>
              <a:t>, </a:t>
            </a:r>
            <a:r>
              <a:rPr sz="1000" b="1" dirty="0" err="1"/>
              <a:t>add_tally</a:t>
            </a:r>
            <a:r>
              <a:rPr sz="1000" b="1" dirty="0"/>
              <a:t>()</a:t>
            </a:r>
            <a:r>
              <a:rPr sz="1000" dirty="0"/>
              <a:t>. </a:t>
            </a:r>
            <a:endParaRPr lang="es-AR" sz="1000"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000" i="1" dirty="0" err="1"/>
              <a:t>add_column</a:t>
            </a:r>
            <a:r>
              <a:rPr sz="1000" i="1" dirty="0"/>
              <a:t>(</a:t>
            </a:r>
            <a:r>
              <a:rPr sz="1000" i="1" dirty="0" err="1"/>
              <a:t>mtcars</a:t>
            </a:r>
            <a:r>
              <a:rPr sz="1000" i="1" dirty="0"/>
              <a:t>, new = 1:32)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1000" i="1"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000" b="1" dirty="0"/>
              <a:t>rename(</a:t>
            </a:r>
            <a:r>
              <a:rPr sz="1000" dirty="0"/>
              <a:t>.data, …</a:t>
            </a:r>
            <a:r>
              <a:rPr sz="1000" b="1" dirty="0"/>
              <a:t>)</a:t>
            </a:r>
            <a:r>
              <a:rPr sz="1000" dirty="0"/>
              <a:t> Ren</a:t>
            </a:r>
            <a:r>
              <a:rPr lang="es-AR" sz="1000" dirty="0" err="1"/>
              <a:t>ombra</a:t>
            </a:r>
            <a:r>
              <a:rPr sz="1000" dirty="0"/>
              <a:t> column</a:t>
            </a:r>
            <a:r>
              <a:rPr lang="es-AR" sz="1000" dirty="0"/>
              <a:t>a</a:t>
            </a:r>
            <a:r>
              <a:rPr sz="1000" dirty="0"/>
              <a:t>s.</a:t>
            </a:r>
            <a:br>
              <a:rPr sz="1000" dirty="0"/>
            </a:br>
            <a:r>
              <a:rPr sz="1000" i="1" dirty="0"/>
              <a:t>rename(iris, Length = </a:t>
            </a:r>
            <a:r>
              <a:rPr sz="1000" i="1" dirty="0" err="1"/>
              <a:t>Sepal.Length</a:t>
            </a:r>
            <a:r>
              <a:rPr sz="1000" i="1" dirty="0"/>
              <a:t>)</a:t>
            </a:r>
          </a:p>
        </p:txBody>
      </p:sp>
      <p:sp>
        <p:nvSpPr>
          <p:cNvPr id="197" name="MAKE NEW VARIABLES"/>
          <p:cNvSpPr txBox="1"/>
          <p:nvPr/>
        </p:nvSpPr>
        <p:spPr>
          <a:xfrm>
            <a:off x="9426688" y="5178925"/>
            <a:ext cx="183223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AR" dirty="0"/>
              <a:t>CREAR</a:t>
            </a:r>
            <a:r>
              <a:rPr dirty="0"/>
              <a:t> N</a:t>
            </a:r>
            <a:r>
              <a:rPr lang="es-AR" dirty="0"/>
              <a:t>UEVAS</a:t>
            </a:r>
            <a:r>
              <a:rPr dirty="0"/>
              <a:t> VARIABLES</a:t>
            </a:r>
          </a:p>
        </p:txBody>
      </p:sp>
      <p:sp>
        <p:nvSpPr>
          <p:cNvPr id="198" name="Line"/>
          <p:cNvSpPr/>
          <p:nvPr/>
        </p:nvSpPr>
        <p:spPr>
          <a:xfrm>
            <a:off x="9435669" y="5056852"/>
            <a:ext cx="42467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9" name="EXTRACT CASES"/>
          <p:cNvSpPr txBox="1"/>
          <p:nvPr/>
        </p:nvSpPr>
        <p:spPr>
          <a:xfrm>
            <a:off x="4791188" y="2061994"/>
            <a:ext cx="112851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EXTRA</a:t>
            </a:r>
            <a:r>
              <a:rPr lang="es-AR" dirty="0"/>
              <a:t>ER</a:t>
            </a:r>
            <a:r>
              <a:rPr dirty="0"/>
              <a:t> CAS</a:t>
            </a:r>
            <a:r>
              <a:rPr lang="es-AR" dirty="0"/>
              <a:t>O</a:t>
            </a:r>
            <a:r>
              <a:rPr dirty="0"/>
              <a:t>S</a:t>
            </a:r>
          </a:p>
        </p:txBody>
      </p:sp>
      <p:sp>
        <p:nvSpPr>
          <p:cNvPr id="200" name="Line"/>
          <p:cNvSpPr/>
          <p:nvPr/>
        </p:nvSpPr>
        <p:spPr>
          <a:xfrm>
            <a:off x="4814439" y="1974457"/>
            <a:ext cx="4341122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D654AB6-A33A-4B78-AAD7-A5304710DEDE}"/>
              </a:ext>
            </a:extLst>
          </p:cNvPr>
          <p:cNvGrpSpPr/>
          <p:nvPr/>
        </p:nvGrpSpPr>
        <p:grpSpPr>
          <a:xfrm>
            <a:off x="4815850" y="4331175"/>
            <a:ext cx="939800" cy="741680"/>
            <a:chOff x="4815850" y="4331175"/>
            <a:chExt cx="939800" cy="741680"/>
          </a:xfrm>
        </p:grpSpPr>
        <p:graphicFrame>
          <p:nvGraphicFramePr>
            <p:cNvPr id="206" name="Table"/>
            <p:cNvGraphicFramePr/>
            <p:nvPr>
              <p:extLst>
                <p:ext uri="{D42A27DB-BD31-4B8C-83A1-F6EECF244321}">
                  <p14:modId xmlns:p14="http://schemas.microsoft.com/office/powerpoint/2010/main" val="383896615"/>
                </p:ext>
              </p:extLst>
            </p:nvPr>
          </p:nvGraphicFramePr>
          <p:xfrm>
            <a:off x="4815850" y="4331175"/>
            <a:ext cx="381000" cy="74168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 dirty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 dirty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 dirty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graphicFrame>
          <p:nvGraphicFramePr>
            <p:cNvPr id="207" name="Table"/>
            <p:cNvGraphicFramePr/>
            <p:nvPr>
              <p:extLst>
                <p:ext uri="{D42A27DB-BD31-4B8C-83A1-F6EECF244321}">
                  <p14:modId xmlns:p14="http://schemas.microsoft.com/office/powerpoint/2010/main" val="3860607631"/>
                </p:ext>
              </p:extLst>
            </p:nvPr>
          </p:nvGraphicFramePr>
          <p:xfrm>
            <a:off x="5374650" y="4333524"/>
            <a:ext cx="381000" cy="36068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 dirty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 dirty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 dirty="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 dirty="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08" name="Line"/>
            <p:cNvSpPr/>
            <p:nvPr/>
          </p:nvSpPr>
          <p:spPr>
            <a:xfrm>
              <a:off x="5202064" y="4447824"/>
              <a:ext cx="139605" cy="1"/>
            </a:xfrm>
            <a:prstGeom prst="line">
              <a:avLst/>
            </a:prstGeom>
            <a:ln w="12700">
              <a:solidFill>
                <a:srgbClr val="53585F"/>
              </a:solidFill>
              <a:miter lim="400000"/>
              <a:tailEnd type="triangle"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03DB3C20-1EE1-45F2-BA8D-BBFD5DA36EDB}"/>
              </a:ext>
            </a:extLst>
          </p:cNvPr>
          <p:cNvGrpSpPr/>
          <p:nvPr/>
        </p:nvGrpSpPr>
        <p:grpSpPr>
          <a:xfrm>
            <a:off x="4871969" y="5622050"/>
            <a:ext cx="939800" cy="741680"/>
            <a:chOff x="4871969" y="5622050"/>
            <a:chExt cx="939800" cy="741680"/>
          </a:xfrm>
        </p:grpSpPr>
        <p:graphicFrame>
          <p:nvGraphicFramePr>
            <p:cNvPr id="209" name="Table"/>
            <p:cNvGraphicFramePr/>
            <p:nvPr>
              <p:extLst>
                <p:ext uri="{D42A27DB-BD31-4B8C-83A1-F6EECF244321}">
                  <p14:modId xmlns:p14="http://schemas.microsoft.com/office/powerpoint/2010/main" val="2791392968"/>
                </p:ext>
              </p:extLst>
            </p:nvPr>
          </p:nvGraphicFramePr>
          <p:xfrm>
            <a:off x="4871969" y="5622050"/>
            <a:ext cx="381000" cy="74168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 dirty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graphicFrame>
          <p:nvGraphicFramePr>
            <p:cNvPr id="210" name="Table"/>
            <p:cNvGraphicFramePr/>
            <p:nvPr>
              <p:extLst>
                <p:ext uri="{D42A27DB-BD31-4B8C-83A1-F6EECF244321}">
                  <p14:modId xmlns:p14="http://schemas.microsoft.com/office/powerpoint/2010/main" val="1596072312"/>
                </p:ext>
              </p:extLst>
            </p:nvPr>
          </p:nvGraphicFramePr>
          <p:xfrm>
            <a:off x="5430769" y="5624399"/>
            <a:ext cx="381000" cy="43688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 dirty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11" name="Line"/>
            <p:cNvSpPr/>
            <p:nvPr/>
          </p:nvSpPr>
          <p:spPr>
            <a:xfrm>
              <a:off x="5258183" y="5738699"/>
              <a:ext cx="139605" cy="1"/>
            </a:xfrm>
            <a:prstGeom prst="line">
              <a:avLst/>
            </a:prstGeom>
            <a:ln w="12700">
              <a:solidFill>
                <a:srgbClr val="53585F"/>
              </a:solidFill>
              <a:miter lim="400000"/>
              <a:tailEnd type="triangle"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87520204-3700-4C50-A955-0D02AFDF0170}"/>
              </a:ext>
            </a:extLst>
          </p:cNvPr>
          <p:cNvGrpSpPr/>
          <p:nvPr/>
        </p:nvGrpSpPr>
        <p:grpSpPr>
          <a:xfrm>
            <a:off x="4859467" y="8117239"/>
            <a:ext cx="939800" cy="642429"/>
            <a:chOff x="4859467" y="8117239"/>
            <a:chExt cx="939800" cy="642429"/>
          </a:xfrm>
        </p:grpSpPr>
        <p:graphicFrame>
          <p:nvGraphicFramePr>
            <p:cNvPr id="212" name="Table"/>
            <p:cNvGraphicFramePr/>
            <p:nvPr>
              <p:extLst>
                <p:ext uri="{D42A27DB-BD31-4B8C-83A1-F6EECF244321}">
                  <p14:modId xmlns:p14="http://schemas.microsoft.com/office/powerpoint/2010/main" val="1754782113"/>
                </p:ext>
              </p:extLst>
            </p:nvPr>
          </p:nvGraphicFramePr>
          <p:xfrm>
            <a:off x="4859467" y="8117239"/>
            <a:ext cx="381000" cy="64008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 dirty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 dirty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solidFill>
                        <a:srgbClr val="FCDB9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CDB9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CDB9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 Light"/>
                            <a:ea typeface="Helvetica Light"/>
                            <a:cs typeface="Helvetica Light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solidFill>
                        <a:srgbClr val="DEA03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 Light"/>
                            <a:ea typeface="Helvetica Light"/>
                            <a:cs typeface="Helvetica Light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solidFill>
                        <a:srgbClr val="DEA03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 Light"/>
                            <a:ea typeface="Helvetica Light"/>
                            <a:cs typeface="Helvetica Light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solidFill>
                        <a:srgbClr val="DEA03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solidFill>
                        <a:srgbClr val="FFF2C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solidFill>
                        <a:srgbClr val="FFF2C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solidFill>
                        <a:srgbClr val="FFF2C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solidFill>
                        <a:srgbClr val="FABF5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graphicFrame>
          <p:nvGraphicFramePr>
            <p:cNvPr id="213" name="Table"/>
            <p:cNvGraphicFramePr/>
            <p:nvPr>
              <p:extLst>
                <p:ext uri="{D42A27DB-BD31-4B8C-83A1-F6EECF244321}">
                  <p14:modId xmlns:p14="http://schemas.microsoft.com/office/powerpoint/2010/main" val="2744631969"/>
                </p:ext>
              </p:extLst>
            </p:nvPr>
          </p:nvGraphicFramePr>
          <p:xfrm>
            <a:off x="5418267" y="8119588"/>
            <a:ext cx="381000" cy="64008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 dirty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 dirty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 dirty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solidFill>
                        <a:srgbClr val="FFF2C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solidFill>
                        <a:srgbClr val="FFF2C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solidFill>
                        <a:srgbClr val="FFF2C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solidFill>
                        <a:srgbClr val="FCDB9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CDB9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CDB9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solidFill>
                        <a:srgbClr val="FABF5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 Light"/>
                            <a:ea typeface="Helvetica Light"/>
                            <a:cs typeface="Helvetica Light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solidFill>
                        <a:srgbClr val="DEA03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 Light"/>
                            <a:ea typeface="Helvetica Light"/>
                            <a:cs typeface="Helvetica Light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solidFill>
                        <a:srgbClr val="DEA03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 Light"/>
                            <a:ea typeface="Helvetica Light"/>
                            <a:cs typeface="Helvetica Light"/>
                          </a:defRPr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solidFill>
                        <a:srgbClr val="DEA03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214" name="Line"/>
            <p:cNvSpPr/>
            <p:nvPr/>
          </p:nvSpPr>
          <p:spPr>
            <a:xfrm>
              <a:off x="5245681" y="8233888"/>
              <a:ext cx="139605" cy="1"/>
            </a:xfrm>
            <a:prstGeom prst="line">
              <a:avLst/>
            </a:prstGeom>
            <a:ln w="12700">
              <a:solidFill>
                <a:srgbClr val="53585F"/>
              </a:solidFill>
              <a:miter lim="400000"/>
              <a:tailEnd type="triangle"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0BA70AD-7E8B-41D1-AB3C-58438B2AD702}"/>
              </a:ext>
            </a:extLst>
          </p:cNvPr>
          <p:cNvGrpSpPr/>
          <p:nvPr/>
        </p:nvGrpSpPr>
        <p:grpSpPr>
          <a:xfrm>
            <a:off x="4871969" y="9362921"/>
            <a:ext cx="939800" cy="591630"/>
            <a:chOff x="4871969" y="9362921"/>
            <a:chExt cx="939800" cy="591630"/>
          </a:xfrm>
        </p:grpSpPr>
        <p:graphicFrame>
          <p:nvGraphicFramePr>
            <p:cNvPr id="215" name="Table"/>
            <p:cNvGraphicFramePr/>
            <p:nvPr>
              <p:extLst>
                <p:ext uri="{D42A27DB-BD31-4B8C-83A1-F6EECF244321}">
                  <p14:modId xmlns:p14="http://schemas.microsoft.com/office/powerpoint/2010/main" val="2353582387"/>
                </p:ext>
              </p:extLst>
            </p:nvPr>
          </p:nvGraphicFramePr>
          <p:xfrm>
            <a:off x="4871969" y="9362921"/>
            <a:ext cx="381000" cy="47498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 dirty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216" name="Table"/>
            <p:cNvGraphicFramePr/>
            <p:nvPr>
              <p:extLst>
                <p:ext uri="{D42A27DB-BD31-4B8C-83A1-F6EECF244321}">
                  <p14:modId xmlns:p14="http://schemas.microsoft.com/office/powerpoint/2010/main" val="3847526056"/>
                </p:ext>
              </p:extLst>
            </p:nvPr>
          </p:nvGraphicFramePr>
          <p:xfrm>
            <a:off x="5430769" y="9365271"/>
            <a:ext cx="381000" cy="58928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 dirty="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217" name="Line"/>
            <p:cNvSpPr/>
            <p:nvPr/>
          </p:nvSpPr>
          <p:spPr>
            <a:xfrm>
              <a:off x="5258183" y="9479571"/>
              <a:ext cx="139605" cy="1"/>
            </a:xfrm>
            <a:prstGeom prst="line">
              <a:avLst/>
            </a:prstGeom>
            <a:ln w="12700">
              <a:solidFill>
                <a:srgbClr val="53585F"/>
              </a:solidFill>
              <a:miter lim="400000"/>
              <a:tailEnd type="triangle"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E15EC41E-4DA8-4650-A883-AC6A779B79A9}"/>
              </a:ext>
            </a:extLst>
          </p:cNvPr>
          <p:cNvGrpSpPr/>
          <p:nvPr/>
        </p:nvGrpSpPr>
        <p:grpSpPr>
          <a:xfrm>
            <a:off x="9427123" y="2739712"/>
            <a:ext cx="685800" cy="477329"/>
            <a:chOff x="9427123" y="2739712"/>
            <a:chExt cx="685800" cy="477329"/>
          </a:xfrm>
        </p:grpSpPr>
        <p:graphicFrame>
          <p:nvGraphicFramePr>
            <p:cNvPr id="218" name="Table"/>
            <p:cNvGraphicFramePr/>
            <p:nvPr>
              <p:extLst>
                <p:ext uri="{D42A27DB-BD31-4B8C-83A1-F6EECF244321}">
                  <p14:modId xmlns:p14="http://schemas.microsoft.com/office/powerpoint/2010/main" val="2859961935"/>
                </p:ext>
              </p:extLst>
            </p:nvPr>
          </p:nvGraphicFramePr>
          <p:xfrm>
            <a:off x="9427123" y="2739712"/>
            <a:ext cx="381000" cy="47498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219" name="Table"/>
            <p:cNvGraphicFramePr/>
            <p:nvPr>
              <p:extLst>
                <p:ext uri="{D42A27DB-BD31-4B8C-83A1-F6EECF244321}">
                  <p14:modId xmlns:p14="http://schemas.microsoft.com/office/powerpoint/2010/main" val="2227923690"/>
                </p:ext>
              </p:extLst>
            </p:nvPr>
          </p:nvGraphicFramePr>
          <p:xfrm>
            <a:off x="9985923" y="2742061"/>
            <a:ext cx="127000" cy="47498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 dirty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 dirty="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20" name="Line"/>
            <p:cNvSpPr/>
            <p:nvPr/>
          </p:nvSpPr>
          <p:spPr>
            <a:xfrm>
              <a:off x="9813337" y="2970661"/>
              <a:ext cx="139605" cy="1"/>
            </a:xfrm>
            <a:prstGeom prst="line">
              <a:avLst/>
            </a:prstGeom>
            <a:ln w="12700">
              <a:solidFill>
                <a:srgbClr val="53585F"/>
              </a:solidFill>
              <a:miter lim="400000"/>
              <a:tailEnd type="triangle"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237" name="Line"/>
          <p:cNvSpPr/>
          <p:nvPr/>
        </p:nvSpPr>
        <p:spPr>
          <a:xfrm>
            <a:off x="323328" y="3000451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8" name="Line"/>
          <p:cNvSpPr/>
          <p:nvPr/>
        </p:nvSpPr>
        <p:spPr>
          <a:xfrm>
            <a:off x="4814439" y="1530350"/>
            <a:ext cx="43858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9" name="Line"/>
          <p:cNvSpPr/>
          <p:nvPr/>
        </p:nvSpPr>
        <p:spPr>
          <a:xfrm>
            <a:off x="323328" y="6831411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240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0589" y="4105169"/>
            <a:ext cx="2483944" cy="276125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summary function"/>
          <p:cNvSpPr txBox="1"/>
          <p:nvPr/>
        </p:nvSpPr>
        <p:spPr>
          <a:xfrm>
            <a:off x="1785933" y="4155655"/>
            <a:ext cx="1373774" cy="15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lang="es-AR" dirty="0"/>
              <a:t>función  de resumen</a:t>
            </a:r>
            <a:endParaRPr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6BA1361-D632-48EA-BCA1-4E4E5AC7BC2D}"/>
              </a:ext>
            </a:extLst>
          </p:cNvPr>
          <p:cNvGrpSpPr/>
          <p:nvPr/>
        </p:nvGrpSpPr>
        <p:grpSpPr>
          <a:xfrm>
            <a:off x="11087961" y="6104499"/>
            <a:ext cx="2483944" cy="276231"/>
            <a:chOff x="11087961" y="5915174"/>
            <a:chExt cx="2483944" cy="276231"/>
          </a:xfrm>
        </p:grpSpPr>
        <p:pic>
          <p:nvPicPr>
            <p:cNvPr id="242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087961" y="5915174"/>
              <a:ext cx="2483944" cy="27623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43" name="vectorized function"/>
            <p:cNvSpPr txBox="1"/>
            <p:nvPr/>
          </p:nvSpPr>
          <p:spPr>
            <a:xfrm>
              <a:off x="11203092" y="5976706"/>
              <a:ext cx="1378583" cy="15087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rPr lang="es-AR" dirty="0"/>
                <a:t>función vectorizada </a:t>
              </a:r>
              <a:endParaRPr dirty="0"/>
            </a:p>
          </p:txBody>
        </p:sp>
      </p:grpSp>
      <p:sp>
        <p:nvSpPr>
          <p:cNvPr id="244" name="Data Transformation with dplyr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pPr>
              <a:defRPr>
                <a:solidFill>
                  <a:srgbClr val="424242"/>
                </a:solidFill>
              </a:defRPr>
            </a:pPr>
            <a:r>
              <a:rPr lang="es-AR" dirty="0"/>
              <a:t>Transformación de datos con</a:t>
            </a:r>
            <a:r>
              <a:rPr dirty="0"/>
              <a:t> </a:t>
            </a:r>
            <a:r>
              <a:rPr dirty="0" err="1"/>
              <a:t>dplyr</a:t>
            </a:r>
            <a:r>
              <a:rPr dirty="0"/>
              <a:t> : : </a:t>
            </a:r>
            <a:r>
              <a:rPr lang="es-AR"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GUÍA RÁPIDA </a:t>
            </a:r>
            <a:endParaRPr dirty="0"/>
          </a:p>
        </p:txBody>
      </p:sp>
      <p:grpSp>
        <p:nvGrpSpPr>
          <p:cNvPr id="249" name="Group"/>
          <p:cNvGrpSpPr/>
          <p:nvPr/>
        </p:nvGrpSpPr>
        <p:grpSpPr>
          <a:xfrm>
            <a:off x="1691695" y="1968470"/>
            <a:ext cx="381000" cy="495300"/>
            <a:chOff x="12700" y="12700"/>
            <a:chExt cx="380999" cy="495299"/>
          </a:xfrm>
        </p:grpSpPr>
        <p:graphicFrame>
          <p:nvGraphicFramePr>
            <p:cNvPr id="245" name="Table"/>
            <p:cNvGraphicFramePr/>
            <p:nvPr>
              <p:extLst>
                <p:ext uri="{D42A27DB-BD31-4B8C-83A1-F6EECF244321}">
                  <p14:modId xmlns:p14="http://schemas.microsoft.com/office/powerpoint/2010/main" val="3546956082"/>
                </p:ext>
              </p:extLst>
            </p:nvPr>
          </p:nvGraphicFramePr>
          <p:xfrm>
            <a:off x="12700" y="12700"/>
            <a:ext cx="380999" cy="4952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12700" marR="12700" marT="12700" marB="12700" anchor="ctr" horzOverflow="overflow">
                      <a:lnL w="0">
                        <a:miter lim="400000"/>
                      </a:lnL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12700" marR="12700" marT="12700" marB="12700" anchor="ctr" horzOverflow="overflow"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12700" marR="12700" marT="12700" marB="12700" anchor="ctr" horzOverflow="overflow">
                      <a:lnR w="0">
                        <a:miter lim="400000"/>
                      </a:lnR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lnL w="0">
                        <a:miter lim="400000"/>
                      </a:lnL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lnR w="0">
                        <a:miter lim="400000"/>
                      </a:lnR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46" name="Line"/>
            <p:cNvSpPr/>
            <p:nvPr/>
          </p:nvSpPr>
          <p:spPr>
            <a:xfrm>
              <a:off x="28208" y="313623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00"/>
            </a:p>
          </p:txBody>
        </p:sp>
        <p:sp>
          <p:nvSpPr>
            <p:cNvPr id="247" name="Line"/>
            <p:cNvSpPr/>
            <p:nvPr/>
          </p:nvSpPr>
          <p:spPr>
            <a:xfrm>
              <a:off x="28208" y="436270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00"/>
            </a:p>
          </p:txBody>
        </p:sp>
        <p:sp>
          <p:nvSpPr>
            <p:cNvPr id="248" name="Line"/>
            <p:cNvSpPr/>
            <p:nvPr/>
          </p:nvSpPr>
          <p:spPr>
            <a:xfrm>
              <a:off x="28208" y="190977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00"/>
            </a:p>
          </p:txBody>
        </p:sp>
      </p:grpSp>
      <p:grpSp>
        <p:nvGrpSpPr>
          <p:cNvPr id="254" name="Group"/>
          <p:cNvGrpSpPr/>
          <p:nvPr/>
        </p:nvGrpSpPr>
        <p:grpSpPr>
          <a:xfrm>
            <a:off x="354230" y="1968470"/>
            <a:ext cx="381000" cy="495300"/>
            <a:chOff x="108006" y="12700"/>
            <a:chExt cx="380999" cy="495299"/>
          </a:xfrm>
        </p:grpSpPr>
        <p:graphicFrame>
          <p:nvGraphicFramePr>
            <p:cNvPr id="250" name="Table"/>
            <p:cNvGraphicFramePr/>
            <p:nvPr>
              <p:extLst>
                <p:ext uri="{D42A27DB-BD31-4B8C-83A1-F6EECF244321}">
                  <p14:modId xmlns:p14="http://schemas.microsoft.com/office/powerpoint/2010/main" val="3839089393"/>
                </p:ext>
              </p:extLst>
            </p:nvPr>
          </p:nvGraphicFramePr>
          <p:xfrm>
            <a:off x="108006" y="12700"/>
            <a:ext cx="380999" cy="4952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12700" marR="12700" marT="12700" marB="12700" anchor="ctr" horzOverflow="overflow">
                      <a:lnL w="0">
                        <a:miter lim="400000"/>
                      </a:lnL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12700" marR="12700" marT="12700" marB="12700" anchor="ctr" horzOverflow="overflow"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12700" marR="12700" marT="12700" marB="12700" anchor="ctr" horzOverflow="overflow">
                      <a:lnR w="0">
                        <a:miter lim="400000"/>
                      </a:lnR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lnL w="0">
                        <a:miter lim="400000"/>
                      </a:lnL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lnR w="0">
                        <a:miter lim="400000"/>
                      </a:lnR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51" name="Line"/>
            <p:cNvSpPr/>
            <p:nvPr/>
          </p:nvSpPr>
          <p:spPr>
            <a:xfrm flipV="1">
              <a:off x="176794" y="12603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sz="1600" b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100"/>
            </a:p>
          </p:txBody>
        </p:sp>
        <p:sp>
          <p:nvSpPr>
            <p:cNvPr id="252" name="Line"/>
            <p:cNvSpPr/>
            <p:nvPr/>
          </p:nvSpPr>
          <p:spPr>
            <a:xfrm flipV="1">
              <a:off x="300617" y="12603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sz="1600" b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100"/>
            </a:p>
          </p:txBody>
        </p:sp>
        <p:sp>
          <p:nvSpPr>
            <p:cNvPr id="253" name="Line"/>
            <p:cNvSpPr/>
            <p:nvPr/>
          </p:nvSpPr>
          <p:spPr>
            <a:xfrm flipV="1">
              <a:off x="424441" y="12603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sz="1600" b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100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631A8D77-7143-4D9C-92C8-034701E852EF}"/>
              </a:ext>
            </a:extLst>
          </p:cNvPr>
          <p:cNvGrpSpPr/>
          <p:nvPr/>
        </p:nvGrpSpPr>
        <p:grpSpPr>
          <a:xfrm>
            <a:off x="4829373" y="2713611"/>
            <a:ext cx="939800" cy="1253849"/>
            <a:chOff x="4829373" y="2713611"/>
            <a:chExt cx="939800" cy="1253849"/>
          </a:xfrm>
        </p:grpSpPr>
        <p:graphicFrame>
          <p:nvGraphicFramePr>
            <p:cNvPr id="201" name="Table"/>
            <p:cNvGraphicFramePr/>
            <p:nvPr>
              <p:extLst>
                <p:ext uri="{D42A27DB-BD31-4B8C-83A1-F6EECF244321}">
                  <p14:modId xmlns:p14="http://schemas.microsoft.com/office/powerpoint/2010/main" val="3801592909"/>
                </p:ext>
              </p:extLst>
            </p:nvPr>
          </p:nvGraphicFramePr>
          <p:xfrm>
            <a:off x="4829373" y="2713611"/>
            <a:ext cx="381000" cy="609596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 dirty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graphicFrame>
          <p:nvGraphicFramePr>
            <p:cNvPr id="202" name="Table"/>
            <p:cNvGraphicFramePr/>
            <p:nvPr>
              <p:extLst>
                <p:ext uri="{D42A27DB-BD31-4B8C-83A1-F6EECF244321}">
                  <p14:modId xmlns:p14="http://schemas.microsoft.com/office/powerpoint/2010/main" val="1456185813"/>
                </p:ext>
              </p:extLst>
            </p:nvPr>
          </p:nvGraphicFramePr>
          <p:xfrm>
            <a:off x="5388173" y="2715960"/>
            <a:ext cx="381000" cy="24638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solidFill>
                              <a:srgbClr val="FABF5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solidFill>
                              <a:srgbClr val="FABF5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000">
                            <a:solidFill>
                              <a:srgbClr val="FABF5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 dirty="0"/>
                      </a:p>
                    </a:txBody>
                    <a:tcPr marL="0" marR="0" marT="0" marB="0" horzOverflow="overflow">
                      <a:solidFill>
                        <a:srgbClr val="FABF5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203" name="Table"/>
            <p:cNvGraphicFramePr/>
            <p:nvPr>
              <p:extLst>
                <p:ext uri="{D42A27DB-BD31-4B8C-83A1-F6EECF244321}">
                  <p14:modId xmlns:p14="http://schemas.microsoft.com/office/powerpoint/2010/main" val="3100293100"/>
                </p:ext>
              </p:extLst>
            </p:nvPr>
          </p:nvGraphicFramePr>
          <p:xfrm>
            <a:off x="4829373" y="3378180"/>
            <a:ext cx="381000" cy="58928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DEA03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 dirty="0"/>
                      </a:p>
                    </a:txBody>
                    <a:tcPr marL="0" marR="0" marT="0" marB="0" anchor="ctr" horzOverflow="overflow">
                      <a:solidFill>
                        <a:srgbClr val="DEA03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graphicFrame>
          <p:nvGraphicFramePr>
            <p:cNvPr id="204" name="Table"/>
            <p:cNvGraphicFramePr/>
            <p:nvPr>
              <p:extLst>
                <p:ext uri="{D42A27DB-BD31-4B8C-83A1-F6EECF244321}">
                  <p14:modId xmlns:p14="http://schemas.microsoft.com/office/powerpoint/2010/main" val="2600252305"/>
                </p:ext>
              </p:extLst>
            </p:nvPr>
          </p:nvGraphicFramePr>
          <p:xfrm>
            <a:off x="5388173" y="3380530"/>
            <a:ext cx="381000" cy="36068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 dirty="0"/>
                      </a:p>
                    </a:txBody>
                    <a:tcPr marL="0" marR="0" marT="0" marB="0" anchor="ctr" horzOverflow="overflow">
                      <a:solidFill>
                        <a:srgbClr val="DEA03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05" name="Line"/>
            <p:cNvSpPr/>
            <p:nvPr/>
          </p:nvSpPr>
          <p:spPr>
            <a:xfrm>
              <a:off x="5215587" y="3494830"/>
              <a:ext cx="139605" cy="1"/>
            </a:xfrm>
            <a:prstGeom prst="line">
              <a:avLst/>
            </a:prstGeom>
            <a:ln w="12700">
              <a:solidFill>
                <a:srgbClr val="53585F"/>
              </a:solidFill>
              <a:miter lim="400000"/>
              <a:tailEnd type="triangle"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55" name="Line"/>
            <p:cNvSpPr/>
            <p:nvPr/>
          </p:nvSpPr>
          <p:spPr>
            <a:xfrm>
              <a:off x="5215587" y="2856361"/>
              <a:ext cx="139605" cy="1"/>
            </a:xfrm>
            <a:prstGeom prst="line">
              <a:avLst/>
            </a:prstGeom>
            <a:ln w="12700">
              <a:solidFill>
                <a:srgbClr val="53585F"/>
              </a:solidFill>
              <a:miter lim="400000"/>
              <a:tailEnd type="triangle"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BE404BF5-0426-41B1-A6F3-15FF529A0E76}"/>
              </a:ext>
            </a:extLst>
          </p:cNvPr>
          <p:cNvGrpSpPr/>
          <p:nvPr/>
        </p:nvGrpSpPr>
        <p:grpSpPr>
          <a:xfrm>
            <a:off x="9435804" y="6474751"/>
            <a:ext cx="1041400" cy="3690876"/>
            <a:chOff x="9427123" y="6328422"/>
            <a:chExt cx="1041400" cy="3690876"/>
          </a:xfrm>
        </p:grpSpPr>
        <p:graphicFrame>
          <p:nvGraphicFramePr>
            <p:cNvPr id="119" name="Table"/>
            <p:cNvGraphicFramePr/>
            <p:nvPr>
              <p:extLst>
                <p:ext uri="{D42A27DB-BD31-4B8C-83A1-F6EECF244321}">
                  <p14:modId xmlns:p14="http://schemas.microsoft.com/office/powerpoint/2010/main" val="3708065400"/>
                </p:ext>
              </p:extLst>
            </p:nvPr>
          </p:nvGraphicFramePr>
          <p:xfrm>
            <a:off x="9439823" y="8236177"/>
            <a:ext cx="381000" cy="47498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solidFill>
                        <a:srgbClr val="DEA03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221" name="Table"/>
            <p:cNvGraphicFramePr/>
            <p:nvPr>
              <p:extLst>
                <p:ext uri="{D42A27DB-BD31-4B8C-83A1-F6EECF244321}">
                  <p14:modId xmlns:p14="http://schemas.microsoft.com/office/powerpoint/2010/main" val="3582653700"/>
                </p:ext>
              </p:extLst>
            </p:nvPr>
          </p:nvGraphicFramePr>
          <p:xfrm>
            <a:off x="9447149" y="9541968"/>
            <a:ext cx="381000" cy="47498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222" name="Table"/>
            <p:cNvGraphicFramePr/>
            <p:nvPr>
              <p:extLst>
                <p:ext uri="{D42A27DB-BD31-4B8C-83A1-F6EECF244321}">
                  <p14:modId xmlns:p14="http://schemas.microsoft.com/office/powerpoint/2010/main" val="2021220682"/>
                </p:ext>
              </p:extLst>
            </p:nvPr>
          </p:nvGraphicFramePr>
          <p:xfrm>
            <a:off x="9967849" y="9544318"/>
            <a:ext cx="381000" cy="47498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 dirty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23" name="Line"/>
            <p:cNvSpPr/>
            <p:nvPr/>
          </p:nvSpPr>
          <p:spPr>
            <a:xfrm>
              <a:off x="9829001" y="9659934"/>
              <a:ext cx="139605" cy="1"/>
            </a:xfrm>
            <a:prstGeom prst="line">
              <a:avLst/>
            </a:prstGeom>
            <a:ln w="12700">
              <a:solidFill>
                <a:srgbClr val="53585F"/>
              </a:solidFill>
              <a:miter lim="400000"/>
              <a:tailEnd type="triangle"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aphicFrame>
          <p:nvGraphicFramePr>
            <p:cNvPr id="224" name="Table"/>
            <p:cNvGraphicFramePr/>
            <p:nvPr>
              <p:extLst>
                <p:ext uri="{D42A27DB-BD31-4B8C-83A1-F6EECF244321}">
                  <p14:modId xmlns:p14="http://schemas.microsoft.com/office/powerpoint/2010/main" val="899304933"/>
                </p:ext>
              </p:extLst>
            </p:nvPr>
          </p:nvGraphicFramePr>
          <p:xfrm>
            <a:off x="9427123" y="6328422"/>
            <a:ext cx="381000" cy="47498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 dirty="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225" name="Table"/>
            <p:cNvGraphicFramePr/>
            <p:nvPr>
              <p:extLst>
                <p:ext uri="{D42A27DB-BD31-4B8C-83A1-F6EECF244321}">
                  <p14:modId xmlns:p14="http://schemas.microsoft.com/office/powerpoint/2010/main" val="3297288342"/>
                </p:ext>
              </p:extLst>
            </p:nvPr>
          </p:nvGraphicFramePr>
          <p:xfrm>
            <a:off x="9960523" y="6330771"/>
            <a:ext cx="508000" cy="47498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solidFill>
                        <a:srgbClr val="DEA03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 dirty="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26" name="Line"/>
            <p:cNvSpPr/>
            <p:nvPr/>
          </p:nvSpPr>
          <p:spPr>
            <a:xfrm>
              <a:off x="9800637" y="6445071"/>
              <a:ext cx="139605" cy="1"/>
            </a:xfrm>
            <a:prstGeom prst="line">
              <a:avLst/>
            </a:prstGeom>
            <a:ln w="12700">
              <a:solidFill>
                <a:srgbClr val="53585F"/>
              </a:solidFill>
              <a:miter lim="400000"/>
              <a:tailEnd type="triangle"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aphicFrame>
          <p:nvGraphicFramePr>
            <p:cNvPr id="227" name="Table"/>
            <p:cNvGraphicFramePr/>
            <p:nvPr>
              <p:extLst>
                <p:ext uri="{D42A27DB-BD31-4B8C-83A1-F6EECF244321}">
                  <p14:modId xmlns:p14="http://schemas.microsoft.com/office/powerpoint/2010/main" val="4189983715"/>
                </p:ext>
              </p:extLst>
            </p:nvPr>
          </p:nvGraphicFramePr>
          <p:xfrm>
            <a:off x="9427123" y="6951105"/>
            <a:ext cx="381000" cy="47498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228" name="Table"/>
            <p:cNvGraphicFramePr/>
            <p:nvPr>
              <p:extLst>
                <p:ext uri="{D42A27DB-BD31-4B8C-83A1-F6EECF244321}">
                  <p14:modId xmlns:p14="http://schemas.microsoft.com/office/powerpoint/2010/main" val="62543286"/>
                </p:ext>
              </p:extLst>
            </p:nvPr>
          </p:nvGraphicFramePr>
          <p:xfrm>
            <a:off x="9960523" y="6953456"/>
            <a:ext cx="127000" cy="47108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solidFill>
                        <a:srgbClr val="DEA03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696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696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696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 dirty="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29" name="Line"/>
            <p:cNvSpPr/>
            <p:nvPr/>
          </p:nvSpPr>
          <p:spPr>
            <a:xfrm>
              <a:off x="9800637" y="7067756"/>
              <a:ext cx="139605" cy="1"/>
            </a:xfrm>
            <a:prstGeom prst="line">
              <a:avLst/>
            </a:prstGeom>
            <a:ln w="12700">
              <a:solidFill>
                <a:srgbClr val="53585F"/>
              </a:solidFill>
              <a:miter lim="400000"/>
              <a:tailEnd type="triangle"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aphicFrame>
          <p:nvGraphicFramePr>
            <p:cNvPr id="230" name="Table"/>
            <p:cNvGraphicFramePr/>
            <p:nvPr>
              <p:extLst>
                <p:ext uri="{D42A27DB-BD31-4B8C-83A1-F6EECF244321}">
                  <p14:modId xmlns:p14="http://schemas.microsoft.com/office/powerpoint/2010/main" val="3186772392"/>
                </p:ext>
              </p:extLst>
            </p:nvPr>
          </p:nvGraphicFramePr>
          <p:xfrm>
            <a:off x="9427123" y="7549080"/>
            <a:ext cx="254000" cy="47498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 dirty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231" name="Table"/>
            <p:cNvGraphicFramePr/>
            <p:nvPr>
              <p:extLst>
                <p:ext uri="{D42A27DB-BD31-4B8C-83A1-F6EECF244321}">
                  <p14:modId xmlns:p14="http://schemas.microsoft.com/office/powerpoint/2010/main" val="3193769287"/>
                </p:ext>
              </p:extLst>
            </p:nvPr>
          </p:nvGraphicFramePr>
          <p:xfrm>
            <a:off x="9858923" y="7551429"/>
            <a:ext cx="508000" cy="47498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 dirty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solidFill>
                        <a:srgbClr val="DEA03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 dirty="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232" name="Table"/>
            <p:cNvGraphicFramePr/>
            <p:nvPr>
              <p:extLst>
                <p:ext uri="{D42A27DB-BD31-4B8C-83A1-F6EECF244321}">
                  <p14:modId xmlns:p14="http://schemas.microsoft.com/office/powerpoint/2010/main" val="51201731"/>
                </p:ext>
              </p:extLst>
            </p:nvPr>
          </p:nvGraphicFramePr>
          <p:xfrm>
            <a:off x="9947823" y="8238527"/>
            <a:ext cx="381000" cy="47498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solidFill>
                        <a:srgbClr val="DEA03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 dirty="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33" name="Line"/>
            <p:cNvSpPr/>
            <p:nvPr/>
          </p:nvSpPr>
          <p:spPr>
            <a:xfrm>
              <a:off x="9800637" y="8352827"/>
              <a:ext cx="139605" cy="1"/>
            </a:xfrm>
            <a:prstGeom prst="line">
              <a:avLst/>
            </a:prstGeom>
            <a:ln w="12700">
              <a:solidFill>
                <a:srgbClr val="53585F"/>
              </a:solidFill>
              <a:miter lim="400000"/>
              <a:tailEnd type="triangle"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aphicFrame>
          <p:nvGraphicFramePr>
            <p:cNvPr id="234" name="Table"/>
            <p:cNvGraphicFramePr/>
            <p:nvPr>
              <p:extLst>
                <p:ext uri="{D42A27DB-BD31-4B8C-83A1-F6EECF244321}">
                  <p14:modId xmlns:p14="http://schemas.microsoft.com/office/powerpoint/2010/main" val="1776843911"/>
                </p:ext>
              </p:extLst>
            </p:nvPr>
          </p:nvGraphicFramePr>
          <p:xfrm>
            <a:off x="9447149" y="8925018"/>
            <a:ext cx="381000" cy="47498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 dirty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235" name="Table"/>
            <p:cNvGraphicFramePr/>
            <p:nvPr>
              <p:extLst>
                <p:ext uri="{D42A27DB-BD31-4B8C-83A1-F6EECF244321}">
                  <p14:modId xmlns:p14="http://schemas.microsoft.com/office/powerpoint/2010/main" val="4013068394"/>
                </p:ext>
              </p:extLst>
            </p:nvPr>
          </p:nvGraphicFramePr>
          <p:xfrm>
            <a:off x="9955149" y="8927368"/>
            <a:ext cx="508000" cy="47498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 dirty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solidFill>
                        <a:srgbClr val="DEA03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 dirty="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36" name="Line"/>
            <p:cNvSpPr/>
            <p:nvPr/>
          </p:nvSpPr>
          <p:spPr>
            <a:xfrm>
              <a:off x="9825509" y="9041866"/>
              <a:ext cx="139605" cy="1"/>
            </a:xfrm>
            <a:prstGeom prst="line">
              <a:avLst/>
            </a:prstGeom>
            <a:ln w="12700">
              <a:solidFill>
                <a:srgbClr val="53585F"/>
              </a:solidFill>
              <a:miter lim="400000"/>
              <a:tailEnd type="triangle"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56" name="Line"/>
            <p:cNvSpPr/>
            <p:nvPr/>
          </p:nvSpPr>
          <p:spPr>
            <a:xfrm>
              <a:off x="9686337" y="7713620"/>
              <a:ext cx="139605" cy="1"/>
            </a:xfrm>
            <a:prstGeom prst="line">
              <a:avLst/>
            </a:prstGeom>
            <a:ln w="12700">
              <a:solidFill>
                <a:srgbClr val="53585F"/>
              </a:solidFill>
              <a:miter lim="400000"/>
              <a:tailEnd type="triangle"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257" name="select(.data, …)…"/>
          <p:cNvSpPr txBox="1"/>
          <p:nvPr/>
        </p:nvSpPr>
        <p:spPr>
          <a:xfrm>
            <a:off x="10465155" y="3311057"/>
            <a:ext cx="3106750" cy="609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b="1" dirty="0"/>
              <a:t>select(</a:t>
            </a:r>
            <a:r>
              <a:rPr sz="1100" dirty="0"/>
              <a:t>.data, …</a:t>
            </a:r>
            <a:r>
              <a:rPr sz="1100" b="1" dirty="0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dirty="0"/>
              <a:t>Extra</a:t>
            </a:r>
            <a:r>
              <a:rPr lang="es-AR" sz="1100" dirty="0"/>
              <a:t>e</a:t>
            </a:r>
            <a:r>
              <a:rPr sz="1100" dirty="0"/>
              <a:t> column</a:t>
            </a:r>
            <a:r>
              <a:rPr lang="es-AR" sz="1100" dirty="0"/>
              <a:t>a</a:t>
            </a:r>
            <a:r>
              <a:rPr sz="1100" dirty="0"/>
              <a:t>s </a:t>
            </a:r>
            <a:r>
              <a:rPr lang="es-AR" sz="1100" dirty="0"/>
              <a:t>como tabla</a:t>
            </a:r>
            <a:r>
              <a:rPr sz="1100" dirty="0"/>
              <a:t>. </a:t>
            </a:r>
            <a:r>
              <a:rPr lang="es-AR" sz="1100" dirty="0"/>
              <a:t>También puedes usar</a:t>
            </a:r>
            <a:r>
              <a:rPr sz="1100" dirty="0"/>
              <a:t> </a:t>
            </a:r>
            <a:r>
              <a:rPr sz="1100" b="1" dirty="0" err="1"/>
              <a:t>select_if</a:t>
            </a:r>
            <a:r>
              <a:rPr sz="1100" b="1" dirty="0"/>
              <a:t>()</a:t>
            </a:r>
            <a:r>
              <a:rPr sz="1100" dirty="0"/>
              <a:t>.</a:t>
            </a:r>
            <a:r>
              <a:rPr sz="1100" b="1" dirty="0"/>
              <a:t> </a:t>
            </a:r>
            <a:endParaRPr lang="es-AR" sz="1100" b="1"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i="1" dirty="0"/>
              <a:t>select(iris, </a:t>
            </a:r>
            <a:r>
              <a:rPr sz="1100" i="1" dirty="0" err="1"/>
              <a:t>Sepal.Length</a:t>
            </a:r>
            <a:r>
              <a:rPr sz="1100" i="1" dirty="0"/>
              <a:t>, Species)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CAA89F93-DA09-4281-8DEF-B8339F7B6564}"/>
              </a:ext>
            </a:extLst>
          </p:cNvPr>
          <p:cNvGrpSpPr/>
          <p:nvPr/>
        </p:nvGrpSpPr>
        <p:grpSpPr>
          <a:xfrm>
            <a:off x="9424832" y="3359575"/>
            <a:ext cx="685800" cy="591630"/>
            <a:chOff x="9424832" y="3359575"/>
            <a:chExt cx="685800" cy="591630"/>
          </a:xfrm>
        </p:grpSpPr>
        <p:graphicFrame>
          <p:nvGraphicFramePr>
            <p:cNvPr id="258" name="Table"/>
            <p:cNvGraphicFramePr/>
            <p:nvPr>
              <p:extLst>
                <p:ext uri="{D42A27DB-BD31-4B8C-83A1-F6EECF244321}">
                  <p14:modId xmlns:p14="http://schemas.microsoft.com/office/powerpoint/2010/main" val="1662243086"/>
                </p:ext>
              </p:extLst>
            </p:nvPr>
          </p:nvGraphicFramePr>
          <p:xfrm>
            <a:off x="9424832" y="3359575"/>
            <a:ext cx="381000" cy="47498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 dirty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sz="100"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259" name="Table"/>
            <p:cNvGraphicFramePr/>
            <p:nvPr>
              <p:extLst>
                <p:ext uri="{D42A27DB-BD31-4B8C-83A1-F6EECF244321}">
                  <p14:modId xmlns:p14="http://schemas.microsoft.com/office/powerpoint/2010/main" val="457269294"/>
                </p:ext>
              </p:extLst>
            </p:nvPr>
          </p:nvGraphicFramePr>
          <p:xfrm>
            <a:off x="9983632" y="3361925"/>
            <a:ext cx="127000" cy="58928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" b="1" dirty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0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solidFill>
                        <a:srgbClr val="FABF5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60" name="Line"/>
            <p:cNvSpPr/>
            <p:nvPr/>
          </p:nvSpPr>
          <p:spPr>
            <a:xfrm>
              <a:off x="9811046" y="3577825"/>
              <a:ext cx="139606" cy="1"/>
            </a:xfrm>
            <a:prstGeom prst="line">
              <a:avLst/>
            </a:prstGeom>
            <a:ln w="12700">
              <a:solidFill>
                <a:srgbClr val="53585F"/>
              </a:solidFill>
              <a:miter lim="400000"/>
              <a:tailEnd type="triangle"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pic>
        <p:nvPicPr>
          <p:cNvPr id="261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Line">
            <a:extLst>
              <a:ext uri="{FF2B5EF4-FFF2-40B4-BE49-F238E27FC236}">
                <a16:creationId xmlns:a16="http://schemas.microsoft.com/office/drawing/2014/main" id="{3810A7AF-A8F0-4E87-855F-E98F36E80695}"/>
              </a:ext>
            </a:extLst>
          </p:cNvPr>
          <p:cNvSpPr/>
          <p:nvPr/>
        </p:nvSpPr>
        <p:spPr>
          <a:xfrm>
            <a:off x="4859467" y="7634228"/>
            <a:ext cx="437805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OFFSETS…"/>
          <p:cNvSpPr txBox="1"/>
          <p:nvPr/>
        </p:nvSpPr>
        <p:spPr>
          <a:xfrm>
            <a:off x="365621" y="2668659"/>
            <a:ext cx="3037020" cy="803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s-AR" dirty="0"/>
              <a:t>CORRIMIENTOS (</a:t>
            </a:r>
            <a:r>
              <a:rPr lang="es-AR" i="1" dirty="0"/>
              <a:t>OFFSETS</a:t>
            </a:r>
            <a:r>
              <a:rPr lang="es-AR" dirty="0"/>
              <a:t>)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s-AR" sz="1100" dirty="0"/>
              <a:t>Busca los valores siguientes o anteriores  a un elemento dentro de un vector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dirty="0" err="1"/>
              <a:t>dplyr</a:t>
            </a:r>
            <a:r>
              <a:rPr sz="1100" dirty="0"/>
              <a:t>::</a:t>
            </a:r>
            <a:r>
              <a:rPr sz="1100" b="1" dirty="0"/>
              <a:t>l</a:t>
            </a:r>
            <a:r>
              <a:rPr lang="es-AR" sz="1100" b="1" dirty="0" err="1"/>
              <a:t>ead</a:t>
            </a:r>
            <a:r>
              <a:rPr sz="1100" b="1" dirty="0"/>
              <a:t>()</a:t>
            </a:r>
            <a:r>
              <a:rPr sz="1100" dirty="0"/>
              <a:t> - </a:t>
            </a:r>
            <a:r>
              <a:rPr lang="es-AR" sz="1100" dirty="0"/>
              <a:t>avanzando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dirty="0" err="1"/>
              <a:t>dplyr</a:t>
            </a:r>
            <a:r>
              <a:rPr sz="1100" dirty="0"/>
              <a:t>::</a:t>
            </a:r>
            <a:r>
              <a:rPr sz="1100" b="1" dirty="0"/>
              <a:t>l</a:t>
            </a:r>
            <a:r>
              <a:rPr lang="es-AR" sz="1100" b="1" dirty="0" err="1"/>
              <a:t>ag</a:t>
            </a:r>
            <a:r>
              <a:rPr sz="1100" b="1" dirty="0"/>
              <a:t>()</a:t>
            </a:r>
            <a:r>
              <a:rPr sz="1100" dirty="0"/>
              <a:t> </a:t>
            </a:r>
            <a:r>
              <a:rPr lang="es-AR" sz="1100" dirty="0"/>
              <a:t>–</a:t>
            </a:r>
            <a:r>
              <a:rPr sz="1100" dirty="0"/>
              <a:t> </a:t>
            </a:r>
            <a:r>
              <a:rPr lang="es-AR" sz="1100" dirty="0"/>
              <a:t>retrocediendo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s-AR" dirty="0"/>
          </a:p>
          <a:p>
            <a:r>
              <a:rPr lang="es-AR" dirty="0"/>
              <a:t>AGREGADOS A</a:t>
            </a:r>
            <a:r>
              <a:rPr dirty="0"/>
              <a:t>CUMULA</a:t>
            </a:r>
            <a:r>
              <a:rPr lang="es-AR" dirty="0"/>
              <a:t>DOS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dirty="0" err="1"/>
              <a:t>dplyr</a:t>
            </a:r>
            <a:r>
              <a:rPr sz="1100" dirty="0"/>
              <a:t>::</a:t>
            </a:r>
            <a:r>
              <a:rPr sz="1100" b="1" dirty="0" err="1"/>
              <a:t>cumall</a:t>
            </a:r>
            <a:r>
              <a:rPr sz="1100" b="1" dirty="0"/>
              <a:t>()</a:t>
            </a:r>
            <a:r>
              <a:rPr sz="1100" dirty="0"/>
              <a:t> - Cumulative all()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dirty="0" err="1"/>
              <a:t>dplyr</a:t>
            </a:r>
            <a:r>
              <a:rPr sz="1100" dirty="0"/>
              <a:t>::</a:t>
            </a:r>
            <a:r>
              <a:rPr sz="1100" b="1" dirty="0" err="1"/>
              <a:t>cumany</a:t>
            </a:r>
            <a:r>
              <a:rPr sz="1100" b="1" dirty="0"/>
              <a:t>()</a:t>
            </a:r>
            <a:r>
              <a:rPr sz="1100" dirty="0"/>
              <a:t> - Cumulative any()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cummax</a:t>
            </a:r>
            <a:r>
              <a:rPr sz="1100" b="1" dirty="0"/>
              <a:t>()</a:t>
            </a:r>
            <a:r>
              <a:rPr sz="1100" dirty="0"/>
              <a:t> - Cumulative max()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dirty="0" err="1"/>
              <a:t>dplyr</a:t>
            </a:r>
            <a:r>
              <a:rPr sz="1100" dirty="0"/>
              <a:t>::</a:t>
            </a:r>
            <a:r>
              <a:rPr sz="1100" b="1" dirty="0" err="1"/>
              <a:t>cummean</a:t>
            </a:r>
            <a:r>
              <a:rPr sz="1100" b="1" dirty="0"/>
              <a:t>()</a:t>
            </a:r>
            <a:r>
              <a:rPr sz="1100" dirty="0"/>
              <a:t> - Cumulative mean()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cummin</a:t>
            </a:r>
            <a:r>
              <a:rPr sz="1100" b="1" dirty="0"/>
              <a:t>()</a:t>
            </a:r>
            <a:r>
              <a:rPr sz="1100" dirty="0"/>
              <a:t> - Cumulative min()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cumprod</a:t>
            </a:r>
            <a:r>
              <a:rPr sz="1100" b="1" dirty="0"/>
              <a:t>()</a:t>
            </a:r>
            <a:r>
              <a:rPr sz="1100" dirty="0"/>
              <a:t> - Cumulative prod()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cumsum</a:t>
            </a:r>
            <a:r>
              <a:rPr sz="1100" b="1" dirty="0"/>
              <a:t>()</a:t>
            </a:r>
            <a:r>
              <a:rPr sz="1100" dirty="0"/>
              <a:t> - Cumulative sum()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  <a:p>
            <a:r>
              <a:rPr dirty="0"/>
              <a:t>RANKINGS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dirty="0" err="1"/>
              <a:t>dplyr</a:t>
            </a:r>
            <a:r>
              <a:rPr sz="1100" dirty="0"/>
              <a:t>::</a:t>
            </a:r>
            <a:r>
              <a:rPr sz="1100" b="1" dirty="0" err="1"/>
              <a:t>cume_dist</a:t>
            </a:r>
            <a:r>
              <a:rPr sz="1100" b="1" dirty="0"/>
              <a:t>()</a:t>
            </a:r>
            <a:r>
              <a:rPr sz="1100" dirty="0"/>
              <a:t> </a:t>
            </a:r>
            <a:r>
              <a:rPr lang="en-US" sz="1100" dirty="0"/>
              <a:t>–</a:t>
            </a:r>
            <a:r>
              <a:rPr sz="1100" dirty="0"/>
              <a:t> </a:t>
            </a:r>
            <a:r>
              <a:rPr sz="1100" dirty="0" err="1"/>
              <a:t>Propor</a:t>
            </a:r>
            <a:r>
              <a:rPr lang="es-AR" sz="1100" dirty="0" err="1"/>
              <a:t>cion</a:t>
            </a:r>
            <a:r>
              <a:rPr lang="es-AR" sz="1100" dirty="0"/>
              <a:t> de todos los valores </a:t>
            </a:r>
            <a:r>
              <a:rPr sz="1100" dirty="0"/>
              <a:t> &lt;=</a:t>
            </a:r>
            <a:r>
              <a:rPr lang="es-AR" sz="1100" dirty="0"/>
              <a:t> </a:t>
            </a:r>
            <a:endParaRPr sz="1100"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dirty="0" err="1"/>
              <a:t>dplyr</a:t>
            </a:r>
            <a:r>
              <a:rPr sz="1100" dirty="0"/>
              <a:t>::</a:t>
            </a:r>
            <a:r>
              <a:rPr sz="1100" b="1" dirty="0" err="1"/>
              <a:t>dense_rank</a:t>
            </a:r>
            <a:r>
              <a:rPr sz="1100" b="1" dirty="0"/>
              <a:t>()</a:t>
            </a:r>
            <a:r>
              <a:rPr sz="1100" dirty="0"/>
              <a:t> </a:t>
            </a:r>
            <a:r>
              <a:rPr lang="en-US" sz="1100" dirty="0"/>
              <a:t>–</a:t>
            </a:r>
            <a:r>
              <a:rPr sz="1100" dirty="0"/>
              <a:t> rank</a:t>
            </a:r>
            <a:r>
              <a:rPr lang="es-AR" sz="1100" dirty="0"/>
              <a:t> con </a:t>
            </a:r>
            <a:r>
              <a:rPr lang="es-AR" sz="1100" dirty="0" err="1"/>
              <a:t>ties</a:t>
            </a:r>
            <a:r>
              <a:rPr lang="es-AR" sz="1100" dirty="0"/>
              <a:t> = </a:t>
            </a:r>
            <a:r>
              <a:rPr sz="1100" dirty="0"/>
              <a:t>min, </a:t>
            </a:r>
            <a:r>
              <a:rPr lang="es-AR" sz="1100" dirty="0"/>
              <a:t>sin huecos</a:t>
            </a:r>
            <a:endParaRPr sz="1100"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dirty="0" err="1"/>
              <a:t>dplyr</a:t>
            </a:r>
            <a:r>
              <a:rPr sz="1100" dirty="0"/>
              <a:t>::</a:t>
            </a:r>
            <a:r>
              <a:rPr sz="1100" b="1" dirty="0" err="1"/>
              <a:t>min_rank</a:t>
            </a:r>
            <a:r>
              <a:rPr sz="1100" b="1" dirty="0"/>
              <a:t>() </a:t>
            </a:r>
            <a:r>
              <a:rPr sz="1100" dirty="0"/>
              <a:t>- rank </a:t>
            </a:r>
            <a:r>
              <a:rPr lang="es-AR" sz="1100" dirty="0"/>
              <a:t>con </a:t>
            </a:r>
            <a:r>
              <a:rPr sz="1100" dirty="0"/>
              <a:t>ties = min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dirty="0" err="1"/>
              <a:t>dplyr</a:t>
            </a:r>
            <a:r>
              <a:rPr sz="1100" dirty="0"/>
              <a:t>::</a:t>
            </a:r>
            <a:r>
              <a:rPr sz="1100" b="1" dirty="0" err="1"/>
              <a:t>ntile</a:t>
            </a:r>
            <a:r>
              <a:rPr sz="1100" b="1" dirty="0"/>
              <a:t>()</a:t>
            </a:r>
            <a:r>
              <a:rPr sz="1100" dirty="0"/>
              <a:t> - bins </a:t>
            </a:r>
            <a:r>
              <a:rPr lang="es-AR" sz="1100" dirty="0"/>
              <a:t>en</a:t>
            </a:r>
            <a:r>
              <a:rPr sz="1100" dirty="0"/>
              <a:t> n bins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dirty="0" err="1"/>
              <a:t>dplyr</a:t>
            </a:r>
            <a:r>
              <a:rPr sz="1100" dirty="0"/>
              <a:t>::</a:t>
            </a:r>
            <a:r>
              <a:rPr sz="1100" b="1" dirty="0" err="1"/>
              <a:t>percent_rank</a:t>
            </a:r>
            <a:r>
              <a:rPr sz="1100" b="1" dirty="0"/>
              <a:t>()</a:t>
            </a:r>
            <a:r>
              <a:rPr sz="1100" dirty="0"/>
              <a:t> - </a:t>
            </a:r>
            <a:r>
              <a:rPr sz="1100" dirty="0" err="1"/>
              <a:t>min_rank</a:t>
            </a:r>
            <a:r>
              <a:rPr sz="1100" dirty="0"/>
              <a:t> </a:t>
            </a:r>
            <a:r>
              <a:rPr lang="es-AR" sz="1100" dirty="0"/>
              <a:t>escalado a</a:t>
            </a:r>
            <a:r>
              <a:rPr sz="1100" dirty="0"/>
              <a:t> [0,1]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dirty="0" err="1"/>
              <a:t>dplyr</a:t>
            </a:r>
            <a:r>
              <a:rPr sz="1100" dirty="0"/>
              <a:t>::</a:t>
            </a:r>
            <a:r>
              <a:rPr sz="1100" b="1" dirty="0" err="1"/>
              <a:t>row_number</a:t>
            </a:r>
            <a:r>
              <a:rPr sz="1100" b="1" dirty="0"/>
              <a:t>()</a:t>
            </a:r>
            <a:r>
              <a:rPr sz="1100" dirty="0"/>
              <a:t> - rank </a:t>
            </a:r>
            <a:r>
              <a:rPr lang="es-AR" sz="1100" dirty="0"/>
              <a:t>donde</a:t>
            </a:r>
            <a:r>
              <a:rPr sz="1100" dirty="0"/>
              <a:t> ties = "first"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  <a:p>
            <a:r>
              <a:rPr lang="es-AR" dirty="0"/>
              <a:t>OPERACIONES </a:t>
            </a:r>
            <a:r>
              <a:rPr dirty="0"/>
              <a:t>MAT</a:t>
            </a:r>
            <a:r>
              <a:rPr lang="es-AR" dirty="0"/>
              <a:t>EMÁTICAS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b="1" dirty="0"/>
              <a:t>+, - , *, /, ^, %/%, %% </a:t>
            </a:r>
            <a:r>
              <a:rPr sz="1100" dirty="0"/>
              <a:t>- </a:t>
            </a:r>
            <a:r>
              <a:rPr lang="es-AR" sz="1100" dirty="0"/>
              <a:t>operaciones aritméticas</a:t>
            </a:r>
            <a:endParaRPr sz="1100"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b="1" dirty="0"/>
              <a:t>log(), log2(), log10() </a:t>
            </a:r>
            <a:r>
              <a:rPr sz="1100" dirty="0"/>
              <a:t>- log</a:t>
            </a:r>
            <a:r>
              <a:rPr lang="es-AR" sz="1100" dirty="0" err="1"/>
              <a:t>aritmos</a:t>
            </a:r>
            <a:r>
              <a:rPr sz="1100" dirty="0"/>
              <a:t>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b="1" dirty="0"/>
              <a:t>&lt;, &lt;=, &gt;, &gt;=, !=, ==</a:t>
            </a:r>
            <a:r>
              <a:rPr sz="1100" dirty="0"/>
              <a:t> - </a:t>
            </a:r>
            <a:r>
              <a:rPr lang="es-AR" sz="1100" dirty="0"/>
              <a:t>comparaciones lógicas</a:t>
            </a:r>
            <a:endParaRPr sz="1100"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dirty="0" err="1"/>
              <a:t>dplyr</a:t>
            </a:r>
            <a:r>
              <a:rPr sz="1100" dirty="0"/>
              <a:t>::</a:t>
            </a:r>
            <a:r>
              <a:rPr sz="1100" b="1" dirty="0"/>
              <a:t>between()</a:t>
            </a:r>
            <a:r>
              <a:rPr sz="1100" dirty="0"/>
              <a:t> - x &gt;= left &amp; x &lt;= right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dirty="0" err="1"/>
              <a:t>dplyr</a:t>
            </a:r>
            <a:r>
              <a:rPr sz="1100" dirty="0"/>
              <a:t>::</a:t>
            </a:r>
            <a:r>
              <a:rPr sz="1100" b="1" dirty="0"/>
              <a:t>near()</a:t>
            </a:r>
            <a:r>
              <a:rPr sz="1100" dirty="0"/>
              <a:t> - == </a:t>
            </a:r>
            <a:r>
              <a:rPr lang="es-AR" sz="1100" dirty="0"/>
              <a:t> seguro para comparar números decimales de punto flotante</a:t>
            </a:r>
            <a:endParaRPr sz="1100"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  <a:p>
            <a:r>
              <a:rPr dirty="0"/>
              <a:t>MISC</a:t>
            </a:r>
            <a:r>
              <a:rPr lang="es-AR" dirty="0"/>
              <a:t>ELÁNEA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dirty="0" err="1"/>
              <a:t>dplyr</a:t>
            </a:r>
            <a:r>
              <a:rPr sz="1100" dirty="0"/>
              <a:t>::</a:t>
            </a:r>
            <a:r>
              <a:rPr sz="1100" b="1" dirty="0" err="1"/>
              <a:t>case_when</a:t>
            </a:r>
            <a:r>
              <a:rPr sz="1100" b="1" dirty="0"/>
              <a:t>()</a:t>
            </a:r>
            <a:r>
              <a:rPr sz="1100" dirty="0"/>
              <a:t> - </a:t>
            </a:r>
            <a:r>
              <a:rPr sz="1100" dirty="0" err="1"/>
              <a:t>if_else</a:t>
            </a:r>
            <a:r>
              <a:rPr sz="1100" dirty="0"/>
              <a:t>()</a:t>
            </a:r>
            <a:r>
              <a:rPr lang="es-AR" sz="1100" dirty="0"/>
              <a:t> multi caso</a:t>
            </a:r>
            <a:endParaRPr sz="1100" dirty="0"/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D6A841"/>
                </a:solidFill>
              </a:defRPr>
            </a:pPr>
            <a:r>
              <a:rPr sz="1100" dirty="0">
                <a:solidFill>
                  <a:schemeClr val="tx1"/>
                </a:solidFill>
              </a:rPr>
              <a:t>iris %&gt;% mutate(Species = </a:t>
            </a:r>
            <a:r>
              <a:rPr sz="1100" b="1" dirty="0" err="1">
                <a:solidFill>
                  <a:schemeClr val="tx1"/>
                </a:solidFill>
              </a:rPr>
              <a:t>case_when</a:t>
            </a:r>
            <a:r>
              <a:rPr sz="1100" b="1" dirty="0">
                <a:solidFill>
                  <a:schemeClr val="tx1"/>
                </a:solidFill>
              </a:rPr>
              <a:t>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D6A841"/>
                </a:solidFill>
              </a:defRPr>
            </a:pPr>
            <a:r>
              <a:rPr sz="1100" dirty="0">
                <a:solidFill>
                  <a:schemeClr val="tx1"/>
                </a:solidFill>
              </a:rPr>
              <a:t>                            Species == "versicolor" ~ "</a:t>
            </a:r>
            <a:r>
              <a:rPr sz="1100" dirty="0" err="1">
                <a:solidFill>
                  <a:schemeClr val="tx1"/>
                </a:solidFill>
              </a:rPr>
              <a:t>versi</a:t>
            </a:r>
            <a:r>
              <a:rPr sz="1100" dirty="0">
                <a:solidFill>
                  <a:schemeClr val="tx1"/>
                </a:solidFill>
              </a:rPr>
              <a:t>",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D6A841"/>
                </a:solidFill>
              </a:defRPr>
            </a:pPr>
            <a:r>
              <a:rPr sz="1100" dirty="0">
                <a:solidFill>
                  <a:schemeClr val="tx1"/>
                </a:solidFill>
              </a:rPr>
              <a:t>                            Species == "virginica"   ~ "</a:t>
            </a:r>
            <a:r>
              <a:rPr sz="1100" dirty="0" err="1">
                <a:solidFill>
                  <a:schemeClr val="tx1"/>
                </a:solidFill>
              </a:rPr>
              <a:t>virgi</a:t>
            </a:r>
            <a:r>
              <a:rPr sz="1100" dirty="0">
                <a:solidFill>
                  <a:schemeClr val="tx1"/>
                </a:solidFill>
              </a:rPr>
              <a:t>",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D6A841"/>
                </a:solidFill>
              </a:defRPr>
            </a:pPr>
            <a:r>
              <a:rPr sz="1100" dirty="0">
                <a:solidFill>
                  <a:schemeClr val="tx1"/>
                </a:solidFill>
              </a:rPr>
              <a:t>                                                                TRUE ~ Species</a:t>
            </a:r>
            <a:r>
              <a:rPr sz="1100" b="1" dirty="0">
                <a:solidFill>
                  <a:schemeClr val="tx1"/>
                </a:solidFill>
              </a:rPr>
              <a:t>)</a:t>
            </a:r>
            <a:r>
              <a:rPr sz="11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dirty="0" err="1"/>
              <a:t>dplyr</a:t>
            </a:r>
            <a:r>
              <a:rPr sz="1100" dirty="0"/>
              <a:t>::</a:t>
            </a:r>
            <a:r>
              <a:rPr sz="1100" b="1" dirty="0"/>
              <a:t>coalesce()</a:t>
            </a:r>
            <a:r>
              <a:rPr sz="1100" dirty="0"/>
              <a:t> </a:t>
            </a:r>
            <a:r>
              <a:rPr lang="en-US" sz="1100" dirty="0"/>
              <a:t>–</a:t>
            </a:r>
            <a:r>
              <a:rPr lang="es-AR" sz="1100" dirty="0"/>
              <a:t>primeros valores no </a:t>
            </a:r>
            <a:r>
              <a:rPr sz="1100" dirty="0"/>
              <a:t>N</a:t>
            </a:r>
            <a:r>
              <a:rPr lang="en-US" sz="1100" dirty="0"/>
              <a:t>A </a:t>
            </a:r>
            <a:r>
              <a:rPr lang="es-AR" sz="1100" dirty="0"/>
              <a:t>por elemento a lo largo de un conjunto de vectores</a:t>
            </a:r>
            <a:endParaRPr sz="1100"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dirty="0" err="1"/>
              <a:t>dplyr</a:t>
            </a:r>
            <a:r>
              <a:rPr sz="1100" dirty="0"/>
              <a:t>::</a:t>
            </a:r>
            <a:r>
              <a:rPr sz="1100" b="1" dirty="0" err="1"/>
              <a:t>if_else</a:t>
            </a:r>
            <a:r>
              <a:rPr sz="1100" b="1" dirty="0"/>
              <a:t>()</a:t>
            </a:r>
            <a:r>
              <a:rPr sz="1100" dirty="0"/>
              <a:t> - if() + else()</a:t>
            </a:r>
            <a:r>
              <a:rPr lang="es-AR" sz="1100" dirty="0"/>
              <a:t> por elemento</a:t>
            </a:r>
            <a:endParaRPr sz="1100"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dirty="0" err="1"/>
              <a:t>dplyr</a:t>
            </a:r>
            <a:r>
              <a:rPr sz="1100" dirty="0"/>
              <a:t>::</a:t>
            </a:r>
            <a:r>
              <a:rPr sz="1100" b="1" dirty="0" err="1"/>
              <a:t>na_if</a:t>
            </a:r>
            <a:r>
              <a:rPr sz="1100" b="1" dirty="0"/>
              <a:t>()</a:t>
            </a:r>
            <a:r>
              <a:rPr sz="1100" dirty="0"/>
              <a:t> </a:t>
            </a:r>
            <a:r>
              <a:rPr lang="en-US" sz="1100" dirty="0"/>
              <a:t>–</a:t>
            </a:r>
            <a:r>
              <a:rPr sz="1100" dirty="0"/>
              <a:t> re</a:t>
            </a:r>
            <a:r>
              <a:rPr lang="es-AR" sz="1100" dirty="0"/>
              <a:t>em</a:t>
            </a:r>
            <a:r>
              <a:rPr sz="1100" dirty="0" err="1"/>
              <a:t>pla</a:t>
            </a:r>
            <a:r>
              <a:rPr lang="es-AR" sz="1100" dirty="0" err="1"/>
              <a:t>za</a:t>
            </a:r>
            <a:r>
              <a:rPr lang="es-AR" sz="1100" dirty="0"/>
              <a:t> valores con </a:t>
            </a:r>
            <a:r>
              <a:rPr sz="1100" dirty="0"/>
              <a:t>NA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pmax</a:t>
            </a:r>
            <a:r>
              <a:rPr sz="1100" b="1" dirty="0"/>
              <a:t>()</a:t>
            </a:r>
            <a:r>
              <a:rPr sz="1100" dirty="0"/>
              <a:t> - max()</a:t>
            </a:r>
            <a:r>
              <a:rPr lang="es-AR" sz="1100" dirty="0"/>
              <a:t> por elemento</a:t>
            </a:r>
            <a:endParaRPr sz="1100"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pmin</a:t>
            </a:r>
            <a:r>
              <a:rPr sz="1100" b="1" dirty="0"/>
              <a:t>()</a:t>
            </a:r>
            <a:r>
              <a:rPr sz="1100" dirty="0"/>
              <a:t> - element-wise min()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dirty="0" err="1"/>
              <a:t>dplyr</a:t>
            </a:r>
            <a:r>
              <a:rPr sz="1100" dirty="0"/>
              <a:t>::</a:t>
            </a:r>
            <a:r>
              <a:rPr sz="1100" b="1" dirty="0"/>
              <a:t>recode()</a:t>
            </a:r>
            <a:r>
              <a:rPr sz="1100" dirty="0"/>
              <a:t> - Vectorized switch()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dirty="0" err="1"/>
              <a:t>dplyr</a:t>
            </a:r>
            <a:r>
              <a:rPr sz="1100" dirty="0"/>
              <a:t>::</a:t>
            </a:r>
            <a:r>
              <a:rPr sz="1100" b="1" dirty="0" err="1"/>
              <a:t>recode_factor</a:t>
            </a:r>
            <a:r>
              <a:rPr sz="1100" b="1" dirty="0"/>
              <a:t>()</a:t>
            </a:r>
            <a:r>
              <a:rPr sz="1100" dirty="0"/>
              <a:t> - Vectorized switch()</a:t>
            </a:r>
            <a:br>
              <a:rPr sz="1100" dirty="0"/>
            </a:br>
            <a:r>
              <a:rPr sz="1100" dirty="0"/>
              <a:t>for factors</a:t>
            </a:r>
          </a:p>
        </p:txBody>
      </p:sp>
      <p:grpSp>
        <p:nvGrpSpPr>
          <p:cNvPr id="282" name="Group"/>
          <p:cNvGrpSpPr/>
          <p:nvPr/>
        </p:nvGrpSpPr>
        <p:grpSpPr>
          <a:xfrm>
            <a:off x="8370787" y="-1013161"/>
            <a:ext cx="6157893" cy="3553962"/>
            <a:chOff x="0" y="51032"/>
            <a:chExt cx="6157891" cy="3553961"/>
          </a:xfrm>
        </p:grpSpPr>
        <p:grpSp>
          <p:nvGrpSpPr>
            <p:cNvPr id="280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265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7DCA7"/>
              </a:solidFill>
              <a:ln w="3175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6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7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7DCA7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8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9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0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1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2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3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4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5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6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7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8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9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81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0187" t="1507" r="49812" b="9849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pic>
        <p:nvPicPr>
          <p:cNvPr id="28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62" y="2245292"/>
            <a:ext cx="2483943" cy="276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063" y="2232646"/>
            <a:ext cx="2483943" cy="276124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mutate() and transmute() apply vectorized functions to columns to create new columns. Vectorized functions take vectors as input and return vectors of the same length as output."/>
          <p:cNvSpPr txBox="1"/>
          <p:nvPr/>
        </p:nvSpPr>
        <p:spPr>
          <a:xfrm>
            <a:off x="335608" y="1452744"/>
            <a:ext cx="3054155" cy="803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b="1" dirty="0"/>
              <a:t>mutate()</a:t>
            </a:r>
            <a:r>
              <a:rPr sz="1100" dirty="0"/>
              <a:t> </a:t>
            </a:r>
            <a:r>
              <a:rPr lang="es-AR" sz="1100" dirty="0"/>
              <a:t>y</a:t>
            </a:r>
            <a:r>
              <a:rPr sz="1100" dirty="0"/>
              <a:t> </a:t>
            </a:r>
            <a:r>
              <a:rPr sz="1100" b="1" dirty="0"/>
              <a:t>transmute()</a:t>
            </a:r>
            <a:r>
              <a:rPr sz="1100" dirty="0"/>
              <a:t> </a:t>
            </a:r>
            <a:r>
              <a:rPr lang="es-AR" sz="1100" dirty="0"/>
              <a:t>aplican funciones </a:t>
            </a:r>
            <a:r>
              <a:rPr lang="es-AR" sz="1100" dirty="0" err="1"/>
              <a:t>vectorizadas</a:t>
            </a:r>
            <a:r>
              <a:rPr lang="es-AR" sz="1100" dirty="0"/>
              <a:t> a columnas para crear columnas nuevas. Las funciones </a:t>
            </a:r>
            <a:r>
              <a:rPr lang="es-AR" sz="1100" dirty="0" err="1"/>
              <a:t>vectorizadas</a:t>
            </a:r>
            <a:r>
              <a:rPr lang="es-AR" sz="1100" dirty="0"/>
              <a:t> toman vectores como entradas y como salida devuelven vectores de la misma longitud</a:t>
            </a:r>
            <a:r>
              <a:rPr sz="1100" dirty="0"/>
              <a:t>.</a:t>
            </a:r>
          </a:p>
        </p:txBody>
      </p:sp>
      <p:sp>
        <p:nvSpPr>
          <p:cNvPr id="286" name="Vector Functions"/>
          <p:cNvSpPr txBox="1"/>
          <p:nvPr/>
        </p:nvSpPr>
        <p:spPr>
          <a:xfrm>
            <a:off x="320788" y="737515"/>
            <a:ext cx="335027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FFA941"/>
                </a:solidFill>
              </a:defRPr>
            </a:pPr>
            <a:r>
              <a:rPr dirty="0" err="1"/>
              <a:t>Funcion</a:t>
            </a:r>
            <a:r>
              <a:rPr lang="es-AR" dirty="0"/>
              <a:t>es Vectorizadas </a:t>
            </a:r>
            <a:endParaRPr dirty="0"/>
          </a:p>
        </p:txBody>
      </p:sp>
      <p:sp>
        <p:nvSpPr>
          <p:cNvPr id="287" name="TO USE WITH MUTATE ()"/>
          <p:cNvSpPr txBox="1"/>
          <p:nvPr/>
        </p:nvSpPr>
        <p:spPr>
          <a:xfrm>
            <a:off x="320788" y="1190482"/>
            <a:ext cx="184665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AR" dirty="0"/>
              <a:t>PARA USAR CON </a:t>
            </a:r>
            <a:r>
              <a:rPr dirty="0"/>
              <a:t>MUTATE ()</a:t>
            </a:r>
          </a:p>
        </p:txBody>
      </p:sp>
      <p:sp>
        <p:nvSpPr>
          <p:cNvPr id="288" name="Line"/>
          <p:cNvSpPr/>
          <p:nvPr/>
        </p:nvSpPr>
        <p:spPr>
          <a:xfrm>
            <a:off x="344039" y="722007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0" name="Summary Functions"/>
          <p:cNvSpPr txBox="1"/>
          <p:nvPr/>
        </p:nvSpPr>
        <p:spPr>
          <a:xfrm>
            <a:off x="3687812" y="737515"/>
            <a:ext cx="3223639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FFA941"/>
                </a:solidFill>
              </a:defRPr>
            </a:pPr>
            <a:r>
              <a:rPr dirty="0" err="1"/>
              <a:t>Funcion</a:t>
            </a:r>
            <a:r>
              <a:rPr lang="es-AR" dirty="0"/>
              <a:t>e</a:t>
            </a:r>
            <a:r>
              <a:rPr dirty="0"/>
              <a:t>s</a:t>
            </a:r>
            <a:r>
              <a:rPr lang="es-AR" dirty="0"/>
              <a:t> de Resumen</a:t>
            </a:r>
            <a:endParaRPr dirty="0"/>
          </a:p>
        </p:txBody>
      </p:sp>
      <p:sp>
        <p:nvSpPr>
          <p:cNvPr id="291" name="Line"/>
          <p:cNvSpPr/>
          <p:nvPr/>
        </p:nvSpPr>
        <p:spPr>
          <a:xfrm>
            <a:off x="3711063" y="722007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2" name="TO USE WITH SUMMARISE ()"/>
          <p:cNvSpPr txBox="1"/>
          <p:nvPr/>
        </p:nvSpPr>
        <p:spPr>
          <a:xfrm>
            <a:off x="3694947" y="1190482"/>
            <a:ext cx="210474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AR" dirty="0"/>
              <a:t>PARA USAR CON </a:t>
            </a:r>
            <a:r>
              <a:rPr dirty="0"/>
              <a:t>SUMMARISE ()</a:t>
            </a:r>
          </a:p>
        </p:txBody>
      </p:sp>
      <p:sp>
        <p:nvSpPr>
          <p:cNvPr id="293" name="summarise() applies summary functions to columns to create a new table. Summary functions take vectors as input and return single values as output."/>
          <p:cNvSpPr txBox="1"/>
          <p:nvPr/>
        </p:nvSpPr>
        <p:spPr>
          <a:xfrm>
            <a:off x="3702632" y="1452744"/>
            <a:ext cx="305415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summarise</a:t>
            </a:r>
            <a:r>
              <a:rPr sz="1100" b="1" dirty="0"/>
              <a:t>()</a:t>
            </a:r>
            <a:r>
              <a:rPr lang="es-AR" sz="1100" dirty="0"/>
              <a:t> </a:t>
            </a:r>
            <a:r>
              <a:rPr sz="1100" dirty="0"/>
              <a:t>a</a:t>
            </a:r>
            <a:r>
              <a:rPr lang="es-AR" sz="1100" dirty="0"/>
              <a:t>plica funciones de resumen a columnas para crear una tabla nueva</a:t>
            </a:r>
            <a:r>
              <a:rPr sz="1100" dirty="0"/>
              <a:t>. </a:t>
            </a:r>
            <a:r>
              <a:rPr lang="es-AR" sz="1100" dirty="0"/>
              <a:t>Las funciones de resumen toman vectores de n valores como entrada y devuelven un valor único como salida.</a:t>
            </a:r>
            <a:endParaRPr sz="1100" dirty="0"/>
          </a:p>
        </p:txBody>
      </p:sp>
      <p:sp>
        <p:nvSpPr>
          <p:cNvPr id="294" name="COUNTS…"/>
          <p:cNvSpPr txBox="1"/>
          <p:nvPr/>
        </p:nvSpPr>
        <p:spPr>
          <a:xfrm>
            <a:off x="3687811" y="2645959"/>
            <a:ext cx="3158527" cy="491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tabLst>
                <a:tab pos="431800" algn="l"/>
              </a:tabLst>
            </a:pPr>
            <a:r>
              <a:rPr dirty="0"/>
              <a:t>CONT</a:t>
            </a:r>
            <a:r>
              <a:rPr lang="es-AR" dirty="0"/>
              <a:t>EO</a:t>
            </a:r>
            <a:r>
              <a:rPr dirty="0"/>
              <a:t>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 err="1"/>
              <a:t>dplyr</a:t>
            </a:r>
            <a:r>
              <a:rPr dirty="0"/>
              <a:t>::</a:t>
            </a:r>
            <a:r>
              <a:rPr b="1" dirty="0"/>
              <a:t>n()</a:t>
            </a:r>
            <a:r>
              <a:rPr dirty="0"/>
              <a:t> </a:t>
            </a:r>
            <a:r>
              <a:rPr lang="en-US" dirty="0"/>
              <a:t>–</a:t>
            </a:r>
            <a:r>
              <a:rPr dirty="0"/>
              <a:t> n</a:t>
            </a:r>
            <a:r>
              <a:rPr lang="es-AR" dirty="0"/>
              <a:t>ú</a:t>
            </a:r>
            <a:r>
              <a:rPr dirty="0"/>
              <a:t>m</a:t>
            </a:r>
            <a:r>
              <a:rPr lang="es-AR" dirty="0"/>
              <a:t>ero de valores/filas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 err="1"/>
              <a:t>dplyr</a:t>
            </a:r>
            <a:r>
              <a:rPr dirty="0"/>
              <a:t>::</a:t>
            </a:r>
            <a:r>
              <a:rPr b="1" dirty="0" err="1"/>
              <a:t>n_distinct</a:t>
            </a:r>
            <a:r>
              <a:rPr b="1" dirty="0"/>
              <a:t>()</a:t>
            </a:r>
            <a:r>
              <a:rPr dirty="0"/>
              <a:t> - # </a:t>
            </a:r>
            <a:r>
              <a:rPr lang="es-AR" dirty="0"/>
              <a:t>de valores únicos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/>
              <a:t>sum(!is.na())</a:t>
            </a:r>
            <a:r>
              <a:rPr dirty="0"/>
              <a:t> - # </a:t>
            </a:r>
            <a:r>
              <a:rPr lang="es-AR" dirty="0"/>
              <a:t>de valores </a:t>
            </a:r>
            <a:r>
              <a:rPr dirty="0"/>
              <a:t>no</a:t>
            </a:r>
            <a:r>
              <a:rPr lang="es-AR" dirty="0"/>
              <a:t> </a:t>
            </a:r>
            <a:r>
              <a:rPr dirty="0"/>
              <a:t>NA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  <a:p>
            <a:r>
              <a:rPr dirty="0"/>
              <a:t>LOCA</a:t>
            </a:r>
            <a:r>
              <a:rPr lang="es-AR" dirty="0"/>
              <a:t>C</a:t>
            </a:r>
            <a:r>
              <a:rPr dirty="0"/>
              <a:t>I</a:t>
            </a:r>
            <a:r>
              <a:rPr lang="es-AR" dirty="0" err="1"/>
              <a:t>Ó</a:t>
            </a:r>
            <a:r>
              <a:rPr dirty="0"/>
              <a:t>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/>
              <a:t>mean()</a:t>
            </a:r>
            <a:r>
              <a:rPr dirty="0"/>
              <a:t> - me</a:t>
            </a:r>
            <a:r>
              <a:rPr lang="es-AR" dirty="0" err="1"/>
              <a:t>dia</a:t>
            </a:r>
            <a:r>
              <a:rPr dirty="0"/>
              <a:t>, </a:t>
            </a:r>
            <a:r>
              <a:rPr lang="es-AR" dirty="0"/>
              <a:t>también</a:t>
            </a:r>
            <a:r>
              <a:rPr dirty="0"/>
              <a:t> </a:t>
            </a:r>
            <a:r>
              <a:rPr b="1" dirty="0"/>
              <a:t>mean(!is.na())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/>
              <a:t>median()</a:t>
            </a:r>
            <a:r>
              <a:rPr dirty="0"/>
              <a:t> - median</a:t>
            </a:r>
            <a:r>
              <a:rPr lang="es-AR" dirty="0"/>
              <a:t>a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  <a:p>
            <a:r>
              <a:rPr dirty="0"/>
              <a:t>L</a:t>
            </a:r>
            <a:r>
              <a:rPr lang="es-AR" dirty="0" err="1"/>
              <a:t>Ó</a:t>
            </a:r>
            <a:r>
              <a:rPr dirty="0"/>
              <a:t>GICAS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/>
              <a:t>mean()</a:t>
            </a:r>
            <a:r>
              <a:rPr dirty="0"/>
              <a:t> </a:t>
            </a:r>
            <a:r>
              <a:rPr lang="es-AR" dirty="0"/>
              <a:t>–</a:t>
            </a:r>
            <a:r>
              <a:rPr dirty="0"/>
              <a:t> </a:t>
            </a:r>
            <a:r>
              <a:rPr lang="es-AR" dirty="0"/>
              <a:t>proporción de verdaderos (</a:t>
            </a:r>
            <a:r>
              <a:rPr dirty="0"/>
              <a:t>TRUE</a:t>
            </a:r>
            <a:r>
              <a:rPr lang="es-AR" dirty="0"/>
              <a:t>)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/>
              <a:t>sum()</a:t>
            </a:r>
            <a:r>
              <a:rPr dirty="0"/>
              <a:t> - # </a:t>
            </a:r>
            <a:r>
              <a:rPr lang="es-AR" dirty="0"/>
              <a:t>de</a:t>
            </a:r>
            <a:r>
              <a:rPr dirty="0"/>
              <a:t> TRUE’s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  <a:p>
            <a:r>
              <a:rPr dirty="0"/>
              <a:t>POSI</a:t>
            </a:r>
            <a:r>
              <a:rPr lang="es-AR" dirty="0"/>
              <a:t>C</a:t>
            </a:r>
            <a:r>
              <a:rPr dirty="0"/>
              <a:t>I</a:t>
            </a:r>
            <a:r>
              <a:rPr lang="es-AR" dirty="0" err="1"/>
              <a:t>Ó</a:t>
            </a:r>
            <a:r>
              <a:rPr dirty="0"/>
              <a:t>N/ORDE</a:t>
            </a:r>
            <a:r>
              <a:rPr lang="es-AR" dirty="0"/>
              <a:t>N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 err="1"/>
              <a:t>dplyr</a:t>
            </a:r>
            <a:r>
              <a:rPr dirty="0"/>
              <a:t>::</a:t>
            </a:r>
            <a:r>
              <a:rPr b="1" dirty="0"/>
              <a:t>first()</a:t>
            </a:r>
            <a:r>
              <a:rPr dirty="0"/>
              <a:t> - </a:t>
            </a:r>
            <a:r>
              <a:rPr lang="es-AR" dirty="0"/>
              <a:t>primer</a:t>
            </a:r>
            <a:r>
              <a:rPr dirty="0"/>
              <a:t> </a:t>
            </a:r>
            <a:r>
              <a:rPr dirty="0" err="1"/>
              <a:t>val</a:t>
            </a:r>
            <a:r>
              <a:rPr lang="es-AR" dirty="0" err="1"/>
              <a:t>or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 err="1"/>
              <a:t>dplyr</a:t>
            </a:r>
            <a:r>
              <a:rPr dirty="0"/>
              <a:t>::</a:t>
            </a:r>
            <a:r>
              <a:rPr b="1" dirty="0"/>
              <a:t>last()</a:t>
            </a:r>
            <a:r>
              <a:rPr dirty="0"/>
              <a:t>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s-AR" dirty="0"/>
              <a:t>último valor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 err="1"/>
              <a:t>dplyr</a:t>
            </a:r>
            <a:r>
              <a:rPr dirty="0"/>
              <a:t>::</a:t>
            </a:r>
            <a:r>
              <a:rPr b="1" dirty="0"/>
              <a:t>nth()</a:t>
            </a:r>
            <a:r>
              <a:rPr dirty="0"/>
              <a:t> </a:t>
            </a:r>
            <a:r>
              <a:rPr lang="en-US" dirty="0"/>
              <a:t>–</a:t>
            </a:r>
            <a:r>
              <a:rPr dirty="0"/>
              <a:t> </a:t>
            </a:r>
            <a:r>
              <a:rPr dirty="0" err="1"/>
              <a:t>val</a:t>
            </a:r>
            <a:r>
              <a:rPr lang="es-AR" dirty="0" err="1"/>
              <a:t>or</a:t>
            </a:r>
            <a:r>
              <a:rPr lang="es-AR" dirty="0"/>
              <a:t> en la n-</a:t>
            </a:r>
            <a:r>
              <a:rPr lang="es-AR" dirty="0" err="1"/>
              <a:t>ésima</a:t>
            </a:r>
            <a:r>
              <a:rPr lang="es-AR" dirty="0"/>
              <a:t> posición de un vector</a:t>
            </a:r>
            <a:endParaRPr dirty="0"/>
          </a:p>
          <a:p>
            <a:r>
              <a:rPr dirty="0"/>
              <a:t>RANK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/>
              <a:t>quantile()</a:t>
            </a:r>
            <a:r>
              <a:rPr dirty="0"/>
              <a:t>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s-AR" dirty="0" err="1"/>
              <a:t>quantil</a:t>
            </a:r>
            <a:r>
              <a:rPr lang="es-AR" dirty="0"/>
              <a:t> n-</a:t>
            </a:r>
            <a:r>
              <a:rPr lang="es-AR" dirty="0" err="1"/>
              <a:t>ésimo</a:t>
            </a:r>
            <a:r>
              <a:rPr dirty="0"/>
              <a:t> 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/>
              <a:t>min()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s-AR" dirty="0"/>
              <a:t>valor mínimo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/>
              <a:t>max()</a:t>
            </a:r>
            <a:r>
              <a:rPr dirty="0"/>
              <a:t>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s-AR" dirty="0"/>
              <a:t>valor máximo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  <a:p>
            <a:r>
              <a:rPr lang="es-AR" dirty="0"/>
              <a:t>DISPERSIÓN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/>
              <a:t>IQR()</a:t>
            </a:r>
            <a:r>
              <a:rPr dirty="0"/>
              <a:t>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s-AR" dirty="0"/>
              <a:t>rango inter </a:t>
            </a:r>
            <a:r>
              <a:rPr lang="es-AR" dirty="0" err="1"/>
              <a:t>quartil</a:t>
            </a:r>
            <a:r>
              <a:rPr lang="es-AR" dirty="0"/>
              <a:t> 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/>
              <a:t>mad()</a:t>
            </a:r>
            <a:r>
              <a:rPr dirty="0"/>
              <a:t>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s-AR" dirty="0"/>
              <a:t>desviación absoluta mediana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sd</a:t>
            </a:r>
            <a:r>
              <a:rPr b="1" dirty="0"/>
              <a:t>()</a:t>
            </a:r>
            <a:r>
              <a:rPr dirty="0"/>
              <a:t>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s-AR" dirty="0"/>
              <a:t>desvío estándar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/>
              <a:t>var()</a:t>
            </a:r>
            <a:r>
              <a:rPr dirty="0"/>
              <a:t> - </a:t>
            </a:r>
            <a:r>
              <a:rPr dirty="0" err="1"/>
              <a:t>varian</a:t>
            </a:r>
            <a:r>
              <a:rPr lang="es-AR" dirty="0" err="1"/>
              <a:t>za</a:t>
            </a:r>
            <a:endParaRPr dirty="0"/>
          </a:p>
        </p:txBody>
      </p:sp>
      <p:sp>
        <p:nvSpPr>
          <p:cNvPr id="295" name="Row Names"/>
          <p:cNvSpPr txBox="1"/>
          <p:nvPr/>
        </p:nvSpPr>
        <p:spPr>
          <a:xfrm>
            <a:off x="3669263" y="7407853"/>
            <a:ext cx="306740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D5A24C"/>
                </a:solidFill>
              </a:defRPr>
            </a:pPr>
            <a:r>
              <a:rPr dirty="0"/>
              <a:t>N</a:t>
            </a:r>
            <a:r>
              <a:rPr lang="es-AR" dirty="0" err="1"/>
              <a:t>ombres</a:t>
            </a:r>
            <a:r>
              <a:rPr lang="es-AR" dirty="0"/>
              <a:t> de Filas</a:t>
            </a:r>
            <a:endParaRPr dirty="0"/>
          </a:p>
        </p:txBody>
      </p:sp>
      <p:sp>
        <p:nvSpPr>
          <p:cNvPr id="296" name="Line"/>
          <p:cNvSpPr/>
          <p:nvPr/>
        </p:nvSpPr>
        <p:spPr>
          <a:xfrm>
            <a:off x="3675586" y="7258516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7" name="Tidy data does not use rownames, which store a variable outside of the columns. To work with the rownames, first move them into a column."/>
          <p:cNvSpPr txBox="1"/>
          <p:nvPr/>
        </p:nvSpPr>
        <p:spPr>
          <a:xfrm>
            <a:off x="3709016" y="7905557"/>
            <a:ext cx="3054155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r>
              <a:rPr lang="es-AR" dirty="0"/>
              <a:t>Los datos ordenados en </a:t>
            </a:r>
            <a:r>
              <a:rPr lang="es-AR" i="1" dirty="0" err="1"/>
              <a:t>tibbles</a:t>
            </a:r>
            <a:r>
              <a:rPr lang="es-AR" dirty="0"/>
              <a:t> no usan nombres de filas, que implica valor es fuera de las columnas. Para trabajar con nombres de las filas es necesario primero moverlos a una columna</a:t>
            </a:r>
            <a:r>
              <a:rPr dirty="0"/>
              <a:t>.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9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0" name="rownames_to_column()…"/>
          <p:cNvSpPr txBox="1"/>
          <p:nvPr/>
        </p:nvSpPr>
        <p:spPr>
          <a:xfrm>
            <a:off x="4616718" y="8631932"/>
            <a:ext cx="2376175" cy="1086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sz="1100" dirty="0" err="1"/>
              <a:t>rownames_to_column</a:t>
            </a:r>
            <a:r>
              <a:rPr sz="1100" dirty="0"/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dirty="0"/>
              <a:t>M</a:t>
            </a:r>
            <a:r>
              <a:rPr lang="es-AR" sz="1100" dirty="0" err="1"/>
              <a:t>ueve</a:t>
            </a:r>
            <a:r>
              <a:rPr lang="es-AR" sz="1100" dirty="0"/>
              <a:t> los nombre de filas a una columna</a:t>
            </a:r>
            <a:r>
              <a:rPr sz="1100" dirty="0"/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rPr sz="1100" dirty="0"/>
              <a:t>a &lt;- </a:t>
            </a:r>
            <a:r>
              <a:rPr sz="1100" dirty="0" err="1"/>
              <a:t>rownames_to_column</a:t>
            </a:r>
            <a:r>
              <a:rPr sz="1100" dirty="0"/>
              <a:t>(iris, var = "C")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sz="1100" dirty="0"/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sz="1100" dirty="0" err="1"/>
              <a:t>column_to_rownames</a:t>
            </a:r>
            <a:r>
              <a:rPr sz="1100" dirty="0"/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dirty="0"/>
              <a:t>M</a:t>
            </a:r>
            <a:r>
              <a:rPr lang="es-AR" sz="1100" dirty="0" err="1"/>
              <a:t>ueve</a:t>
            </a:r>
            <a:r>
              <a:rPr lang="es-AR" sz="1100" dirty="0"/>
              <a:t> una col a nombre de filas</a:t>
            </a:r>
            <a:r>
              <a:rPr sz="1100" dirty="0"/>
              <a:t>. 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rPr sz="1100" dirty="0" err="1"/>
              <a:t>column_to_rownames</a:t>
            </a:r>
            <a:r>
              <a:rPr sz="1100" dirty="0"/>
              <a:t>(a, var = "C")</a:t>
            </a:r>
          </a:p>
        </p:txBody>
      </p:sp>
      <p:graphicFrame>
        <p:nvGraphicFramePr>
          <p:cNvPr id="302" name="Table"/>
          <p:cNvGraphicFramePr/>
          <p:nvPr>
            <p:extLst>
              <p:ext uri="{D42A27DB-BD31-4B8C-83A1-F6EECF244321}">
                <p14:modId xmlns:p14="http://schemas.microsoft.com/office/powerpoint/2010/main" val="1690631966"/>
              </p:ext>
            </p:extLst>
          </p:nvPr>
        </p:nvGraphicFramePr>
        <p:xfrm>
          <a:off x="4259744" y="8496148"/>
          <a:ext cx="362940" cy="2743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0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3" name="Also has_rownames(), remove_rownames()"/>
          <p:cNvSpPr txBox="1"/>
          <p:nvPr/>
        </p:nvSpPr>
        <p:spPr>
          <a:xfrm>
            <a:off x="3697428" y="10007885"/>
            <a:ext cx="3223639" cy="15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s-AR" dirty="0"/>
              <a:t>También </a:t>
            </a:r>
            <a:r>
              <a:rPr dirty="0"/>
              <a:t> </a:t>
            </a:r>
            <a:r>
              <a:rPr b="1" dirty="0" err="1"/>
              <a:t>has_rownames</a:t>
            </a:r>
            <a:r>
              <a:rPr b="1" dirty="0"/>
              <a:t>()</a:t>
            </a:r>
            <a:r>
              <a:rPr dirty="0"/>
              <a:t>, </a:t>
            </a:r>
            <a:r>
              <a:rPr b="1" dirty="0" err="1"/>
              <a:t>remove_rownames</a:t>
            </a:r>
            <a:r>
              <a:rPr b="1" dirty="0"/>
              <a:t>()</a:t>
            </a:r>
          </a:p>
        </p:txBody>
      </p:sp>
      <p:sp>
        <p:nvSpPr>
          <p:cNvPr id="304" name="Combine Tables"/>
          <p:cNvSpPr txBox="1"/>
          <p:nvPr/>
        </p:nvSpPr>
        <p:spPr>
          <a:xfrm>
            <a:off x="7127988" y="737515"/>
            <a:ext cx="230191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FFA941"/>
                </a:solidFill>
              </a:defRPr>
            </a:pPr>
            <a:r>
              <a:rPr dirty="0" err="1"/>
              <a:t>Combin</a:t>
            </a:r>
            <a:r>
              <a:rPr lang="es-AR" dirty="0"/>
              <a:t>ar</a:t>
            </a:r>
            <a:r>
              <a:rPr dirty="0"/>
              <a:t> </a:t>
            </a:r>
            <a:r>
              <a:rPr dirty="0" err="1"/>
              <a:t>Tabl</a:t>
            </a:r>
            <a:r>
              <a:rPr lang="es-AR" dirty="0"/>
              <a:t>a</a:t>
            </a:r>
            <a:r>
              <a:rPr dirty="0"/>
              <a:t>s</a:t>
            </a:r>
          </a:p>
        </p:txBody>
      </p:sp>
      <p:sp>
        <p:nvSpPr>
          <p:cNvPr id="305" name="Line"/>
          <p:cNvSpPr/>
          <p:nvPr/>
        </p:nvSpPr>
        <p:spPr>
          <a:xfrm>
            <a:off x="7151239" y="722007"/>
            <a:ext cx="645795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6" name="COMBINE VARIABLES"/>
          <p:cNvSpPr txBox="1"/>
          <p:nvPr/>
        </p:nvSpPr>
        <p:spPr>
          <a:xfrm>
            <a:off x="7127988" y="1190482"/>
            <a:ext cx="144430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COMBIN</a:t>
            </a:r>
            <a:r>
              <a:rPr lang="es-AR" dirty="0"/>
              <a:t>A</a:t>
            </a:r>
            <a:r>
              <a:rPr dirty="0"/>
              <a:t> VARIABLES</a:t>
            </a:r>
          </a:p>
        </p:txBody>
      </p:sp>
      <p:sp>
        <p:nvSpPr>
          <p:cNvPr id="307" name="COMBINE CASES"/>
          <p:cNvSpPr txBox="1"/>
          <p:nvPr/>
        </p:nvSpPr>
        <p:spPr>
          <a:xfrm>
            <a:off x="10537963" y="1190482"/>
            <a:ext cx="124713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dirty="0"/>
              <a:t>COMBIN</a:t>
            </a:r>
            <a:r>
              <a:rPr lang="es-AR" dirty="0"/>
              <a:t>A</a:t>
            </a:r>
            <a:r>
              <a:rPr dirty="0"/>
              <a:t> CAS</a:t>
            </a:r>
            <a:r>
              <a:rPr lang="es-AR" dirty="0"/>
              <a:t>O</a:t>
            </a:r>
            <a:r>
              <a:rPr dirty="0"/>
              <a:t>S</a:t>
            </a:r>
          </a:p>
        </p:txBody>
      </p:sp>
      <p:sp>
        <p:nvSpPr>
          <p:cNvPr id="308" name="Use bind_cols() to paste tables beside each other as they are.…"/>
          <p:cNvSpPr txBox="1"/>
          <p:nvPr/>
        </p:nvSpPr>
        <p:spPr>
          <a:xfrm>
            <a:off x="7127988" y="2221288"/>
            <a:ext cx="3055254" cy="162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bind_cols</a:t>
            </a:r>
            <a:r>
              <a:rPr b="1" dirty="0"/>
              <a:t>()</a:t>
            </a:r>
            <a:r>
              <a:rPr dirty="0"/>
              <a:t> </a:t>
            </a:r>
            <a:r>
              <a:rPr lang="es-AR" dirty="0"/>
              <a:t>sirve para adosar tablas una al lado de la otra, tal cual están</a:t>
            </a:r>
            <a:r>
              <a:rPr dirty="0"/>
              <a:t>. </a:t>
            </a:r>
            <a:r>
              <a:rPr lang="es-AR" dirty="0"/>
              <a:t>Asegúrate de que las filas estén alineadas.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b="0" dirty="0"/>
              <a:t>Us</a:t>
            </a:r>
            <a:r>
              <a:rPr lang="es-AR" b="0" dirty="0"/>
              <a:t>a una </a:t>
            </a:r>
            <a:r>
              <a:rPr lang="es-AR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Unión de Transformación</a:t>
            </a:r>
            <a:r>
              <a:rPr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 </a:t>
            </a:r>
            <a:r>
              <a:rPr lang="es-AR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 (</a:t>
            </a:r>
            <a:r>
              <a:rPr lang="en-US" b="0" i="1" dirty="0"/>
              <a:t>mutating join) </a:t>
            </a:r>
            <a:r>
              <a:rPr lang="en-US" b="0" dirty="0">
                <a:solidFill>
                  <a:srgbClr val="000000"/>
                </a:solidFill>
              </a:rPr>
              <a:t>para </a:t>
            </a:r>
            <a:r>
              <a:rPr lang="es-ES" b="0" dirty="0">
                <a:solidFill>
                  <a:srgbClr val="000000"/>
                </a:solidFill>
              </a:rPr>
              <a:t>combinar</a:t>
            </a:r>
            <a:r>
              <a:rPr lang="en-US" b="0" dirty="0">
                <a:solidFill>
                  <a:srgbClr val="000000"/>
                </a:solidFill>
              </a:rPr>
              <a:t> una </a:t>
            </a:r>
            <a:r>
              <a:rPr lang="en-US" b="0" dirty="0" err="1">
                <a:solidFill>
                  <a:srgbClr val="000000"/>
                </a:solidFill>
              </a:rPr>
              <a:t>tabla</a:t>
            </a:r>
            <a:r>
              <a:rPr lang="en-US" b="0" dirty="0">
                <a:solidFill>
                  <a:srgbClr val="000000"/>
                </a:solidFill>
              </a:rPr>
              <a:t> con </a:t>
            </a:r>
            <a:r>
              <a:rPr lang="en-US" b="0" dirty="0" err="1">
                <a:solidFill>
                  <a:srgbClr val="000000"/>
                </a:solidFill>
              </a:rPr>
              <a:t>columnas</a:t>
            </a:r>
            <a:r>
              <a:rPr lang="en-US" b="0" dirty="0">
                <a:solidFill>
                  <a:srgbClr val="000000"/>
                </a:solidFill>
              </a:rPr>
              <a:t> de </a:t>
            </a:r>
            <a:r>
              <a:rPr lang="en-US" b="0" dirty="0" err="1">
                <a:solidFill>
                  <a:srgbClr val="000000"/>
                </a:solidFill>
              </a:rPr>
              <a:t>otra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 err="1">
                <a:solidFill>
                  <a:srgbClr val="000000"/>
                </a:solidFill>
              </a:rPr>
              <a:t>tabla</a:t>
            </a:r>
            <a:r>
              <a:rPr lang="en-US" b="0" dirty="0">
                <a:solidFill>
                  <a:srgbClr val="000000"/>
                </a:solidFill>
              </a:rPr>
              <a:t>, de </a:t>
            </a:r>
            <a:r>
              <a:rPr lang="en-US" b="0" dirty="0" err="1">
                <a:solidFill>
                  <a:srgbClr val="000000"/>
                </a:solidFill>
              </a:rPr>
              <a:t>acuerdo</a:t>
            </a:r>
            <a:r>
              <a:rPr lang="en-US" b="0" dirty="0">
                <a:solidFill>
                  <a:srgbClr val="000000"/>
                </a:solidFill>
              </a:rPr>
              <a:t> con las </a:t>
            </a:r>
            <a:r>
              <a:rPr lang="es-ES" b="0" dirty="0">
                <a:solidFill>
                  <a:srgbClr val="000000"/>
                </a:solidFill>
              </a:rPr>
              <a:t>coincidencias de los valores de  sus claves. </a:t>
            </a:r>
            <a:r>
              <a:rPr lang="en-US" b="0" dirty="0" err="1">
                <a:solidFill>
                  <a:srgbClr val="000000"/>
                </a:solidFill>
              </a:rPr>
              <a:t>Cada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 err="1">
                <a:solidFill>
                  <a:srgbClr val="000000"/>
                </a:solidFill>
              </a:rPr>
              <a:t>unión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s-ES" b="0" dirty="0">
                <a:solidFill>
                  <a:srgbClr val="000000"/>
                </a:solidFill>
              </a:rPr>
              <a:t>retiene una combinación diferente de los </a:t>
            </a:r>
            <a:r>
              <a:rPr lang="en-US" b="0" dirty="0" err="1">
                <a:solidFill>
                  <a:srgbClr val="000000"/>
                </a:solidFill>
              </a:rPr>
              <a:t>valores</a:t>
            </a:r>
            <a:r>
              <a:rPr lang="en-US" b="0" dirty="0">
                <a:solidFill>
                  <a:srgbClr val="000000"/>
                </a:solidFill>
              </a:rPr>
              <a:t> de </a:t>
            </a:r>
            <a:r>
              <a:rPr lang="en-US" b="0" dirty="0" err="1">
                <a:solidFill>
                  <a:srgbClr val="000000"/>
                </a:solidFill>
              </a:rPr>
              <a:t>cada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 err="1">
                <a:solidFill>
                  <a:srgbClr val="000000"/>
                </a:solidFill>
              </a:rPr>
              <a:t>tabla</a:t>
            </a:r>
            <a:r>
              <a:rPr lang="en-US" b="0" dirty="0">
                <a:solidFill>
                  <a:srgbClr val="000000"/>
                </a:solidFill>
              </a:rPr>
              <a:t>.</a:t>
            </a:r>
            <a:endParaRPr b="0" dirty="0">
              <a:solidFill>
                <a:srgbClr val="000000"/>
              </a:solidFill>
            </a:endParaRPr>
          </a:p>
        </p:txBody>
      </p:sp>
      <p:sp>
        <p:nvSpPr>
          <p:cNvPr id="309" name="left_join(x, y, by = NULL,…"/>
          <p:cNvSpPr txBox="1"/>
          <p:nvPr/>
        </p:nvSpPr>
        <p:spPr>
          <a:xfrm>
            <a:off x="7696908" y="4104525"/>
            <a:ext cx="2321241" cy="2625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left_join</a:t>
            </a:r>
            <a:r>
              <a:rPr sz="1100" b="1" dirty="0"/>
              <a:t>(</a:t>
            </a:r>
            <a:r>
              <a:rPr sz="1100" dirty="0"/>
              <a:t>x, y, by = NULL,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dirty="0"/>
              <a:t>copy=FALSE,  suffix=c(“.</a:t>
            </a:r>
            <a:r>
              <a:rPr sz="1100" dirty="0" err="1"/>
              <a:t>x”,“.y</a:t>
            </a:r>
            <a:r>
              <a:rPr sz="1100" dirty="0"/>
              <a:t>”),…</a:t>
            </a:r>
            <a:r>
              <a:rPr sz="1100" b="1" dirty="0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b="0" dirty="0"/>
              <a:t>Une las </a:t>
            </a:r>
            <a:r>
              <a:rPr lang="en-US" b="0" dirty="0" err="1"/>
              <a:t>filas</a:t>
            </a:r>
            <a:r>
              <a:rPr lang="en-US" b="0" dirty="0"/>
              <a:t> </a:t>
            </a:r>
            <a:r>
              <a:rPr lang="en-US" b="0" dirty="0" err="1"/>
              <a:t>coincidentes</a:t>
            </a:r>
            <a:r>
              <a:rPr lang="en-US" b="0" dirty="0"/>
              <a:t> de y con  x. </a:t>
            </a:r>
            <a:r>
              <a:rPr lang="en-US" b="0" dirty="0" err="1"/>
              <a:t>Retiene</a:t>
            </a:r>
            <a:r>
              <a:rPr lang="en-US" b="0" dirty="0"/>
              <a:t> </a:t>
            </a:r>
            <a:r>
              <a:rPr lang="en-US" b="0" dirty="0" err="1"/>
              <a:t>todas</a:t>
            </a:r>
            <a:r>
              <a:rPr lang="en-US" b="0" dirty="0"/>
              <a:t> las de x-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US" sz="1100" b="0"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right_join</a:t>
            </a:r>
            <a:r>
              <a:rPr sz="1100" b="1" dirty="0"/>
              <a:t>(</a:t>
            </a:r>
            <a:r>
              <a:rPr sz="1100" dirty="0"/>
              <a:t>x, y, by = NULL, copy = FALSE,  suffix=c(“.</a:t>
            </a:r>
            <a:r>
              <a:rPr sz="1100" dirty="0" err="1"/>
              <a:t>x”,“.y</a:t>
            </a:r>
            <a:r>
              <a:rPr sz="1100" dirty="0"/>
              <a:t>”),…</a:t>
            </a:r>
            <a:r>
              <a:rPr sz="1100" b="1" dirty="0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b="0" dirty="0"/>
              <a:t>Une las </a:t>
            </a:r>
            <a:r>
              <a:rPr lang="en-US" b="0" dirty="0" err="1"/>
              <a:t>filas</a:t>
            </a:r>
            <a:r>
              <a:rPr lang="en-US" b="0" dirty="0"/>
              <a:t> </a:t>
            </a:r>
            <a:r>
              <a:rPr lang="en-US" b="0" dirty="0" err="1"/>
              <a:t>coincidentes</a:t>
            </a:r>
            <a:r>
              <a:rPr lang="en-US" b="0" dirty="0"/>
              <a:t> de x con y. </a:t>
            </a:r>
            <a:r>
              <a:rPr lang="en-US" b="0" dirty="0" err="1"/>
              <a:t>Retiene</a:t>
            </a:r>
            <a:r>
              <a:rPr lang="en-US" b="0" dirty="0"/>
              <a:t> </a:t>
            </a:r>
            <a:r>
              <a:rPr lang="en-US" b="0" dirty="0" err="1"/>
              <a:t>todas</a:t>
            </a:r>
            <a:r>
              <a:rPr lang="en-US" b="0" dirty="0"/>
              <a:t> las de y.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1100"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inner_join</a:t>
            </a:r>
            <a:r>
              <a:rPr sz="1100" b="1" dirty="0"/>
              <a:t>(</a:t>
            </a:r>
            <a:r>
              <a:rPr sz="1100" dirty="0"/>
              <a:t>x, y, by = NULL, copy = FALSE,  suffix=c(“.</a:t>
            </a:r>
            <a:r>
              <a:rPr sz="1100" dirty="0" err="1"/>
              <a:t>x”,“.y</a:t>
            </a:r>
            <a:r>
              <a:rPr sz="1100" dirty="0"/>
              <a:t>”),…</a:t>
            </a:r>
            <a:r>
              <a:rPr sz="1100" b="1" dirty="0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s-AR" sz="1100" dirty="0"/>
              <a:t>Une las tablas reteniendo solo las filas con coincidencias de ambas tablas</a:t>
            </a:r>
            <a:r>
              <a:rPr sz="1100" dirty="0"/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US" sz="1100"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full_join</a:t>
            </a:r>
            <a:r>
              <a:rPr sz="1100" b="1" dirty="0"/>
              <a:t>(</a:t>
            </a:r>
            <a:r>
              <a:rPr sz="1100" dirty="0"/>
              <a:t>x, y, by = NULL, copy=FALSE,  suffix=c(“.</a:t>
            </a:r>
            <a:r>
              <a:rPr sz="1100" dirty="0" err="1"/>
              <a:t>x”,“.y</a:t>
            </a:r>
            <a:r>
              <a:rPr sz="1100" dirty="0"/>
              <a:t>”),…</a:t>
            </a:r>
            <a:r>
              <a:rPr sz="1100" b="1" dirty="0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s-AR" sz="1100" dirty="0"/>
              <a:t>Une las tablas reteniendo todos los valores de todas las filas.</a:t>
            </a:r>
            <a:endParaRPr sz="1100" dirty="0"/>
          </a:p>
        </p:txBody>
      </p:sp>
      <p:sp>
        <p:nvSpPr>
          <p:cNvPr id="310" name="Use by = c(&quot;col1&quot;, &quot;col2&quot;, …)  to specify one or more common columns to match on.…"/>
          <p:cNvSpPr txBox="1"/>
          <p:nvPr/>
        </p:nvSpPr>
        <p:spPr>
          <a:xfrm>
            <a:off x="7909972" y="7116311"/>
            <a:ext cx="2321241" cy="2734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r>
              <a:rPr sz="1100" b="0" dirty="0"/>
              <a:t>Us</a:t>
            </a:r>
            <a:r>
              <a:rPr lang="es-AR" sz="1100" b="0" dirty="0"/>
              <a:t>a</a:t>
            </a:r>
            <a:r>
              <a:rPr sz="1100" b="0" dirty="0"/>
              <a:t> </a:t>
            </a:r>
            <a:r>
              <a:rPr sz="1100" b="1" dirty="0"/>
              <a:t>by = c("col1", "col2", …)</a:t>
            </a:r>
            <a:r>
              <a:rPr sz="1100" dirty="0"/>
              <a:t> </a:t>
            </a:r>
            <a:r>
              <a:rPr lang="es-ES" sz="1100" b="0" dirty="0">
                <a:solidFill>
                  <a:srgbClr val="000000"/>
                </a:solidFill>
              </a:rPr>
              <a:t>especificar  una o más columnas a usar para </a:t>
            </a:r>
            <a:r>
              <a:rPr lang="en-US" sz="1100" b="0" dirty="0" err="1">
                <a:solidFill>
                  <a:srgbClr val="000000"/>
                </a:solidFill>
              </a:rPr>
              <a:t>determinar</a:t>
            </a:r>
            <a:r>
              <a:rPr lang="en-US" sz="1100" b="0" dirty="0">
                <a:solidFill>
                  <a:srgbClr val="000000"/>
                </a:solidFill>
              </a:rPr>
              <a:t> </a:t>
            </a:r>
            <a:r>
              <a:rPr lang="en-US" sz="1100" b="0" dirty="0" err="1">
                <a:solidFill>
                  <a:srgbClr val="000000"/>
                </a:solidFill>
              </a:rPr>
              <a:t>coincidencias</a:t>
            </a:r>
            <a:r>
              <a:rPr lang="en-US" sz="1100" b="0" dirty="0">
                <a:solidFill>
                  <a:srgbClr val="000000"/>
                </a:solidFill>
              </a:rPr>
              <a:t>. </a:t>
            </a:r>
            <a:r>
              <a:rPr sz="1100" b="0" i="1" dirty="0" err="1">
                <a:solidFill>
                  <a:srgbClr val="000000"/>
                </a:solidFill>
              </a:rPr>
              <a:t>left_join</a:t>
            </a:r>
            <a:r>
              <a:rPr sz="1100" b="0" i="1" dirty="0">
                <a:solidFill>
                  <a:srgbClr val="000000"/>
                </a:solidFill>
              </a:rPr>
              <a:t>(x, y, by = "A")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1100" dirty="0"/>
          </a:p>
          <a:p>
            <a:r>
              <a:rPr sz="1100" b="0" dirty="0"/>
              <a:t>Us</a:t>
            </a:r>
            <a:r>
              <a:rPr lang="es-AR" sz="1100" b="0" dirty="0"/>
              <a:t>a  un vector con nombres</a:t>
            </a:r>
            <a:r>
              <a:rPr sz="1100" dirty="0"/>
              <a:t>,  </a:t>
            </a:r>
            <a:r>
              <a:rPr sz="1100" b="1" dirty="0"/>
              <a:t>by = c("col1" = "col2")</a:t>
            </a:r>
            <a:r>
              <a:rPr sz="1100" dirty="0"/>
              <a:t>, </a:t>
            </a:r>
            <a:r>
              <a:rPr lang="en-US" sz="1100" b="0" dirty="0"/>
              <a:t>para </a:t>
            </a:r>
            <a:r>
              <a:rPr lang="en-US" sz="1100" b="0" dirty="0" err="1"/>
              <a:t>determinar</a:t>
            </a:r>
            <a:r>
              <a:rPr lang="en-US" sz="1100" b="0" dirty="0"/>
              <a:t> </a:t>
            </a:r>
            <a:r>
              <a:rPr lang="en-US" sz="1100" b="0" dirty="0" err="1"/>
              <a:t>coincidencias</a:t>
            </a:r>
            <a:r>
              <a:rPr lang="en-US" sz="1100" b="0" dirty="0"/>
              <a:t> de </a:t>
            </a:r>
            <a:r>
              <a:rPr lang="en-US" sz="1100" b="0" dirty="0" err="1"/>
              <a:t>columnas</a:t>
            </a:r>
            <a:r>
              <a:rPr lang="en-US" sz="1100" b="0" dirty="0"/>
              <a:t> que </a:t>
            </a:r>
            <a:r>
              <a:rPr lang="en-US" sz="1100" b="0" dirty="0" err="1"/>
              <a:t>tienen</a:t>
            </a:r>
            <a:r>
              <a:rPr lang="en-US" sz="1100" b="0" dirty="0"/>
              <a:t> </a:t>
            </a:r>
            <a:r>
              <a:rPr lang="es-ES" sz="1100" b="0" dirty="0"/>
              <a:t>nombres diferentes.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rPr sz="1100" dirty="0" err="1"/>
              <a:t>left_join</a:t>
            </a:r>
            <a:r>
              <a:rPr sz="1100" dirty="0"/>
              <a:t>(x, y, by = c("C" = "D"))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1100" dirty="0"/>
          </a:p>
          <a:p>
            <a:r>
              <a:rPr lang="es-AR" sz="1100" b="0" dirty="0"/>
              <a:t>Para columnas no coincidentes que presentan el mismo nombre, usa </a:t>
            </a:r>
            <a:r>
              <a:rPr sz="1100" b="0" dirty="0"/>
              <a:t> </a:t>
            </a:r>
            <a:r>
              <a:rPr sz="1100" b="1" dirty="0"/>
              <a:t>suffix</a:t>
            </a:r>
            <a:r>
              <a:rPr sz="1100" dirty="0"/>
              <a:t> </a:t>
            </a:r>
            <a:r>
              <a:rPr lang="es-ES" sz="1100" b="0" dirty="0"/>
              <a:t>para indicar el sufijo a darle a cada columna. </a:t>
            </a:r>
          </a:p>
          <a:p>
            <a:r>
              <a:rPr sz="1100" b="0" i="1" dirty="0" err="1"/>
              <a:t>left_join</a:t>
            </a:r>
            <a:r>
              <a:rPr sz="1100" b="0" i="1" dirty="0"/>
              <a:t>(x, y, by = c("C" = "D"), suffix = c("1", "2"))</a:t>
            </a:r>
          </a:p>
        </p:txBody>
      </p:sp>
      <p:sp>
        <p:nvSpPr>
          <p:cNvPr id="311" name="Line"/>
          <p:cNvSpPr/>
          <p:nvPr/>
        </p:nvSpPr>
        <p:spPr>
          <a:xfrm>
            <a:off x="7363638" y="3845420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2" name="Line"/>
          <p:cNvSpPr/>
          <p:nvPr/>
        </p:nvSpPr>
        <p:spPr>
          <a:xfrm>
            <a:off x="7161038" y="6946774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3" name="Use bind_rows() to paste tables below each other as they are."/>
          <p:cNvSpPr txBox="1"/>
          <p:nvPr/>
        </p:nvSpPr>
        <p:spPr>
          <a:xfrm>
            <a:off x="10547797" y="2868051"/>
            <a:ext cx="3074323" cy="418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Us</a:t>
            </a:r>
            <a:r>
              <a:rPr lang="es-AR" dirty="0"/>
              <a:t>a</a:t>
            </a:r>
            <a:r>
              <a:rPr dirty="0"/>
              <a:t> </a:t>
            </a:r>
            <a:r>
              <a:rPr b="1" dirty="0" err="1"/>
              <a:t>bind_rows</a:t>
            </a:r>
            <a:r>
              <a:rPr b="1" dirty="0"/>
              <a:t>()</a:t>
            </a:r>
            <a:r>
              <a:rPr dirty="0"/>
              <a:t> </a:t>
            </a:r>
            <a:r>
              <a:rPr lang="es-AR" dirty="0"/>
              <a:t>para adosar tablas una debajo de la otra tal cual están. </a:t>
            </a:r>
            <a:endParaRPr dirty="0"/>
          </a:p>
        </p:txBody>
      </p:sp>
      <p:sp>
        <p:nvSpPr>
          <p:cNvPr id="314" name="bind_rows(…, .id = NULL)…"/>
          <p:cNvSpPr txBox="1"/>
          <p:nvPr/>
        </p:nvSpPr>
        <p:spPr>
          <a:xfrm>
            <a:off x="11099938" y="3445396"/>
            <a:ext cx="2335988" cy="2711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bind_rows</a:t>
            </a:r>
            <a:r>
              <a:rPr sz="1100" b="1" dirty="0"/>
              <a:t>(</a:t>
            </a:r>
            <a:r>
              <a:rPr sz="1100" dirty="0"/>
              <a:t>…, .id = NULL</a:t>
            </a:r>
            <a:r>
              <a:rPr sz="1100" b="1" dirty="0"/>
              <a:t>)</a:t>
            </a:r>
            <a:r>
              <a:rPr lang="es-AR" sz="1100" b="1" dirty="0"/>
              <a:t> 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s-AR" sz="1100" dirty="0"/>
              <a:t>Devuelve las tablas una debajo de la otra como una tabla única.</a:t>
            </a:r>
            <a:r>
              <a:rPr sz="1100" dirty="0"/>
              <a:t> </a:t>
            </a:r>
            <a:r>
              <a:rPr lang="es-AR" sz="1100" dirty="0"/>
              <a:t> Usa </a:t>
            </a:r>
            <a:r>
              <a:rPr sz="1100" dirty="0"/>
              <a:t> .id </a:t>
            </a:r>
            <a:r>
              <a:rPr lang="es-AR" sz="1100" dirty="0"/>
              <a:t> para definir el nombre de una columna nueva  donde  se guarde el nombre de las tablas originales </a:t>
            </a:r>
            <a:r>
              <a:rPr sz="1100" dirty="0"/>
              <a:t>(</a:t>
            </a:r>
            <a:r>
              <a:rPr lang="es-AR" sz="1100" dirty="0"/>
              <a:t>ver figura</a:t>
            </a:r>
            <a:r>
              <a:rPr sz="1100" dirty="0"/>
              <a:t>)</a:t>
            </a:r>
            <a:r>
              <a:rPr lang="es-AR" sz="1100" dirty="0"/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1100" dirty="0"/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sz="1100" dirty="0"/>
              <a:t>intersect(x,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s-AR" sz="1100" dirty="0"/>
              <a:t>Devuelve  las filas que aparecen tanto en x como en y</a:t>
            </a:r>
            <a:r>
              <a:rPr sz="1100" dirty="0"/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1100" dirty="0"/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sz="1100" dirty="0" err="1"/>
              <a:t>setdiff</a:t>
            </a:r>
            <a:r>
              <a:rPr sz="1100" dirty="0"/>
              <a:t>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s-AR" sz="1100" dirty="0"/>
              <a:t>Devuelve las filas que aparecen en x pero no en y. </a:t>
            </a:r>
            <a:endParaRPr sz="1100"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1100" dirty="0"/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sz="1100" dirty="0"/>
              <a:t>union(x,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s-AR" sz="1100" dirty="0"/>
              <a:t>Devuelve filas que aparecen en x o en y, </a:t>
            </a:r>
            <a:br>
              <a:rPr sz="1100" dirty="0"/>
            </a:br>
            <a:r>
              <a:rPr lang="es-AR" sz="1100" dirty="0"/>
              <a:t>removiendo las  duplicadas</a:t>
            </a:r>
            <a:r>
              <a:rPr sz="1100" dirty="0"/>
              <a:t>. </a:t>
            </a:r>
            <a:r>
              <a:rPr lang="es-AR" sz="1100" dirty="0"/>
              <a:t>Para </a:t>
            </a:r>
            <a:r>
              <a:rPr lang="es-AR" sz="1100" dirty="0" err="1"/>
              <a:t>reterner</a:t>
            </a:r>
            <a:r>
              <a:rPr lang="es-AR" sz="1100" dirty="0"/>
              <a:t> las filas duplicadas usa </a:t>
            </a:r>
            <a:r>
              <a:rPr sz="1100" dirty="0"/>
              <a:t>union_all().</a:t>
            </a:r>
          </a:p>
        </p:txBody>
      </p:sp>
      <p:sp>
        <p:nvSpPr>
          <p:cNvPr id="315" name="Use a &quot;Filtering Join&quot; to filter one table against the rows of another."/>
          <p:cNvSpPr txBox="1"/>
          <p:nvPr/>
        </p:nvSpPr>
        <p:spPr>
          <a:xfrm>
            <a:off x="10547797" y="8067840"/>
            <a:ext cx="3098983" cy="364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Us</a:t>
            </a:r>
            <a:r>
              <a:rPr lang="es-AR" dirty="0"/>
              <a:t>a una </a:t>
            </a:r>
            <a:r>
              <a:rPr dirty="0"/>
              <a:t> "</a:t>
            </a:r>
            <a:r>
              <a:rPr lang="es-AR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U</a:t>
            </a:r>
            <a:r>
              <a:rPr lang="es-AR" b="1" dirty="0"/>
              <a:t>nión </a:t>
            </a:r>
            <a:r>
              <a:rPr lang="es-AR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de</a:t>
            </a:r>
            <a:r>
              <a:rPr lang="es-AR" b="1" dirty="0"/>
              <a:t> filtro</a:t>
            </a:r>
            <a:r>
              <a:rPr dirty="0"/>
              <a:t>" </a:t>
            </a:r>
            <a:r>
              <a:rPr lang="es-AR" dirty="0"/>
              <a:t>para </a:t>
            </a:r>
            <a:r>
              <a:rPr dirty="0" err="1"/>
              <a:t>filt</a:t>
            </a:r>
            <a:r>
              <a:rPr lang="es-AR" dirty="0"/>
              <a:t>rar</a:t>
            </a:r>
            <a:r>
              <a:rPr dirty="0"/>
              <a:t> </a:t>
            </a:r>
            <a:r>
              <a:rPr lang="es-AR" dirty="0"/>
              <a:t>una</a:t>
            </a:r>
            <a:r>
              <a:rPr dirty="0"/>
              <a:t> </a:t>
            </a:r>
            <a:r>
              <a:rPr dirty="0" err="1"/>
              <a:t>tabl</a:t>
            </a:r>
            <a:r>
              <a:rPr lang="es-AR" dirty="0"/>
              <a:t>a</a:t>
            </a:r>
            <a:r>
              <a:rPr dirty="0"/>
              <a:t> </a:t>
            </a:r>
            <a:r>
              <a:rPr lang="es-AR" dirty="0"/>
              <a:t>usando las filas de otra tabla</a:t>
            </a:r>
            <a:r>
              <a:rPr dirty="0"/>
              <a:t>. </a:t>
            </a:r>
          </a:p>
        </p:txBody>
      </p:sp>
      <p:sp>
        <p:nvSpPr>
          <p:cNvPr id="316" name="semi_join(x, y, by = NULL, …)…"/>
          <p:cNvSpPr txBox="1"/>
          <p:nvPr/>
        </p:nvSpPr>
        <p:spPr>
          <a:xfrm>
            <a:off x="11099938" y="8552152"/>
            <a:ext cx="2529336" cy="1480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semi_join</a:t>
            </a:r>
            <a:r>
              <a:rPr b="1" dirty="0"/>
              <a:t>(</a:t>
            </a:r>
            <a:r>
              <a:rPr dirty="0"/>
              <a:t>x, y, by = NULL, …</a:t>
            </a:r>
            <a:r>
              <a:rPr b="1" dirty="0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s-AR" dirty="0"/>
              <a:t>Devuelve filas de x que tienen coincidencias en y.  MUY ÚTIL PARA VER QUÉ SE VA A UNIR.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anti_join</a:t>
            </a:r>
            <a:r>
              <a:rPr b="1" dirty="0"/>
              <a:t>(</a:t>
            </a:r>
            <a:r>
              <a:rPr dirty="0"/>
              <a:t>x, y, by = NULL, …</a:t>
            </a:r>
            <a:r>
              <a:rPr b="1" dirty="0"/>
              <a:t>)</a:t>
            </a:r>
            <a:br>
              <a:rPr dirty="0"/>
            </a:br>
            <a:r>
              <a:rPr lang="es-AR" dirty="0"/>
              <a:t>Devuelve filas de x que no tienen coincidencias en y</a:t>
            </a:r>
            <a:r>
              <a:rPr dirty="0"/>
              <a:t>. </a:t>
            </a:r>
            <a:r>
              <a:rPr lang="es-ES" dirty="0"/>
              <a:t>MUY ÚTIL PARA VER QUÉ NO SE VA A UNIR.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.</a:t>
            </a:r>
          </a:p>
        </p:txBody>
      </p:sp>
      <p:sp>
        <p:nvSpPr>
          <p:cNvPr id="317" name="Use setequal() to test whether two data sets contain the exact same rows (in any order)."/>
          <p:cNvSpPr txBox="1"/>
          <p:nvPr/>
        </p:nvSpPr>
        <p:spPr>
          <a:xfrm>
            <a:off x="10547797" y="6246257"/>
            <a:ext cx="3134440" cy="407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dirty="0"/>
              <a:t>Us</a:t>
            </a:r>
            <a:r>
              <a:rPr lang="es-AR" sz="1100" dirty="0"/>
              <a:t>a</a:t>
            </a:r>
            <a:r>
              <a:rPr sz="1100" dirty="0"/>
              <a:t> </a:t>
            </a:r>
            <a:r>
              <a:rPr sz="1100" b="1" dirty="0" err="1"/>
              <a:t>setequal</a:t>
            </a:r>
            <a:r>
              <a:rPr sz="1100" b="1" dirty="0"/>
              <a:t>()</a:t>
            </a:r>
            <a:r>
              <a:rPr sz="1100" dirty="0"/>
              <a:t> </a:t>
            </a:r>
            <a:r>
              <a:rPr lang="es-AR" sz="1100" dirty="0"/>
              <a:t>para probar si dos datasets contienen exactamente las mismas filas </a:t>
            </a:r>
            <a:r>
              <a:rPr sz="1100" dirty="0"/>
              <a:t>(</a:t>
            </a:r>
            <a:r>
              <a:rPr lang="es-AR" sz="1100" dirty="0"/>
              <a:t>en cualquier orden</a:t>
            </a:r>
            <a:r>
              <a:rPr sz="1100" dirty="0"/>
              <a:t>). </a:t>
            </a:r>
          </a:p>
        </p:txBody>
      </p:sp>
      <p:sp>
        <p:nvSpPr>
          <p:cNvPr id="318" name="Line"/>
          <p:cNvSpPr/>
          <p:nvPr/>
        </p:nvSpPr>
        <p:spPr>
          <a:xfrm>
            <a:off x="3699697" y="1183717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Line"/>
          <p:cNvSpPr/>
          <p:nvPr/>
        </p:nvSpPr>
        <p:spPr>
          <a:xfrm>
            <a:off x="10555209" y="1183718"/>
            <a:ext cx="3026976" cy="0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0" name="EXTRACT ROWS"/>
          <p:cNvSpPr txBox="1"/>
          <p:nvPr/>
        </p:nvSpPr>
        <p:spPr>
          <a:xfrm>
            <a:off x="10547797" y="6894655"/>
            <a:ext cx="105477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dirty="0"/>
              <a:t>EXTRA</a:t>
            </a:r>
            <a:r>
              <a:rPr lang="es-AR" dirty="0"/>
              <a:t>ER</a:t>
            </a:r>
            <a:r>
              <a:rPr dirty="0"/>
              <a:t> </a:t>
            </a:r>
            <a:r>
              <a:rPr lang="es-AR" dirty="0"/>
              <a:t>FILAS</a:t>
            </a:r>
            <a:endParaRPr dirty="0"/>
          </a:p>
        </p:txBody>
      </p:sp>
      <p:sp>
        <p:nvSpPr>
          <p:cNvPr id="321" name="Line"/>
          <p:cNvSpPr/>
          <p:nvPr/>
        </p:nvSpPr>
        <p:spPr>
          <a:xfrm>
            <a:off x="10555209" y="6920023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2" name="Line"/>
          <p:cNvSpPr/>
          <p:nvPr/>
        </p:nvSpPr>
        <p:spPr>
          <a:xfrm>
            <a:off x="329533" y="1183717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3" name="Line"/>
          <p:cNvSpPr/>
          <p:nvPr/>
        </p:nvSpPr>
        <p:spPr>
          <a:xfrm>
            <a:off x="329533" y="2595091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4" name="Line"/>
          <p:cNvSpPr/>
          <p:nvPr/>
        </p:nvSpPr>
        <p:spPr>
          <a:xfrm>
            <a:off x="3687224" y="2626722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325" name="1.pdf" descr="1.pdf"/>
          <p:cNvPicPr>
            <a:picLocks noChangeAspect="1"/>
          </p:cNvPicPr>
          <p:nvPr/>
        </p:nvPicPr>
        <p:blipFill>
          <a:blip r:embed="rId4">
            <a:alphaModFix amt="34692"/>
          </a:blip>
          <a:srcRect l="89332" t="49826" b="18418"/>
          <a:stretch>
            <a:fillRect/>
          </a:stretch>
        </p:blipFill>
        <p:spPr>
          <a:xfrm>
            <a:off x="14036407" y="7558776"/>
            <a:ext cx="223301" cy="22386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9" name="Group"/>
          <p:cNvGrpSpPr/>
          <p:nvPr/>
        </p:nvGrpSpPr>
        <p:grpSpPr>
          <a:xfrm>
            <a:off x="3658073" y="8656656"/>
            <a:ext cx="847252" cy="463727"/>
            <a:chOff x="25400" y="25400"/>
            <a:chExt cx="847252" cy="463727"/>
          </a:xfrm>
        </p:grpSpPr>
        <p:sp>
          <p:nvSpPr>
            <p:cNvPr id="326" name="Line"/>
            <p:cNvSpPr/>
            <p:nvPr/>
          </p:nvSpPr>
          <p:spPr>
            <a:xfrm>
              <a:off x="396422" y="254000"/>
              <a:ext cx="111558" cy="0"/>
            </a:xfrm>
            <a:prstGeom prst="line">
              <a:avLst/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graphicFrame>
          <p:nvGraphicFramePr>
            <p:cNvPr id="327" name="Table"/>
            <p:cNvGraphicFramePr/>
            <p:nvPr/>
          </p:nvGraphicFramePr>
          <p:xfrm>
            <a:off x="25400" y="25400"/>
            <a:ext cx="342900" cy="4572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14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4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14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28" name="Table"/>
            <p:cNvGraphicFramePr/>
            <p:nvPr/>
          </p:nvGraphicFramePr>
          <p:xfrm>
            <a:off x="529752" y="31927"/>
            <a:ext cx="342900" cy="4572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14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4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14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</p:grpSp>
      <p:graphicFrame>
        <p:nvGraphicFramePr>
          <p:cNvPr id="330" name="Table"/>
          <p:cNvGraphicFramePr/>
          <p:nvPr>
            <p:extLst>
              <p:ext uri="{D42A27DB-BD31-4B8C-83A1-F6EECF244321}">
                <p14:modId xmlns:p14="http://schemas.microsoft.com/office/powerpoint/2010/main" val="451060409"/>
              </p:ext>
            </p:extLst>
          </p:nvPr>
        </p:nvGraphicFramePr>
        <p:xfrm>
          <a:off x="4162425" y="9362185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1" name="Table"/>
          <p:cNvGraphicFramePr/>
          <p:nvPr>
            <p:extLst>
              <p:ext uri="{D42A27DB-BD31-4B8C-83A1-F6EECF244321}">
                <p14:modId xmlns:p14="http://schemas.microsoft.com/office/powerpoint/2010/main" val="1071975966"/>
              </p:ext>
            </p:extLst>
          </p:nvPr>
        </p:nvGraphicFramePr>
        <p:xfrm>
          <a:off x="3711063" y="9368712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2" name="Line"/>
          <p:cNvSpPr/>
          <p:nvPr/>
        </p:nvSpPr>
        <p:spPr>
          <a:xfrm>
            <a:off x="4079257" y="9590785"/>
            <a:ext cx="111558" cy="1"/>
          </a:xfrm>
          <a:prstGeom prst="line">
            <a:avLst/>
          </a:prstGeom>
          <a:ln>
            <a:solidFill>
              <a:srgbClr val="53585F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41" name="Group"/>
          <p:cNvGrpSpPr/>
          <p:nvPr/>
        </p:nvGrpSpPr>
        <p:grpSpPr>
          <a:xfrm>
            <a:off x="7127988" y="1390378"/>
            <a:ext cx="2046470" cy="671338"/>
            <a:chOff x="19050" y="0"/>
            <a:chExt cx="2046470" cy="671338"/>
          </a:xfrm>
        </p:grpSpPr>
        <p:sp>
          <p:nvSpPr>
            <p:cNvPr id="333" name="x"/>
            <p:cNvSpPr txBox="1"/>
            <p:nvPr/>
          </p:nvSpPr>
          <p:spPr>
            <a:xfrm>
              <a:off x="19050" y="0"/>
              <a:ext cx="127000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334" name="y"/>
            <p:cNvSpPr txBox="1"/>
            <p:nvPr/>
          </p:nvSpPr>
          <p:spPr>
            <a:xfrm>
              <a:off x="715977" y="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r>
                <a:t>y</a:t>
              </a:r>
            </a:p>
          </p:txBody>
        </p:sp>
        <p:graphicFrame>
          <p:nvGraphicFramePr>
            <p:cNvPr id="335" name="Table"/>
            <p:cNvGraphicFramePr/>
            <p:nvPr/>
          </p:nvGraphicFramePr>
          <p:xfrm>
            <a:off x="25400" y="214138"/>
            <a:ext cx="342900" cy="4572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14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4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14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36" name="Table"/>
            <p:cNvGraphicFramePr/>
            <p:nvPr/>
          </p:nvGraphicFramePr>
          <p:xfrm>
            <a:off x="716475" y="214138"/>
            <a:ext cx="342900" cy="4572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14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4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14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37" name="+"/>
            <p:cNvSpPr txBox="1"/>
            <p:nvPr/>
          </p:nvSpPr>
          <p:spPr>
            <a:xfrm>
              <a:off x="453742" y="245887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2400" b="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r>
                <a:t>+</a:t>
              </a:r>
            </a:p>
          </p:txBody>
        </p:sp>
        <p:sp>
          <p:nvSpPr>
            <p:cNvPr id="338" name="="/>
            <p:cNvSpPr txBox="1"/>
            <p:nvPr/>
          </p:nvSpPr>
          <p:spPr>
            <a:xfrm>
              <a:off x="1144065" y="245887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2400" b="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r>
                <a:t>=</a:t>
              </a:r>
            </a:p>
          </p:txBody>
        </p:sp>
        <p:graphicFrame>
          <p:nvGraphicFramePr>
            <p:cNvPr id="339" name="Table"/>
            <p:cNvGraphicFramePr/>
            <p:nvPr/>
          </p:nvGraphicFramePr>
          <p:xfrm>
            <a:off x="1389782" y="214138"/>
            <a:ext cx="342900" cy="4572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14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4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14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40" name="Table"/>
            <p:cNvGraphicFramePr/>
            <p:nvPr/>
          </p:nvGraphicFramePr>
          <p:xfrm>
            <a:off x="1722620" y="214138"/>
            <a:ext cx="342900" cy="4572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14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4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14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</p:grpSp>
      <p:graphicFrame>
        <p:nvGraphicFramePr>
          <p:cNvPr id="342" name="Table"/>
          <p:cNvGraphicFramePr/>
          <p:nvPr>
            <p:extLst>
              <p:ext uri="{D42A27DB-BD31-4B8C-83A1-F6EECF244321}">
                <p14:modId xmlns:p14="http://schemas.microsoft.com/office/powerpoint/2010/main" val="3725250308"/>
              </p:ext>
            </p:extLst>
          </p:nvPr>
        </p:nvGraphicFramePr>
        <p:xfrm>
          <a:off x="7127988" y="4142470"/>
          <a:ext cx="4572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 dirty="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3" name="Table"/>
          <p:cNvGraphicFramePr/>
          <p:nvPr>
            <p:extLst>
              <p:ext uri="{D42A27DB-BD31-4B8C-83A1-F6EECF244321}">
                <p14:modId xmlns:p14="http://schemas.microsoft.com/office/powerpoint/2010/main" val="3777261541"/>
              </p:ext>
            </p:extLst>
          </p:nvPr>
        </p:nvGraphicFramePr>
        <p:xfrm>
          <a:off x="7127988" y="4777892"/>
          <a:ext cx="4572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r>
                        <a:rPr sz="600"/>
                        <a:t>N</a:t>
                      </a:r>
                      <a: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4" name="Table"/>
          <p:cNvGraphicFramePr/>
          <p:nvPr>
            <p:extLst>
              <p:ext uri="{D42A27DB-BD31-4B8C-83A1-F6EECF244321}">
                <p14:modId xmlns:p14="http://schemas.microsoft.com/office/powerpoint/2010/main" val="1715708167"/>
              </p:ext>
            </p:extLst>
          </p:nvPr>
        </p:nvGraphicFramePr>
        <p:xfrm>
          <a:off x="7127988" y="5511340"/>
          <a:ext cx="457200" cy="3429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 dirty="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5" name="Table"/>
          <p:cNvGraphicFramePr/>
          <p:nvPr>
            <p:extLst>
              <p:ext uri="{D42A27DB-BD31-4B8C-83A1-F6EECF244321}">
                <p14:modId xmlns:p14="http://schemas.microsoft.com/office/powerpoint/2010/main" val="4000617153"/>
              </p:ext>
            </p:extLst>
          </p:nvPr>
        </p:nvGraphicFramePr>
        <p:xfrm>
          <a:off x="7127988" y="6115066"/>
          <a:ext cx="457200" cy="5715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 dirty="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6" name="Table"/>
          <p:cNvGraphicFramePr/>
          <p:nvPr>
            <p:extLst>
              <p:ext uri="{D42A27DB-BD31-4B8C-83A1-F6EECF244321}">
                <p14:modId xmlns:p14="http://schemas.microsoft.com/office/powerpoint/2010/main" val="1718238380"/>
              </p:ext>
            </p:extLst>
          </p:nvPr>
        </p:nvGraphicFramePr>
        <p:xfrm>
          <a:off x="7127988" y="7147697"/>
          <a:ext cx="6223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B.x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B.y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 dirty="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7" name="Table"/>
          <p:cNvGraphicFramePr/>
          <p:nvPr>
            <p:extLst>
              <p:ext uri="{D42A27DB-BD31-4B8C-83A1-F6EECF244321}">
                <p14:modId xmlns:p14="http://schemas.microsoft.com/office/powerpoint/2010/main" val="3120168529"/>
              </p:ext>
            </p:extLst>
          </p:nvPr>
        </p:nvGraphicFramePr>
        <p:xfrm>
          <a:off x="7127988" y="7988125"/>
          <a:ext cx="6731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A.x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B.x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A.y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B.y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8" name="Table"/>
          <p:cNvGraphicFramePr/>
          <p:nvPr>
            <p:extLst>
              <p:ext uri="{D42A27DB-BD31-4B8C-83A1-F6EECF244321}">
                <p14:modId xmlns:p14="http://schemas.microsoft.com/office/powerpoint/2010/main" val="3446135915"/>
              </p:ext>
            </p:extLst>
          </p:nvPr>
        </p:nvGraphicFramePr>
        <p:xfrm>
          <a:off x="7127988" y="8951822"/>
          <a:ext cx="6731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 dirty="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55" name="Group"/>
          <p:cNvGrpSpPr/>
          <p:nvPr/>
        </p:nvGrpSpPr>
        <p:grpSpPr>
          <a:xfrm>
            <a:off x="10546752" y="1628667"/>
            <a:ext cx="1254159" cy="989904"/>
            <a:chOff x="0" y="25400"/>
            <a:chExt cx="1254159" cy="989904"/>
          </a:xfrm>
        </p:grpSpPr>
        <p:sp>
          <p:nvSpPr>
            <p:cNvPr id="349" name="x"/>
            <p:cNvSpPr txBox="1"/>
            <p:nvPr/>
          </p:nvSpPr>
          <p:spPr>
            <a:xfrm>
              <a:off x="743835" y="299005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350" name="y"/>
            <p:cNvSpPr txBox="1"/>
            <p:nvPr/>
          </p:nvSpPr>
          <p:spPr>
            <a:xfrm>
              <a:off x="746990" y="752701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r>
                <a:t>y</a:t>
              </a:r>
            </a:p>
          </p:txBody>
        </p:sp>
        <p:graphicFrame>
          <p:nvGraphicFramePr>
            <p:cNvPr id="351" name="Table"/>
            <p:cNvGraphicFramePr/>
            <p:nvPr/>
          </p:nvGraphicFramePr>
          <p:xfrm>
            <a:off x="907101" y="25400"/>
            <a:ext cx="342900" cy="4572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14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4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14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52" name="Table"/>
            <p:cNvGraphicFramePr/>
            <p:nvPr/>
          </p:nvGraphicFramePr>
          <p:xfrm>
            <a:off x="911259" y="571491"/>
            <a:ext cx="342900" cy="3429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14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4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14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4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53" name="+"/>
            <p:cNvSpPr txBox="1"/>
            <p:nvPr/>
          </p:nvSpPr>
          <p:spPr>
            <a:xfrm>
              <a:off x="423393" y="62160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2400" b="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r>
                <a:t>+</a:t>
              </a:r>
            </a:p>
          </p:txBody>
        </p:sp>
        <p:sp>
          <p:nvSpPr>
            <p:cNvPr id="354" name="Line"/>
            <p:cNvSpPr/>
            <p:nvPr/>
          </p:nvSpPr>
          <p:spPr>
            <a:xfrm>
              <a:off x="0" y="979051"/>
              <a:ext cx="1247445" cy="1"/>
            </a:xfrm>
            <a:prstGeom prst="line">
              <a:avLst/>
            </a:prstGeom>
            <a:noFill/>
            <a:ln w="25400" cap="flat">
              <a:solidFill>
                <a:srgbClr val="A7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aphicFrame>
        <p:nvGraphicFramePr>
          <p:cNvPr id="356" name="Table"/>
          <p:cNvGraphicFramePr/>
          <p:nvPr>
            <p:extLst>
              <p:ext uri="{D42A27DB-BD31-4B8C-83A1-F6EECF244321}">
                <p14:modId xmlns:p14="http://schemas.microsoft.com/office/powerpoint/2010/main" val="486116090"/>
              </p:ext>
            </p:extLst>
          </p:nvPr>
        </p:nvGraphicFramePr>
        <p:xfrm>
          <a:off x="10547797" y="3436566"/>
          <a:ext cx="482600" cy="6858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DF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57" name="Table"/>
          <p:cNvGraphicFramePr/>
          <p:nvPr>
            <p:extLst>
              <p:ext uri="{D42A27DB-BD31-4B8C-83A1-F6EECF244321}">
                <p14:modId xmlns:p14="http://schemas.microsoft.com/office/powerpoint/2010/main" val="1004643917"/>
              </p:ext>
            </p:extLst>
          </p:nvPr>
        </p:nvGraphicFramePr>
        <p:xfrm>
          <a:off x="10547797" y="4363979"/>
          <a:ext cx="342900" cy="228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 dirty="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8" name="Table"/>
          <p:cNvGraphicFramePr/>
          <p:nvPr>
            <p:extLst>
              <p:ext uri="{D42A27DB-BD31-4B8C-83A1-F6EECF244321}">
                <p14:modId xmlns:p14="http://schemas.microsoft.com/office/powerpoint/2010/main" val="1376498049"/>
              </p:ext>
            </p:extLst>
          </p:nvPr>
        </p:nvGraphicFramePr>
        <p:xfrm>
          <a:off x="10547797" y="5484596"/>
          <a:ext cx="342900" cy="5715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 dirty="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 dirty="0">
                          <a:sym typeface="Source Sans Pro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9" name="Table"/>
          <p:cNvGraphicFramePr/>
          <p:nvPr>
            <p:extLst>
              <p:ext uri="{D42A27DB-BD31-4B8C-83A1-F6EECF244321}">
                <p14:modId xmlns:p14="http://schemas.microsoft.com/office/powerpoint/2010/main" val="3894201210"/>
              </p:ext>
            </p:extLst>
          </p:nvPr>
        </p:nvGraphicFramePr>
        <p:xfrm>
          <a:off x="10547797" y="4843253"/>
          <a:ext cx="342900" cy="3429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60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7894" y="4487574"/>
            <a:ext cx="374545" cy="239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57894" y="4930010"/>
            <a:ext cx="374545" cy="239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57894" y="5398713"/>
            <a:ext cx="374545" cy="239293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x"/>
          <p:cNvSpPr txBox="1"/>
          <p:nvPr/>
        </p:nvSpPr>
        <p:spPr>
          <a:xfrm>
            <a:off x="10583594" y="7166150"/>
            <a:ext cx="1270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767C85"/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364" name="y"/>
          <p:cNvSpPr txBox="1"/>
          <p:nvPr/>
        </p:nvSpPr>
        <p:spPr>
          <a:xfrm>
            <a:off x="11280521" y="7166150"/>
            <a:ext cx="1270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767C85"/>
                </a:solidFill>
              </a:defRPr>
            </a:lvl1pPr>
          </a:lstStyle>
          <a:p>
            <a:r>
              <a:t>y</a:t>
            </a:r>
          </a:p>
        </p:txBody>
      </p:sp>
      <p:graphicFrame>
        <p:nvGraphicFramePr>
          <p:cNvPr id="365" name="Table"/>
          <p:cNvGraphicFramePr/>
          <p:nvPr>
            <p:extLst>
              <p:ext uri="{D42A27DB-BD31-4B8C-83A1-F6EECF244321}">
                <p14:modId xmlns:p14="http://schemas.microsoft.com/office/powerpoint/2010/main" val="2905239641"/>
              </p:ext>
            </p:extLst>
          </p:nvPr>
        </p:nvGraphicFramePr>
        <p:xfrm>
          <a:off x="10589944" y="7380288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6" name="Table"/>
          <p:cNvGraphicFramePr/>
          <p:nvPr>
            <p:extLst>
              <p:ext uri="{D42A27DB-BD31-4B8C-83A1-F6EECF244321}">
                <p14:modId xmlns:p14="http://schemas.microsoft.com/office/powerpoint/2010/main" val="212983209"/>
              </p:ext>
            </p:extLst>
          </p:nvPr>
        </p:nvGraphicFramePr>
        <p:xfrm>
          <a:off x="11281020" y="7380288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7" name="+"/>
          <p:cNvSpPr txBox="1"/>
          <p:nvPr/>
        </p:nvSpPr>
        <p:spPr>
          <a:xfrm>
            <a:off x="11018286" y="7412038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+</a:t>
            </a:r>
          </a:p>
        </p:txBody>
      </p:sp>
      <p:sp>
        <p:nvSpPr>
          <p:cNvPr id="368" name="="/>
          <p:cNvSpPr txBox="1"/>
          <p:nvPr/>
        </p:nvSpPr>
        <p:spPr>
          <a:xfrm>
            <a:off x="11708610" y="7412038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=</a:t>
            </a:r>
          </a:p>
        </p:txBody>
      </p:sp>
      <p:graphicFrame>
        <p:nvGraphicFramePr>
          <p:cNvPr id="369" name="Table"/>
          <p:cNvGraphicFramePr/>
          <p:nvPr>
            <p:extLst>
              <p:ext uri="{D42A27DB-BD31-4B8C-83A1-F6EECF244321}">
                <p14:modId xmlns:p14="http://schemas.microsoft.com/office/powerpoint/2010/main" val="4135203624"/>
              </p:ext>
            </p:extLst>
          </p:nvPr>
        </p:nvGraphicFramePr>
        <p:xfrm>
          <a:off x="10547797" y="9194641"/>
          <a:ext cx="342900" cy="228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 dirty="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0" name="Table"/>
          <p:cNvGraphicFramePr/>
          <p:nvPr>
            <p:extLst>
              <p:ext uri="{D42A27DB-BD31-4B8C-83A1-F6EECF244321}">
                <p14:modId xmlns:p14="http://schemas.microsoft.com/office/powerpoint/2010/main" val="3279872334"/>
              </p:ext>
            </p:extLst>
          </p:nvPr>
        </p:nvGraphicFramePr>
        <p:xfrm>
          <a:off x="10547797" y="8618465"/>
          <a:ext cx="342900" cy="3429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 dirty="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1" name="Line"/>
          <p:cNvSpPr/>
          <p:nvPr/>
        </p:nvSpPr>
        <p:spPr>
          <a:xfrm>
            <a:off x="7127988" y="1183717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372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3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ummary function">
            <a:extLst>
              <a:ext uri="{FF2B5EF4-FFF2-40B4-BE49-F238E27FC236}">
                <a16:creationId xmlns:a16="http://schemas.microsoft.com/office/drawing/2014/main" id="{AAC9E54C-66F2-4DB2-BF97-9A8D1CC97CDA}"/>
              </a:ext>
            </a:extLst>
          </p:cNvPr>
          <p:cNvSpPr txBox="1"/>
          <p:nvPr/>
        </p:nvSpPr>
        <p:spPr>
          <a:xfrm>
            <a:off x="3844313" y="2307160"/>
            <a:ext cx="1373774" cy="15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lang="es-AR" dirty="0"/>
              <a:t>función  de resumen</a:t>
            </a:r>
            <a:endParaRPr dirty="0"/>
          </a:p>
        </p:txBody>
      </p:sp>
      <p:sp>
        <p:nvSpPr>
          <p:cNvPr id="114" name="vectorized function">
            <a:extLst>
              <a:ext uri="{FF2B5EF4-FFF2-40B4-BE49-F238E27FC236}">
                <a16:creationId xmlns:a16="http://schemas.microsoft.com/office/drawing/2014/main" id="{254F326E-88BB-44C1-8994-A18AD5FE6009}"/>
              </a:ext>
            </a:extLst>
          </p:cNvPr>
          <p:cNvSpPr txBox="1"/>
          <p:nvPr/>
        </p:nvSpPr>
        <p:spPr>
          <a:xfrm>
            <a:off x="495303" y="2307160"/>
            <a:ext cx="1378583" cy="15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lang="es-AR" dirty="0"/>
              <a:t>función vectorizada </a:t>
            </a:r>
            <a:endParaRPr dirty="0"/>
          </a:p>
        </p:txBody>
      </p:sp>
      <p:sp>
        <p:nvSpPr>
          <p:cNvPr id="112" name="RStudio® is a trademark of RStudio, Inc.  •  CC BY SA RStudio •  info@rstudio.com  •  844-448-1212 • rstudio.com •  Learn more with browseVignettes(package = c(&quot;dplyr&quot;, &quot;tibble&quot;))  •  dplyr  0.7.0 •  tibble  1.2.0  •  Updated: 2019-08">
            <a:extLst>
              <a:ext uri="{FF2B5EF4-FFF2-40B4-BE49-F238E27FC236}">
                <a16:creationId xmlns:a16="http://schemas.microsoft.com/office/drawing/2014/main" id="{6D69A6E6-A8E2-42CE-9640-F1BA39FB4896}"/>
              </a:ext>
            </a:extLst>
          </p:cNvPr>
          <p:cNvSpPr txBox="1"/>
          <p:nvPr/>
        </p:nvSpPr>
        <p:spPr>
          <a:xfrm>
            <a:off x="2359777" y="1039995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AR" dirty="0"/>
              <a:t>RStudio® es marca registrada de RStudio, Inc. • </a:t>
            </a:r>
            <a:r>
              <a:rPr dirty="0"/>
              <a:t>  </a:t>
            </a:r>
            <a:r>
              <a:rPr dirty="0">
                <a:hlinkClick r:id="rId10"/>
              </a:rPr>
              <a:t>CC BY SA</a:t>
            </a:r>
            <a:r>
              <a:rPr dirty="0"/>
              <a:t> RStudio •  </a:t>
            </a:r>
            <a:r>
              <a:rPr dirty="0">
                <a:hlinkClick r:id="rId11"/>
              </a:rPr>
              <a:t>info@rstudio.com</a:t>
            </a:r>
            <a:r>
              <a:rPr dirty="0"/>
              <a:t>  •  844-448-1212 • </a:t>
            </a:r>
            <a:r>
              <a:rPr dirty="0">
                <a:hlinkClick r:id="rId12"/>
              </a:rPr>
              <a:t>rstudio.com</a:t>
            </a:r>
            <a:r>
              <a:rPr dirty="0"/>
              <a:t> •  </a:t>
            </a:r>
            <a:r>
              <a:rPr lang="es-AR" dirty="0"/>
              <a:t>Aprende más con </a:t>
            </a:r>
            <a:r>
              <a:rPr dirty="0" err="1"/>
              <a:t>browseVignettes</a:t>
            </a:r>
            <a:r>
              <a:rPr dirty="0"/>
              <a:t>(package = c("</a:t>
            </a:r>
            <a:r>
              <a:rPr dirty="0" err="1"/>
              <a:t>dplyr</a:t>
            </a:r>
            <a:r>
              <a:rPr dirty="0"/>
              <a:t>", "</a:t>
            </a:r>
            <a:r>
              <a:rPr dirty="0" err="1"/>
              <a:t>tibble</a:t>
            </a:r>
            <a:r>
              <a:rPr dirty="0"/>
              <a:t>"))  •  </a:t>
            </a:r>
            <a:r>
              <a:rPr dirty="0" err="1"/>
              <a:t>dplyr</a:t>
            </a:r>
            <a:r>
              <a:rPr dirty="0"/>
              <a:t>  0.</a:t>
            </a:r>
            <a:r>
              <a:rPr lang="es-AR" dirty="0"/>
              <a:t>8</a:t>
            </a:r>
            <a:r>
              <a:rPr dirty="0"/>
              <a:t>.</a:t>
            </a:r>
            <a:r>
              <a:rPr lang="es-AR" dirty="0"/>
              <a:t>3</a:t>
            </a:r>
            <a:r>
              <a:rPr dirty="0"/>
              <a:t> •  </a:t>
            </a:r>
            <a:r>
              <a:rPr dirty="0" err="1"/>
              <a:t>tibble</a:t>
            </a:r>
            <a:r>
              <a:rPr dirty="0"/>
              <a:t>  </a:t>
            </a:r>
            <a:r>
              <a:rPr lang="es-AR" dirty="0"/>
              <a:t>2</a:t>
            </a:r>
            <a:r>
              <a:rPr dirty="0"/>
              <a:t>.</a:t>
            </a:r>
            <a:r>
              <a:rPr lang="es-AR" dirty="0"/>
              <a:t>1</a:t>
            </a:r>
            <a:r>
              <a:rPr dirty="0"/>
              <a:t>.</a:t>
            </a:r>
            <a:r>
              <a:rPr lang="es-AR" dirty="0"/>
              <a:t>3</a:t>
            </a:r>
            <a:r>
              <a:rPr dirty="0"/>
              <a:t>  •  </a:t>
            </a:r>
            <a:r>
              <a:rPr lang="es-AR" dirty="0"/>
              <a:t>Actualizado</a:t>
            </a:r>
            <a:r>
              <a:rPr dirty="0"/>
              <a:t>: 2019-</a:t>
            </a:r>
            <a:r>
              <a:rPr lang="es-AR" dirty="0"/>
              <a:t>12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C68DBBC-DF68-4A1E-B3A8-8320FFE556CF}"/>
              </a:ext>
            </a:extLst>
          </p:cNvPr>
          <p:cNvSpPr/>
          <p:nvPr/>
        </p:nvSpPr>
        <p:spPr>
          <a:xfrm>
            <a:off x="5647134" y="5259001"/>
            <a:ext cx="26757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dplyr</a:t>
            </a:r>
            <a:r>
              <a:rPr lang="es-ES" dirty="0"/>
              <a:t> es el 0.8.3  y el </a:t>
            </a:r>
            <a:r>
              <a:rPr lang="es-ES" dirty="0" err="1"/>
              <a:t>tibble</a:t>
            </a:r>
            <a:r>
              <a:rPr lang="es-ES" dirty="0"/>
              <a:t> es el 2.1.3</a:t>
            </a:r>
            <a:endParaRPr lang="es-AR" dirty="0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7292</TotalTime>
  <Words>3018</Words>
  <Application>Microsoft Office PowerPoint</Application>
  <PresentationFormat>Personalizado</PresentationFormat>
  <Paragraphs>685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12" baseType="lpstr">
      <vt:lpstr>Avenir Roman</vt:lpstr>
      <vt:lpstr>Gill Sans</vt:lpstr>
      <vt:lpstr>Helvetica Light</vt:lpstr>
      <vt:lpstr>Menlo</vt:lpstr>
      <vt:lpstr>Helvetica</vt:lpstr>
      <vt:lpstr>Source Sans Pro</vt:lpstr>
      <vt:lpstr>Source Sans Pro Black</vt:lpstr>
      <vt:lpstr>Source Sans Pro Light</vt:lpstr>
      <vt:lpstr>Source Sans Pro SemiBold</vt:lpstr>
      <vt:lpstr>White</vt:lpstr>
      <vt:lpstr>Transformación de datos con dplyr : : GUÍA RÁPIDA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Transformation with dplyr : : CHEAT SHEET</dc:title>
  <dc:creator>pminotti</dc:creator>
  <cp:lastModifiedBy>Priscilla Minotti</cp:lastModifiedBy>
  <cp:revision>56</cp:revision>
  <dcterms:modified xsi:type="dcterms:W3CDTF">2020-02-07T00:49:18Z</dcterms:modified>
</cp:coreProperties>
</file>