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7" r:id="rId2"/>
    <p:sldId id="258" r:id="rId3"/>
    <p:sldId id="284" r:id="rId4"/>
    <p:sldId id="259" r:id="rId5"/>
    <p:sldId id="263" r:id="rId6"/>
    <p:sldId id="262" r:id="rId7"/>
    <p:sldId id="264" r:id="rId8"/>
    <p:sldId id="266" r:id="rId9"/>
    <p:sldId id="265" r:id="rId10"/>
    <p:sldId id="267" r:id="rId11"/>
    <p:sldId id="271" r:id="rId12"/>
    <p:sldId id="272" r:id="rId13"/>
    <p:sldId id="260" r:id="rId14"/>
    <p:sldId id="268" r:id="rId15"/>
    <p:sldId id="269"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514F78-3918-40CB-82F6-F0B6CAAB9EF5}" type="datetimeFigureOut">
              <a:rPr lang="es-ES" smtClean="0"/>
              <a:t>29/04/2014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91F764-8DEC-4E9A-BB28-9481D5F9E1DC}" type="slidenum">
              <a:rPr lang="es-ES" smtClean="0"/>
              <a:t>‹Nº›</a:t>
            </a:fld>
            <a:endParaRPr lang="es-ES"/>
          </a:p>
        </p:txBody>
      </p:sp>
    </p:spTree>
    <p:extLst>
      <p:ext uri="{BB962C8B-B14F-4D97-AF65-F5344CB8AC3E}">
        <p14:creationId xmlns:p14="http://schemas.microsoft.com/office/powerpoint/2010/main" val="422253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1C0A6A0-AB60-4CBF-A281-7EC640D7EB6D}" type="slidenum">
              <a:rPr lang="es-ES" smtClean="0"/>
              <a:pPr eaLnBrk="1" hangingPunct="1"/>
              <a:t>1</a:t>
            </a:fld>
            <a:endParaRPr lang="es-E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D7F5D0B-32A7-485F-A8A2-51123B89DD7B}" type="slidenum">
              <a:rPr lang="es-ES" smtClean="0"/>
              <a:pPr eaLnBrk="1" hangingPunct="1"/>
              <a:t>2</a:t>
            </a:fld>
            <a:endParaRPr lang="es-ES"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E91F764-8DEC-4E9A-BB28-9481D5F9E1DC}" type="slidenum">
              <a:rPr lang="es-ES" smtClean="0"/>
              <a:t>7</a:t>
            </a:fld>
            <a:endParaRPr lang="es-ES"/>
          </a:p>
        </p:txBody>
      </p:sp>
    </p:spTree>
    <p:extLst>
      <p:ext uri="{BB962C8B-B14F-4D97-AF65-F5344CB8AC3E}">
        <p14:creationId xmlns:p14="http://schemas.microsoft.com/office/powerpoint/2010/main" val="388885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67587" name="Rectangle 3"/>
          <p:cNvSpPr>
            <a:spLocks noGrp="1" noChangeArrowheads="1"/>
          </p:cNvSpPr>
          <p:nvPr>
            <p:ph type="ctrTitle"/>
          </p:nvPr>
        </p:nvSpPr>
        <p:spPr>
          <a:xfrm>
            <a:off x="315913" y="466725"/>
            <a:ext cx="6781800" cy="2133600"/>
          </a:xfrm>
        </p:spPr>
        <p:txBody>
          <a:bodyPr/>
          <a:lstStyle>
            <a:lvl1pPr algn="r">
              <a:defRPr sz="4800"/>
            </a:lvl1pPr>
          </a:lstStyle>
          <a:p>
            <a:pPr lvl="0"/>
            <a:r>
              <a:rPr lang="es-ES" altLang="en-US" noProof="0" smtClean="0"/>
              <a:t>Haga clic para modificar el estilo de título del patrón</a:t>
            </a:r>
          </a:p>
        </p:txBody>
      </p:sp>
      <p:sp>
        <p:nvSpPr>
          <p:cNvPr id="675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s-ES" altLang="en-US" noProof="0" smtClean="0"/>
              <a:t>Haga clic para modificar el estilo de subtítulo del patrón</a:t>
            </a:r>
          </a:p>
        </p:txBody>
      </p:sp>
      <p:sp>
        <p:nvSpPr>
          <p:cNvPr id="38" name="Rectangle 5"/>
          <p:cNvSpPr>
            <a:spLocks noGrp="1" noChangeArrowheads="1"/>
          </p:cNvSpPr>
          <p:nvPr>
            <p:ph type="dt" sz="half" idx="10"/>
          </p:nvPr>
        </p:nvSpPr>
        <p:spPr/>
        <p:txBody>
          <a:bodyPr/>
          <a:lstStyle>
            <a:lvl1pPr>
              <a:defRPr/>
            </a:lvl1pPr>
          </a:lstStyle>
          <a:p>
            <a:fld id="{1B4E3220-7ACD-4C6A-B238-872772D32B84}" type="datetimeFigureOut">
              <a:rPr lang="es-ES" smtClean="0"/>
              <a:t>29/04/2014</a:t>
            </a:fld>
            <a:endParaRPr lang="es-ES"/>
          </a:p>
        </p:txBody>
      </p:sp>
      <p:sp>
        <p:nvSpPr>
          <p:cNvPr id="39" name="Rectangle 6"/>
          <p:cNvSpPr>
            <a:spLocks noGrp="1" noChangeArrowheads="1"/>
          </p:cNvSpPr>
          <p:nvPr>
            <p:ph type="ftr" sz="quarter" idx="11"/>
          </p:nvPr>
        </p:nvSpPr>
        <p:spPr/>
        <p:txBody>
          <a:bodyPr/>
          <a:lstStyle>
            <a:lvl1pPr>
              <a:defRPr/>
            </a:lvl1pPr>
          </a:lstStyle>
          <a:p>
            <a:endParaRPr lang="es-ES"/>
          </a:p>
        </p:txBody>
      </p:sp>
      <p:sp>
        <p:nvSpPr>
          <p:cNvPr id="40" name="Rectangle 7"/>
          <p:cNvSpPr>
            <a:spLocks noGrp="1" noChangeArrowheads="1"/>
          </p:cNvSpPr>
          <p:nvPr>
            <p:ph type="sldNum" sz="quarter" idx="12"/>
          </p:nvPr>
        </p:nvSpPr>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02458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5" name="Rectangle 6"/>
          <p:cNvSpPr>
            <a:spLocks noGrp="1" noChangeArrowheads="1"/>
          </p:cNvSpPr>
          <p:nvPr>
            <p:ph type="ftr" sz="quarter" idx="11"/>
          </p:nvPr>
        </p:nvSpPr>
        <p:spPr>
          <a:ln/>
        </p:spPr>
        <p:txBody>
          <a:bodyPr/>
          <a:lstStyle>
            <a:lvl1pPr>
              <a:defRPr/>
            </a:lvl1pPr>
          </a:lstStyle>
          <a:p>
            <a:endParaRPr lang="es-ES"/>
          </a:p>
        </p:txBody>
      </p:sp>
      <p:sp>
        <p:nvSpPr>
          <p:cNvPr id="6"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4199994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22238"/>
            <a:ext cx="2057400" cy="6008687"/>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122238"/>
            <a:ext cx="6019800" cy="60086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5" name="Rectangle 6"/>
          <p:cNvSpPr>
            <a:spLocks noGrp="1" noChangeArrowheads="1"/>
          </p:cNvSpPr>
          <p:nvPr>
            <p:ph type="ftr" sz="quarter" idx="11"/>
          </p:nvPr>
        </p:nvSpPr>
        <p:spPr>
          <a:ln/>
        </p:spPr>
        <p:txBody>
          <a:bodyPr/>
          <a:lstStyle>
            <a:lvl1pPr>
              <a:defRPr/>
            </a:lvl1pPr>
          </a:lstStyle>
          <a:p>
            <a:endParaRPr lang="es-ES"/>
          </a:p>
        </p:txBody>
      </p:sp>
      <p:sp>
        <p:nvSpPr>
          <p:cNvPr id="6"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1843847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122238"/>
            <a:ext cx="8229600" cy="6008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4" name="Rectangle 6"/>
          <p:cNvSpPr>
            <a:spLocks noGrp="1" noChangeArrowheads="1"/>
          </p:cNvSpPr>
          <p:nvPr>
            <p:ph type="ftr" sz="quarter" idx="11"/>
          </p:nvPr>
        </p:nvSpPr>
        <p:spPr>
          <a:ln/>
        </p:spPr>
        <p:txBody>
          <a:bodyPr/>
          <a:lstStyle>
            <a:lvl1pPr>
              <a:defRPr/>
            </a:lvl1pPr>
          </a:lstStyle>
          <a:p>
            <a:endParaRPr lang="es-ES"/>
          </a:p>
        </p:txBody>
      </p:sp>
      <p:sp>
        <p:nvSpPr>
          <p:cNvPr id="5"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455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5" name="Rectangle 6"/>
          <p:cNvSpPr>
            <a:spLocks noGrp="1" noChangeArrowheads="1"/>
          </p:cNvSpPr>
          <p:nvPr>
            <p:ph type="ftr" sz="quarter" idx="11"/>
          </p:nvPr>
        </p:nvSpPr>
        <p:spPr>
          <a:ln/>
        </p:spPr>
        <p:txBody>
          <a:bodyPr/>
          <a:lstStyle>
            <a:lvl1pPr>
              <a:defRPr/>
            </a:lvl1pPr>
          </a:lstStyle>
          <a:p>
            <a:endParaRPr lang="es-ES"/>
          </a:p>
        </p:txBody>
      </p:sp>
      <p:sp>
        <p:nvSpPr>
          <p:cNvPr id="6"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9099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5" name="Rectangle 6"/>
          <p:cNvSpPr>
            <a:spLocks noGrp="1" noChangeArrowheads="1"/>
          </p:cNvSpPr>
          <p:nvPr>
            <p:ph type="ftr" sz="quarter" idx="11"/>
          </p:nvPr>
        </p:nvSpPr>
        <p:spPr>
          <a:ln/>
        </p:spPr>
        <p:txBody>
          <a:bodyPr/>
          <a:lstStyle>
            <a:lvl1pPr>
              <a:defRPr/>
            </a:lvl1pPr>
          </a:lstStyle>
          <a:p>
            <a:endParaRPr lang="es-ES"/>
          </a:p>
        </p:txBody>
      </p:sp>
      <p:sp>
        <p:nvSpPr>
          <p:cNvPr id="6"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62426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6" name="Rectangle 6"/>
          <p:cNvSpPr>
            <a:spLocks noGrp="1" noChangeArrowheads="1"/>
          </p:cNvSpPr>
          <p:nvPr>
            <p:ph type="ftr" sz="quarter" idx="11"/>
          </p:nvPr>
        </p:nvSpPr>
        <p:spPr>
          <a:ln/>
        </p:spPr>
        <p:txBody>
          <a:bodyPr/>
          <a:lstStyle>
            <a:lvl1pPr>
              <a:defRPr/>
            </a:lvl1pPr>
          </a:lstStyle>
          <a:p>
            <a:endParaRPr lang="es-ES"/>
          </a:p>
        </p:txBody>
      </p:sp>
      <p:sp>
        <p:nvSpPr>
          <p:cNvPr id="7"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2129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8" name="Rectangle 6"/>
          <p:cNvSpPr>
            <a:spLocks noGrp="1" noChangeArrowheads="1"/>
          </p:cNvSpPr>
          <p:nvPr>
            <p:ph type="ftr" sz="quarter" idx="11"/>
          </p:nvPr>
        </p:nvSpPr>
        <p:spPr>
          <a:ln/>
        </p:spPr>
        <p:txBody>
          <a:bodyPr/>
          <a:lstStyle>
            <a:lvl1pPr>
              <a:defRPr/>
            </a:lvl1pPr>
          </a:lstStyle>
          <a:p>
            <a:endParaRPr lang="es-ES"/>
          </a:p>
        </p:txBody>
      </p:sp>
      <p:sp>
        <p:nvSpPr>
          <p:cNvPr id="9"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132024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4" name="Rectangle 6"/>
          <p:cNvSpPr>
            <a:spLocks noGrp="1" noChangeArrowheads="1"/>
          </p:cNvSpPr>
          <p:nvPr>
            <p:ph type="ftr" sz="quarter" idx="11"/>
          </p:nvPr>
        </p:nvSpPr>
        <p:spPr>
          <a:ln/>
        </p:spPr>
        <p:txBody>
          <a:bodyPr/>
          <a:lstStyle>
            <a:lvl1pPr>
              <a:defRPr/>
            </a:lvl1pPr>
          </a:lstStyle>
          <a:p>
            <a:endParaRPr lang="es-ES"/>
          </a:p>
        </p:txBody>
      </p:sp>
      <p:sp>
        <p:nvSpPr>
          <p:cNvPr id="5"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08026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3" name="Rectangle 6"/>
          <p:cNvSpPr>
            <a:spLocks noGrp="1" noChangeArrowheads="1"/>
          </p:cNvSpPr>
          <p:nvPr>
            <p:ph type="ftr" sz="quarter" idx="11"/>
          </p:nvPr>
        </p:nvSpPr>
        <p:spPr>
          <a:ln/>
        </p:spPr>
        <p:txBody>
          <a:bodyPr/>
          <a:lstStyle>
            <a:lvl1pPr>
              <a:defRPr/>
            </a:lvl1pPr>
          </a:lstStyle>
          <a:p>
            <a:endParaRPr lang="es-ES"/>
          </a:p>
        </p:txBody>
      </p:sp>
      <p:sp>
        <p:nvSpPr>
          <p:cNvPr id="4"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62381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6" name="Rectangle 6"/>
          <p:cNvSpPr>
            <a:spLocks noGrp="1" noChangeArrowheads="1"/>
          </p:cNvSpPr>
          <p:nvPr>
            <p:ph type="ftr" sz="quarter" idx="11"/>
          </p:nvPr>
        </p:nvSpPr>
        <p:spPr>
          <a:ln/>
        </p:spPr>
        <p:txBody>
          <a:bodyPr/>
          <a:lstStyle>
            <a:lvl1pPr>
              <a:defRPr/>
            </a:lvl1pPr>
          </a:lstStyle>
          <a:p>
            <a:endParaRPr lang="es-ES"/>
          </a:p>
        </p:txBody>
      </p:sp>
      <p:sp>
        <p:nvSpPr>
          <p:cNvPr id="7"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71873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5"/>
          <p:cNvSpPr>
            <a:spLocks noGrp="1" noChangeArrowheads="1"/>
          </p:cNvSpPr>
          <p:nvPr>
            <p:ph type="dt" sz="half" idx="10"/>
          </p:nvPr>
        </p:nvSpPr>
        <p:spPr>
          <a:ln/>
        </p:spPr>
        <p:txBody>
          <a:bodyPr/>
          <a:lstStyle>
            <a:lvl1pPr>
              <a:defRPr/>
            </a:lvl1pPr>
          </a:lstStyle>
          <a:p>
            <a:fld id="{1B4E3220-7ACD-4C6A-B238-872772D32B84}" type="datetimeFigureOut">
              <a:rPr lang="es-ES" smtClean="0"/>
              <a:t>29/04/2014</a:t>
            </a:fld>
            <a:endParaRPr lang="es-ES"/>
          </a:p>
        </p:txBody>
      </p:sp>
      <p:sp>
        <p:nvSpPr>
          <p:cNvPr id="6" name="Rectangle 6"/>
          <p:cNvSpPr>
            <a:spLocks noGrp="1" noChangeArrowheads="1"/>
          </p:cNvSpPr>
          <p:nvPr>
            <p:ph type="ftr" sz="quarter" idx="11"/>
          </p:nvPr>
        </p:nvSpPr>
        <p:spPr>
          <a:ln/>
        </p:spPr>
        <p:txBody>
          <a:bodyPr/>
          <a:lstStyle>
            <a:lvl1pPr>
              <a:defRPr/>
            </a:lvl1pPr>
          </a:lstStyle>
          <a:p>
            <a:endParaRPr lang="es-ES"/>
          </a:p>
        </p:txBody>
      </p:sp>
      <p:sp>
        <p:nvSpPr>
          <p:cNvPr id="7" name="Rectangle 7"/>
          <p:cNvSpPr>
            <a:spLocks noGrp="1" noChangeArrowheads="1"/>
          </p:cNvSpPr>
          <p:nvPr>
            <p:ph type="sldNum" sz="quarter" idx="12"/>
          </p:nvPr>
        </p:nvSpPr>
        <p:spPr>
          <a:ln/>
        </p:spPr>
        <p:txBody>
          <a:bodyPr/>
          <a:lstStyle>
            <a:lvl1pPr>
              <a:defRPr/>
            </a:lvl1pPr>
          </a:lstStyle>
          <a:p>
            <a:fld id="{E6F75738-6D1D-4C1E-90D3-501DDCDBA2CA}" type="slidenum">
              <a:rPr lang="es-ES" smtClean="0"/>
              <a:t>‹Nº›</a:t>
            </a:fld>
            <a:endParaRPr lang="es-ES"/>
          </a:p>
        </p:txBody>
      </p:sp>
    </p:spTree>
    <p:extLst>
      <p:ext uri="{BB962C8B-B14F-4D97-AF65-F5344CB8AC3E}">
        <p14:creationId xmlns:p14="http://schemas.microsoft.com/office/powerpoint/2010/main" val="257784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Rectangle 3"/>
          <p:cNvSpPr>
            <a:spLocks noGrp="1" noChangeArrowheads="1"/>
          </p:cNvSpPr>
          <p:nvPr>
            <p:ph type="title"/>
          </p:nvPr>
        </p:nvSpPr>
        <p:spPr bwMode="auto">
          <a:xfrm>
            <a:off x="457200" y="122238"/>
            <a:ext cx="75438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s-ES" altLang="en-US" smtClean="0"/>
              <a:t>Haga clic para cambiar el estilo de título	</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66565"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fld id="{1B4E3220-7ACD-4C6A-B238-872772D32B84}" type="datetimeFigureOut">
              <a:rPr lang="es-ES" smtClean="0"/>
              <a:t>29/04/2014</a:t>
            </a:fld>
            <a:endParaRPr lang="es-ES"/>
          </a:p>
        </p:txBody>
      </p:sp>
      <p:sp>
        <p:nvSpPr>
          <p:cNvPr id="66566"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s-ES"/>
          </a:p>
        </p:txBody>
      </p:sp>
      <p:sp>
        <p:nvSpPr>
          <p:cNvPr id="66567"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6F75738-6D1D-4C1E-90D3-501DDCDBA2CA}" type="slidenum">
              <a:rPr lang="es-ES" smtClean="0"/>
              <a:t>‹Nº›</a:t>
            </a:fld>
            <a:endParaRPr lang="es-ES"/>
          </a:p>
        </p:txBody>
      </p:sp>
      <p:grpSp>
        <p:nvGrpSpPr>
          <p:cNvPr id="1032" name="Group 8"/>
          <p:cNvGrpSpPr>
            <a:grpSpLocks/>
          </p:cNvGrpSpPr>
          <p:nvPr/>
        </p:nvGrpSpPr>
        <p:grpSpPr bwMode="auto">
          <a:xfrm>
            <a:off x="8153400" y="152400"/>
            <a:ext cx="792163" cy="1295400"/>
            <a:chOff x="5136" y="960"/>
            <a:chExt cx="528" cy="864"/>
          </a:xfrm>
        </p:grpSpPr>
        <p:sp>
          <p:nvSpPr>
            <p:cNvPr id="1034"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5"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6"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7"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8"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39"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0"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1"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2"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3"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4"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5"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6"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7"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8"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49"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0"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1"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2"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3"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4"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5"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6"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7"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8"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59"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0"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1"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2"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3"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1064"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33" name="Line 40"/>
          <p:cNvSpPr>
            <a:spLocks noChangeShapeType="1"/>
          </p:cNvSpPr>
          <p:nvPr/>
        </p:nvSpPr>
        <p:spPr bwMode="auto">
          <a:xfrm>
            <a:off x="539750" y="1484313"/>
            <a:ext cx="8067675"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cs typeface="Arial" charset="0"/>
        </a:defRPr>
      </a:lvl2pPr>
      <a:lvl3pPr algn="l" rtl="0" eaLnBrk="1" fontAlgn="base" hangingPunct="1">
        <a:spcBef>
          <a:spcPct val="0"/>
        </a:spcBef>
        <a:spcAft>
          <a:spcPct val="0"/>
        </a:spcAft>
        <a:defRPr sz="3900" b="1">
          <a:solidFill>
            <a:schemeClr val="tx2"/>
          </a:solidFill>
          <a:latin typeface="Arial" charset="0"/>
          <a:cs typeface="Arial" charset="0"/>
        </a:defRPr>
      </a:lvl3pPr>
      <a:lvl4pPr algn="l" rtl="0" eaLnBrk="1" fontAlgn="base" hangingPunct="1">
        <a:spcBef>
          <a:spcPct val="0"/>
        </a:spcBef>
        <a:spcAft>
          <a:spcPct val="0"/>
        </a:spcAft>
        <a:defRPr sz="3900" b="1">
          <a:solidFill>
            <a:schemeClr val="tx2"/>
          </a:solidFill>
          <a:latin typeface="Arial" charset="0"/>
          <a:cs typeface="Arial" charset="0"/>
        </a:defRPr>
      </a:lvl4pPr>
      <a:lvl5pPr algn="l" rtl="0" eaLnBrk="1" fontAlgn="base" hangingPunct="1">
        <a:spcBef>
          <a:spcPct val="0"/>
        </a:spcBef>
        <a:spcAft>
          <a:spcPct val="0"/>
        </a:spcAft>
        <a:defRPr sz="3900" b="1">
          <a:solidFill>
            <a:schemeClr val="tx2"/>
          </a:solidFill>
          <a:latin typeface="Arial" charset="0"/>
          <a:cs typeface="Arial" charset="0"/>
        </a:defRPr>
      </a:lvl5pPr>
      <a:lvl6pPr marL="457200" algn="l" rtl="0" eaLnBrk="1" fontAlgn="base" hangingPunct="1">
        <a:spcBef>
          <a:spcPct val="0"/>
        </a:spcBef>
        <a:spcAft>
          <a:spcPct val="0"/>
        </a:spcAft>
        <a:defRPr sz="3900" b="1">
          <a:solidFill>
            <a:schemeClr val="tx2"/>
          </a:solidFill>
          <a:latin typeface="Arial" charset="0"/>
          <a:cs typeface="Arial" charset="0"/>
        </a:defRPr>
      </a:lvl6pPr>
      <a:lvl7pPr marL="914400" algn="l" rtl="0" eaLnBrk="1" fontAlgn="base" hangingPunct="1">
        <a:spcBef>
          <a:spcPct val="0"/>
        </a:spcBef>
        <a:spcAft>
          <a:spcPct val="0"/>
        </a:spcAft>
        <a:defRPr sz="3900" b="1">
          <a:solidFill>
            <a:schemeClr val="tx2"/>
          </a:solidFill>
          <a:latin typeface="Arial" charset="0"/>
          <a:cs typeface="Arial" charset="0"/>
        </a:defRPr>
      </a:lvl7pPr>
      <a:lvl8pPr marL="1371600" algn="l" rtl="0" eaLnBrk="1" fontAlgn="base" hangingPunct="1">
        <a:spcBef>
          <a:spcPct val="0"/>
        </a:spcBef>
        <a:spcAft>
          <a:spcPct val="0"/>
        </a:spcAft>
        <a:defRPr sz="3900" b="1">
          <a:solidFill>
            <a:schemeClr val="tx2"/>
          </a:solidFill>
          <a:latin typeface="Arial" charset="0"/>
          <a:cs typeface="Arial" charset="0"/>
        </a:defRPr>
      </a:lvl8pPr>
      <a:lvl9pPr marL="1828800" algn="l" rtl="0" eaLnBrk="1" fontAlgn="base" hangingPunct="1">
        <a:spcBef>
          <a:spcPct val="0"/>
        </a:spcBef>
        <a:spcAft>
          <a:spcPct val="0"/>
        </a:spcAft>
        <a:defRPr sz="3900" b="1">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3850" y="3429000"/>
            <a:ext cx="6769100" cy="1470025"/>
          </a:xfrm>
          <a:noFill/>
        </p:spPr>
        <p:txBody>
          <a:bodyPr anchor="t">
            <a:normAutofit fontScale="90000"/>
          </a:bodyPr>
          <a:lstStyle/>
          <a:p>
            <a:pPr eaLnBrk="1" hangingPunct="1"/>
            <a:r>
              <a:rPr lang="es-ES" dirty="0" smtClean="0"/>
              <a:t>Interfaz</a:t>
            </a:r>
            <a:br>
              <a:rPr lang="es-ES" dirty="0" smtClean="0"/>
            </a:br>
            <a:r>
              <a:rPr lang="es-ES" dirty="0" smtClean="0"/>
              <a:t> </a:t>
            </a:r>
            <a:r>
              <a:rPr lang="es-ES" dirty="0" err="1" smtClean="0"/>
              <a:t>Iterator</a:t>
            </a:r>
            <a:r>
              <a:rPr lang="es-ES" dirty="0" smtClean="0"/>
              <a:t> e Iterable  </a:t>
            </a:r>
            <a:br>
              <a:rPr lang="es-ES" dirty="0" smtClean="0"/>
            </a:br>
            <a:endParaRPr lang="es-ES" dirty="0" smtClean="0"/>
          </a:p>
        </p:txBody>
      </p:sp>
    </p:spTree>
    <p:extLst>
      <p:ext uri="{BB962C8B-B14F-4D97-AF65-F5344CB8AC3E}">
        <p14:creationId xmlns:p14="http://schemas.microsoft.com/office/powerpoint/2010/main" val="2458781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Ahora la salida es:</a:t>
            </a:r>
            <a:endParaRPr lang="es-E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92" t="8958" r="47291" b="54167"/>
          <a:stretch/>
        </p:blipFill>
        <p:spPr bwMode="auto">
          <a:xfrm>
            <a:off x="684465" y="2038320"/>
            <a:ext cx="8158248" cy="3334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5229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 internas </a:t>
            </a:r>
            <a:endParaRPr lang="es-ES" dirty="0"/>
          </a:p>
        </p:txBody>
      </p:sp>
      <p:sp>
        <p:nvSpPr>
          <p:cNvPr id="3" name="2 Marcador de contenido"/>
          <p:cNvSpPr>
            <a:spLocks noGrp="1"/>
          </p:cNvSpPr>
          <p:nvPr>
            <p:ph idx="1"/>
          </p:nvPr>
        </p:nvSpPr>
        <p:spPr/>
        <p:txBody>
          <a:bodyPr/>
          <a:lstStyle/>
          <a:p>
            <a:r>
              <a:rPr lang="es-ES" dirty="0" smtClean="0"/>
              <a:t>Realmente la clase </a:t>
            </a:r>
            <a:r>
              <a:rPr lang="es-ES" dirty="0" err="1" smtClean="0"/>
              <a:t>IteratorArray</a:t>
            </a:r>
            <a:r>
              <a:rPr lang="es-ES" dirty="0" smtClean="0"/>
              <a:t> solo se va a usar desde </a:t>
            </a:r>
            <a:r>
              <a:rPr lang="es-ES" dirty="0" err="1" smtClean="0"/>
              <a:t>ArrayAlumnos</a:t>
            </a:r>
            <a:r>
              <a:rPr lang="es-ES" dirty="0" smtClean="0"/>
              <a:t> para crear un </a:t>
            </a:r>
            <a:r>
              <a:rPr lang="es-ES" dirty="0" err="1" smtClean="0"/>
              <a:t>iterator</a:t>
            </a:r>
            <a:r>
              <a:rPr lang="es-ES" dirty="0" smtClean="0"/>
              <a:t> para dicha clase.</a:t>
            </a:r>
          </a:p>
          <a:p>
            <a:r>
              <a:rPr lang="es-ES" dirty="0" smtClean="0"/>
              <a:t>Podríamos haber definido </a:t>
            </a:r>
            <a:r>
              <a:rPr lang="es-ES" dirty="0" err="1" smtClean="0"/>
              <a:t>IteratorArray</a:t>
            </a:r>
            <a:r>
              <a:rPr lang="es-ES" dirty="0" smtClean="0"/>
              <a:t> como una clase interna dentro de la clase </a:t>
            </a:r>
            <a:r>
              <a:rPr lang="es-ES" dirty="0" err="1" smtClean="0"/>
              <a:t>ArrayAlumnos</a:t>
            </a:r>
            <a:endParaRPr lang="es-ES" dirty="0"/>
          </a:p>
        </p:txBody>
      </p:sp>
    </p:spTree>
    <p:extLst>
      <p:ext uri="{BB962C8B-B14F-4D97-AF65-F5344CB8AC3E}">
        <p14:creationId xmlns:p14="http://schemas.microsoft.com/office/powerpoint/2010/main" val="1078027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67" t="9168" r="10277" b="9582"/>
          <a:stretch/>
        </p:blipFill>
        <p:spPr bwMode="auto">
          <a:xfrm>
            <a:off x="9820" y="16901"/>
            <a:ext cx="9239450" cy="6527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bwMode="auto">
          <a:xfrm flipH="1">
            <a:off x="5018697" y="1052736"/>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5 CuadroTexto"/>
          <p:cNvSpPr txBox="1"/>
          <p:nvPr/>
        </p:nvSpPr>
        <p:spPr>
          <a:xfrm>
            <a:off x="5754686" y="884898"/>
            <a:ext cx="3024336" cy="369332"/>
          </a:xfrm>
          <a:prstGeom prst="rect">
            <a:avLst/>
          </a:prstGeom>
          <a:noFill/>
        </p:spPr>
        <p:txBody>
          <a:bodyPr wrap="square" rtlCol="0">
            <a:spAutoFit/>
          </a:bodyPr>
          <a:lstStyle/>
          <a:p>
            <a:r>
              <a:rPr lang="es-ES" dirty="0" smtClean="0">
                <a:solidFill>
                  <a:srgbClr val="FF0000"/>
                </a:solidFill>
              </a:rPr>
              <a:t>Clase </a:t>
            </a:r>
            <a:r>
              <a:rPr lang="es-ES" dirty="0" err="1" smtClean="0">
                <a:solidFill>
                  <a:srgbClr val="FF0000"/>
                </a:solidFill>
              </a:rPr>
              <a:t>ArrayAlumnosBis</a:t>
            </a:r>
            <a:endParaRPr lang="es-ES" b="1" dirty="0">
              <a:solidFill>
                <a:srgbClr val="FF0000"/>
              </a:solidFill>
            </a:endParaRPr>
          </a:p>
        </p:txBody>
      </p:sp>
      <p:cxnSp>
        <p:nvCxnSpPr>
          <p:cNvPr id="7" name="6 Conector recto de flecha"/>
          <p:cNvCxnSpPr/>
          <p:nvPr/>
        </p:nvCxnSpPr>
        <p:spPr bwMode="auto">
          <a:xfrm flipH="1">
            <a:off x="5402160" y="1652622"/>
            <a:ext cx="610000"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7 CuadroTexto"/>
          <p:cNvSpPr txBox="1"/>
          <p:nvPr/>
        </p:nvSpPr>
        <p:spPr>
          <a:xfrm>
            <a:off x="6119664" y="1412776"/>
            <a:ext cx="3024336" cy="1200329"/>
          </a:xfrm>
          <a:prstGeom prst="rect">
            <a:avLst/>
          </a:prstGeom>
          <a:noFill/>
        </p:spPr>
        <p:txBody>
          <a:bodyPr wrap="square" rtlCol="0">
            <a:spAutoFit/>
          </a:bodyPr>
          <a:lstStyle/>
          <a:p>
            <a:r>
              <a:rPr lang="es-ES" dirty="0" smtClean="0">
                <a:solidFill>
                  <a:srgbClr val="FF0000"/>
                </a:solidFill>
              </a:rPr>
              <a:t>Clase interna </a:t>
            </a:r>
            <a:r>
              <a:rPr lang="es-ES" dirty="0" err="1" smtClean="0">
                <a:solidFill>
                  <a:srgbClr val="FF0000"/>
                </a:solidFill>
              </a:rPr>
              <a:t>IteratorArray</a:t>
            </a:r>
            <a:r>
              <a:rPr lang="es-ES" dirty="0" smtClean="0">
                <a:solidFill>
                  <a:srgbClr val="FF0000"/>
                </a:solidFill>
              </a:rPr>
              <a:t>. Se declara </a:t>
            </a:r>
            <a:r>
              <a:rPr lang="es-ES" dirty="0" err="1" smtClean="0">
                <a:solidFill>
                  <a:srgbClr val="FF0000"/>
                </a:solidFill>
              </a:rPr>
              <a:t>protected</a:t>
            </a:r>
            <a:r>
              <a:rPr lang="es-ES" dirty="0" smtClean="0">
                <a:solidFill>
                  <a:srgbClr val="FF0000"/>
                </a:solidFill>
              </a:rPr>
              <a:t> y no </a:t>
            </a:r>
            <a:r>
              <a:rPr lang="es-ES" dirty="0" err="1" smtClean="0">
                <a:solidFill>
                  <a:srgbClr val="FF0000"/>
                </a:solidFill>
              </a:rPr>
              <a:t>public</a:t>
            </a:r>
            <a:r>
              <a:rPr lang="es-ES" dirty="0" smtClean="0">
                <a:solidFill>
                  <a:srgbClr val="FF0000"/>
                </a:solidFill>
              </a:rPr>
              <a:t> porque no se va a usar desde fuera</a:t>
            </a:r>
            <a:endParaRPr lang="es-ES" b="1" dirty="0">
              <a:solidFill>
                <a:srgbClr val="FF0000"/>
              </a:solidFill>
            </a:endParaRPr>
          </a:p>
        </p:txBody>
      </p:sp>
      <p:cxnSp>
        <p:nvCxnSpPr>
          <p:cNvPr id="9" name="8 Conector recto de flecha"/>
          <p:cNvCxnSpPr/>
          <p:nvPr/>
        </p:nvCxnSpPr>
        <p:spPr bwMode="auto">
          <a:xfrm flipH="1">
            <a:off x="4466055" y="5829086"/>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9 CuadroTexto"/>
          <p:cNvSpPr txBox="1"/>
          <p:nvPr/>
        </p:nvSpPr>
        <p:spPr>
          <a:xfrm>
            <a:off x="5276579" y="5474961"/>
            <a:ext cx="3024336" cy="369332"/>
          </a:xfrm>
          <a:prstGeom prst="rect">
            <a:avLst/>
          </a:prstGeom>
          <a:noFill/>
        </p:spPr>
        <p:txBody>
          <a:bodyPr wrap="square" rtlCol="0">
            <a:spAutoFit/>
          </a:bodyPr>
          <a:lstStyle/>
          <a:p>
            <a:r>
              <a:rPr lang="es-ES" dirty="0" smtClean="0">
                <a:solidFill>
                  <a:srgbClr val="FF0000"/>
                </a:solidFill>
              </a:rPr>
              <a:t>Fin de la clase interna</a:t>
            </a:r>
            <a:endParaRPr lang="es-ES" dirty="0">
              <a:solidFill>
                <a:srgbClr val="FF0000"/>
              </a:solidFill>
            </a:endParaRPr>
          </a:p>
        </p:txBody>
      </p:sp>
      <p:cxnSp>
        <p:nvCxnSpPr>
          <p:cNvPr id="13" name="12 Conector recto de flecha"/>
          <p:cNvCxnSpPr/>
          <p:nvPr/>
        </p:nvCxnSpPr>
        <p:spPr bwMode="auto">
          <a:xfrm flipH="1">
            <a:off x="4466055" y="6250889"/>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13 CuadroTexto"/>
          <p:cNvSpPr txBox="1"/>
          <p:nvPr/>
        </p:nvSpPr>
        <p:spPr>
          <a:xfrm>
            <a:off x="5276579" y="5896764"/>
            <a:ext cx="3024336" cy="646331"/>
          </a:xfrm>
          <a:prstGeom prst="rect">
            <a:avLst/>
          </a:prstGeom>
          <a:noFill/>
        </p:spPr>
        <p:txBody>
          <a:bodyPr wrap="square" rtlCol="0">
            <a:spAutoFit/>
          </a:bodyPr>
          <a:lstStyle/>
          <a:p>
            <a:r>
              <a:rPr lang="es-ES" dirty="0" smtClean="0">
                <a:solidFill>
                  <a:srgbClr val="FF0000"/>
                </a:solidFill>
              </a:rPr>
              <a:t>Constructor de </a:t>
            </a:r>
            <a:r>
              <a:rPr lang="es-ES" dirty="0" err="1" smtClean="0">
                <a:solidFill>
                  <a:srgbClr val="FF0000"/>
                </a:solidFill>
              </a:rPr>
              <a:t>ArrayAlumnosBis</a:t>
            </a:r>
            <a:endParaRPr lang="es-ES" dirty="0">
              <a:solidFill>
                <a:srgbClr val="FF0000"/>
              </a:solidFill>
            </a:endParaRPr>
          </a:p>
        </p:txBody>
      </p:sp>
    </p:spTree>
    <p:extLst>
      <p:ext uri="{BB962C8B-B14F-4D97-AF65-F5344CB8AC3E}">
        <p14:creationId xmlns:p14="http://schemas.microsoft.com/office/powerpoint/2010/main" val="629808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 </a:t>
            </a:r>
            <a:r>
              <a:rPr lang="es-ES" dirty="0" err="1" smtClean="0"/>
              <a:t>iterator</a:t>
            </a:r>
            <a:r>
              <a:rPr lang="es-ES" dirty="0" smtClean="0"/>
              <a:t>() de las colecciones de Java</a:t>
            </a:r>
            <a:endParaRPr lang="es-ES" dirty="0"/>
          </a:p>
        </p:txBody>
      </p:sp>
      <p:sp>
        <p:nvSpPr>
          <p:cNvPr id="3" name="2 Marcador de contenido"/>
          <p:cNvSpPr>
            <a:spLocks noGrp="1"/>
          </p:cNvSpPr>
          <p:nvPr>
            <p:ph idx="1"/>
          </p:nvPr>
        </p:nvSpPr>
        <p:spPr/>
        <p:txBody>
          <a:bodyPr/>
          <a:lstStyle/>
          <a:p>
            <a:r>
              <a:rPr lang="es-ES" sz="2800" dirty="0" smtClean="0"/>
              <a:t>En el ejemplo anterior del </a:t>
            </a:r>
            <a:r>
              <a:rPr lang="es-ES" sz="2800" dirty="0" err="1" smtClean="0"/>
              <a:t>array</a:t>
            </a:r>
            <a:r>
              <a:rPr lang="es-ES" sz="2800" dirty="0" smtClean="0"/>
              <a:t>, hemos construido nosotros mismos nuestro método </a:t>
            </a:r>
            <a:r>
              <a:rPr lang="es-ES" sz="2800" dirty="0" err="1" smtClean="0"/>
              <a:t>iterator</a:t>
            </a:r>
            <a:r>
              <a:rPr lang="es-ES" sz="2800" dirty="0" smtClean="0"/>
              <a:t>() para generar un </a:t>
            </a:r>
            <a:r>
              <a:rPr lang="es-ES" sz="2800" dirty="0" err="1" smtClean="0"/>
              <a:t>Iterator</a:t>
            </a:r>
            <a:r>
              <a:rPr lang="es-ES" sz="2800" dirty="0" smtClean="0"/>
              <a:t>&lt;E&gt; ya que los </a:t>
            </a:r>
            <a:r>
              <a:rPr lang="es-ES" sz="2800" dirty="0" err="1" smtClean="0"/>
              <a:t>arrays</a:t>
            </a:r>
            <a:r>
              <a:rPr lang="es-ES" sz="2800" dirty="0" smtClean="0"/>
              <a:t> no disponen de dicho método.</a:t>
            </a:r>
          </a:p>
          <a:p>
            <a:r>
              <a:rPr lang="es-ES" sz="2800" dirty="0" smtClean="0"/>
              <a:t>Sin embargo, las colecciones Vector, </a:t>
            </a:r>
            <a:r>
              <a:rPr lang="es-ES" sz="2800" dirty="0" err="1" smtClean="0"/>
              <a:t>ArrayList</a:t>
            </a:r>
            <a:r>
              <a:rPr lang="es-ES" sz="2800" dirty="0" smtClean="0"/>
              <a:t>, etc., tienen un método </a:t>
            </a:r>
            <a:r>
              <a:rPr lang="es-ES" sz="2800" b="1" dirty="0" err="1" smtClean="0"/>
              <a:t>iterator</a:t>
            </a:r>
            <a:r>
              <a:rPr lang="es-ES" sz="2800" b="1" dirty="0" smtClean="0"/>
              <a:t>() </a:t>
            </a:r>
            <a:r>
              <a:rPr lang="es-ES" sz="2800" dirty="0" smtClean="0"/>
              <a:t>que devuelve un objeto de tipo </a:t>
            </a:r>
            <a:r>
              <a:rPr lang="es-ES" sz="2800" dirty="0" err="1" smtClean="0"/>
              <a:t>Iterator</a:t>
            </a:r>
            <a:r>
              <a:rPr lang="es-ES" sz="2800" dirty="0" smtClean="0"/>
              <a:t>&lt;E&gt;</a:t>
            </a:r>
          </a:p>
          <a:p>
            <a:r>
              <a:rPr lang="es-ES" sz="2800" dirty="0" smtClean="0"/>
              <a:t>Además, ya no es necesario crearnos una clase que implemente la interfaz </a:t>
            </a:r>
            <a:r>
              <a:rPr lang="es-ES" sz="2800" dirty="0" err="1" smtClean="0"/>
              <a:t>Iterator</a:t>
            </a:r>
            <a:r>
              <a:rPr lang="es-ES" sz="2800" dirty="0"/>
              <a:t> </a:t>
            </a:r>
            <a:r>
              <a:rPr lang="es-ES" sz="2800" dirty="0" smtClean="0"/>
              <a:t>(como </a:t>
            </a:r>
            <a:r>
              <a:rPr lang="es-ES" sz="2800" dirty="0" err="1" smtClean="0"/>
              <a:t>IteratorArray</a:t>
            </a:r>
            <a:r>
              <a:rPr lang="es-ES" sz="2800" dirty="0" smtClean="0"/>
              <a:t> del ejemplo anterior) porque ya lo hace la colección</a:t>
            </a:r>
          </a:p>
        </p:txBody>
      </p:sp>
    </p:spTree>
    <p:extLst>
      <p:ext uri="{BB962C8B-B14F-4D97-AF65-F5344CB8AC3E}">
        <p14:creationId xmlns:p14="http://schemas.microsoft.com/office/powerpoint/2010/main" val="2689437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 </a:t>
            </a:r>
            <a:r>
              <a:rPr lang="es-ES" dirty="0" err="1" smtClean="0"/>
              <a:t>iterator</a:t>
            </a:r>
            <a:r>
              <a:rPr lang="es-ES" dirty="0" smtClean="0"/>
              <a:t>() de un </a:t>
            </a:r>
            <a:r>
              <a:rPr lang="es-ES" dirty="0" err="1" smtClean="0"/>
              <a:t>ArrayList</a:t>
            </a:r>
            <a:endParaRPr lang="es-E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6" t="8958" r="41903" b="24167"/>
          <a:stretch/>
        </p:blipFill>
        <p:spPr bwMode="auto">
          <a:xfrm>
            <a:off x="467544" y="1703339"/>
            <a:ext cx="7269480" cy="4892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bwMode="auto">
          <a:xfrm flipH="1">
            <a:off x="4572000" y="4437112"/>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3 CuadroTexto"/>
          <p:cNvSpPr txBox="1"/>
          <p:nvPr/>
        </p:nvSpPr>
        <p:spPr>
          <a:xfrm>
            <a:off x="5508104" y="3549194"/>
            <a:ext cx="3024336" cy="1200329"/>
          </a:xfrm>
          <a:prstGeom prst="rect">
            <a:avLst/>
          </a:prstGeom>
          <a:noFill/>
        </p:spPr>
        <p:txBody>
          <a:bodyPr wrap="square" rtlCol="0">
            <a:spAutoFit/>
          </a:bodyPr>
          <a:lstStyle/>
          <a:p>
            <a:r>
              <a:rPr lang="es-ES" dirty="0">
                <a:solidFill>
                  <a:srgbClr val="FF0000"/>
                </a:solidFill>
              </a:rPr>
              <a:t>I</a:t>
            </a:r>
            <a:r>
              <a:rPr lang="es-ES" dirty="0" smtClean="0">
                <a:solidFill>
                  <a:srgbClr val="FF0000"/>
                </a:solidFill>
              </a:rPr>
              <a:t>nvocamos al método </a:t>
            </a:r>
            <a:r>
              <a:rPr lang="es-ES" dirty="0" err="1" smtClean="0">
                <a:solidFill>
                  <a:srgbClr val="FF0000"/>
                </a:solidFill>
              </a:rPr>
              <a:t>iterator</a:t>
            </a:r>
            <a:r>
              <a:rPr lang="es-ES" dirty="0" smtClean="0">
                <a:solidFill>
                  <a:srgbClr val="FF0000"/>
                </a:solidFill>
              </a:rPr>
              <a:t>() predefinido en la clase </a:t>
            </a:r>
            <a:r>
              <a:rPr lang="es-ES" dirty="0" err="1" smtClean="0">
                <a:solidFill>
                  <a:srgbClr val="FF0000"/>
                </a:solidFill>
              </a:rPr>
              <a:t>ArrayList</a:t>
            </a:r>
            <a:r>
              <a:rPr lang="es-ES" dirty="0" smtClean="0">
                <a:solidFill>
                  <a:srgbClr val="FF0000"/>
                </a:solidFill>
              </a:rPr>
              <a:t> para crear el </a:t>
            </a:r>
            <a:r>
              <a:rPr lang="es-ES" dirty="0" err="1" smtClean="0">
                <a:solidFill>
                  <a:srgbClr val="FF0000"/>
                </a:solidFill>
              </a:rPr>
              <a:t>Iterator</a:t>
            </a:r>
            <a:r>
              <a:rPr lang="es-ES" dirty="0" smtClean="0">
                <a:solidFill>
                  <a:srgbClr val="FF0000"/>
                </a:solidFill>
              </a:rPr>
              <a:t>&lt;Alumno&gt; </a:t>
            </a:r>
            <a:r>
              <a:rPr lang="es-ES" b="1" dirty="0" err="1" smtClean="0">
                <a:solidFill>
                  <a:srgbClr val="FF0000"/>
                </a:solidFill>
              </a:rPr>
              <a:t>it</a:t>
            </a:r>
            <a:endParaRPr lang="es-ES" b="1" dirty="0">
              <a:solidFill>
                <a:srgbClr val="FF0000"/>
              </a:solidFill>
            </a:endParaRPr>
          </a:p>
        </p:txBody>
      </p:sp>
      <p:sp>
        <p:nvSpPr>
          <p:cNvPr id="6" name="5 CuadroTexto"/>
          <p:cNvSpPr txBox="1"/>
          <p:nvPr/>
        </p:nvSpPr>
        <p:spPr>
          <a:xfrm>
            <a:off x="5508104" y="5157192"/>
            <a:ext cx="2520280" cy="923330"/>
          </a:xfrm>
          <a:prstGeom prst="rect">
            <a:avLst/>
          </a:prstGeom>
          <a:noFill/>
        </p:spPr>
        <p:txBody>
          <a:bodyPr wrap="square" rtlCol="0">
            <a:spAutoFit/>
          </a:bodyPr>
          <a:lstStyle/>
          <a:p>
            <a:r>
              <a:rPr lang="es-ES" dirty="0" smtClean="0">
                <a:solidFill>
                  <a:srgbClr val="FF0000"/>
                </a:solidFill>
              </a:rPr>
              <a:t>Ahora podemos usar el </a:t>
            </a:r>
            <a:r>
              <a:rPr lang="es-ES" b="1" dirty="0" err="1" smtClean="0">
                <a:solidFill>
                  <a:srgbClr val="FF0000"/>
                </a:solidFill>
              </a:rPr>
              <a:t>it</a:t>
            </a:r>
            <a:r>
              <a:rPr lang="es-ES" dirty="0" smtClean="0">
                <a:solidFill>
                  <a:srgbClr val="FF0000"/>
                </a:solidFill>
              </a:rPr>
              <a:t> para recorrer la colección</a:t>
            </a:r>
            <a:endParaRPr lang="es-ES" dirty="0">
              <a:solidFill>
                <a:srgbClr val="FF0000"/>
              </a:solidFill>
            </a:endParaRPr>
          </a:p>
        </p:txBody>
      </p:sp>
      <p:cxnSp>
        <p:nvCxnSpPr>
          <p:cNvPr id="8" name="7 Conector recto de flecha"/>
          <p:cNvCxnSpPr/>
          <p:nvPr/>
        </p:nvCxnSpPr>
        <p:spPr bwMode="auto">
          <a:xfrm flipH="1" flipV="1">
            <a:off x="4902075" y="5189996"/>
            <a:ext cx="572964" cy="300017"/>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9 CuadroTexto"/>
          <p:cNvSpPr txBox="1"/>
          <p:nvPr/>
        </p:nvSpPr>
        <p:spPr>
          <a:xfrm>
            <a:off x="5475039" y="2348865"/>
            <a:ext cx="3024336" cy="1200329"/>
          </a:xfrm>
          <a:prstGeom prst="rect">
            <a:avLst/>
          </a:prstGeom>
          <a:noFill/>
        </p:spPr>
        <p:txBody>
          <a:bodyPr wrap="square" rtlCol="0">
            <a:spAutoFit/>
          </a:bodyPr>
          <a:lstStyle/>
          <a:p>
            <a:r>
              <a:rPr lang="es-ES" dirty="0" smtClean="0">
                <a:solidFill>
                  <a:srgbClr val="FF0000"/>
                </a:solidFill>
              </a:rPr>
              <a:t>Supongamos que tenemos definido </a:t>
            </a:r>
            <a:r>
              <a:rPr lang="es-ES" dirty="0" smtClean="0">
                <a:solidFill>
                  <a:srgbClr val="FF0000"/>
                </a:solidFill>
              </a:rPr>
              <a:t>un </a:t>
            </a:r>
            <a:r>
              <a:rPr lang="es-ES" dirty="0" err="1" smtClean="0">
                <a:solidFill>
                  <a:srgbClr val="FF0000"/>
                </a:solidFill>
              </a:rPr>
              <a:t>ArrayList</a:t>
            </a:r>
            <a:r>
              <a:rPr lang="es-ES" dirty="0" smtClean="0">
                <a:solidFill>
                  <a:srgbClr val="FF0000"/>
                </a:solidFill>
              </a:rPr>
              <a:t>&lt;Alumno&gt; </a:t>
            </a:r>
            <a:r>
              <a:rPr lang="es-ES" dirty="0" smtClean="0">
                <a:solidFill>
                  <a:srgbClr val="FF0000"/>
                </a:solidFill>
              </a:rPr>
              <a:t>dentro del </a:t>
            </a:r>
            <a:r>
              <a:rPr lang="es-ES" dirty="0" err="1" smtClean="0">
                <a:solidFill>
                  <a:srgbClr val="FF0000"/>
                </a:solidFill>
              </a:rPr>
              <a:t>main</a:t>
            </a:r>
            <a:endParaRPr lang="es-ES" b="1" dirty="0">
              <a:solidFill>
                <a:srgbClr val="FF0000"/>
              </a:solidFill>
            </a:endParaRPr>
          </a:p>
        </p:txBody>
      </p:sp>
    </p:spTree>
    <p:extLst>
      <p:ext uri="{BB962C8B-B14F-4D97-AF65-F5344CB8AC3E}">
        <p14:creationId xmlns:p14="http://schemas.microsoft.com/office/powerpoint/2010/main" val="11527022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Podemos usar el </a:t>
            </a:r>
            <a:r>
              <a:rPr lang="es-ES" dirty="0" err="1" smtClean="0"/>
              <a:t>iterator</a:t>
            </a:r>
            <a:r>
              <a:rPr lang="es-ES" dirty="0" smtClean="0"/>
              <a:t> para borrar:</a:t>
            </a:r>
            <a:endParaRPr lang="es-E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40" t="9202" r="10918" b="34674"/>
          <a:stretch/>
        </p:blipFill>
        <p:spPr bwMode="auto">
          <a:xfrm>
            <a:off x="611560" y="2057400"/>
            <a:ext cx="8031894" cy="438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6 Conector recto de flecha"/>
          <p:cNvCxnSpPr/>
          <p:nvPr/>
        </p:nvCxnSpPr>
        <p:spPr bwMode="auto">
          <a:xfrm flipH="1">
            <a:off x="4861113" y="5229200"/>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5 CuadroTexto"/>
          <p:cNvSpPr txBox="1"/>
          <p:nvPr/>
        </p:nvSpPr>
        <p:spPr>
          <a:xfrm>
            <a:off x="5870775" y="5013176"/>
            <a:ext cx="2520280" cy="923330"/>
          </a:xfrm>
          <a:prstGeom prst="rect">
            <a:avLst/>
          </a:prstGeom>
          <a:noFill/>
        </p:spPr>
        <p:txBody>
          <a:bodyPr wrap="square" rtlCol="0">
            <a:spAutoFit/>
          </a:bodyPr>
          <a:lstStyle/>
          <a:p>
            <a:r>
              <a:rPr lang="es-ES" dirty="0" smtClean="0">
                <a:solidFill>
                  <a:srgbClr val="FF0000"/>
                </a:solidFill>
              </a:rPr>
              <a:t>Borra todos los alumnos mayores de 20 años</a:t>
            </a:r>
            <a:endParaRPr lang="es-ES" dirty="0">
              <a:solidFill>
                <a:srgbClr val="FF0000"/>
              </a:solidFill>
            </a:endParaRPr>
          </a:p>
        </p:txBody>
      </p:sp>
    </p:spTree>
    <p:extLst>
      <p:ext uri="{BB962C8B-B14F-4D97-AF65-F5344CB8AC3E}">
        <p14:creationId xmlns:p14="http://schemas.microsoft.com/office/powerpoint/2010/main" val="1630216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11" t="10840" r="17787" b="10840"/>
          <a:stretch/>
        </p:blipFill>
        <p:spPr bwMode="auto">
          <a:xfrm>
            <a:off x="755576" y="980728"/>
            <a:ext cx="6831174" cy="5729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107504" y="188640"/>
            <a:ext cx="5472608" cy="692497"/>
          </a:xfrm>
          <a:prstGeom prst="rect">
            <a:avLst/>
          </a:prstGeom>
          <a:noFill/>
        </p:spPr>
        <p:txBody>
          <a:bodyPr wrap="square" rtlCol="0">
            <a:spAutoFit/>
          </a:bodyPr>
          <a:lstStyle/>
          <a:p>
            <a:r>
              <a:rPr lang="es-ES" sz="3900" b="1" dirty="0">
                <a:solidFill>
                  <a:schemeClr val="tx2"/>
                </a:solidFill>
                <a:latin typeface="+mj-lt"/>
                <a:ea typeface="+mj-ea"/>
                <a:cs typeface="+mj-cs"/>
              </a:rPr>
              <a:t>Otra forma:</a:t>
            </a:r>
            <a:endParaRPr lang="es-ES" sz="3900" b="1" dirty="0">
              <a:solidFill>
                <a:schemeClr val="tx2"/>
              </a:solidFill>
              <a:latin typeface="+mj-lt"/>
              <a:ea typeface="+mj-ea"/>
              <a:cs typeface="+mj-cs"/>
            </a:endParaRPr>
          </a:p>
        </p:txBody>
      </p:sp>
      <p:cxnSp>
        <p:nvCxnSpPr>
          <p:cNvPr id="5" name="4 Conector recto de flecha"/>
          <p:cNvCxnSpPr/>
          <p:nvPr/>
        </p:nvCxnSpPr>
        <p:spPr bwMode="auto">
          <a:xfrm flipH="1">
            <a:off x="4572000" y="3236783"/>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5 CuadroTexto"/>
          <p:cNvSpPr txBox="1"/>
          <p:nvPr/>
        </p:nvSpPr>
        <p:spPr>
          <a:xfrm>
            <a:off x="5508104" y="2348865"/>
            <a:ext cx="3024336" cy="1754326"/>
          </a:xfrm>
          <a:prstGeom prst="rect">
            <a:avLst/>
          </a:prstGeom>
          <a:noFill/>
        </p:spPr>
        <p:txBody>
          <a:bodyPr wrap="square" rtlCol="0">
            <a:spAutoFit/>
          </a:bodyPr>
          <a:lstStyle/>
          <a:p>
            <a:r>
              <a:rPr lang="es-ES" dirty="0" smtClean="0">
                <a:solidFill>
                  <a:srgbClr val="FF0000"/>
                </a:solidFill>
              </a:rPr>
              <a:t>Si tenemos el </a:t>
            </a:r>
            <a:r>
              <a:rPr lang="es-ES" dirty="0" err="1" smtClean="0">
                <a:solidFill>
                  <a:srgbClr val="FF0000"/>
                </a:solidFill>
              </a:rPr>
              <a:t>ArrayList</a:t>
            </a:r>
            <a:r>
              <a:rPr lang="es-ES" dirty="0" smtClean="0">
                <a:solidFill>
                  <a:srgbClr val="FF0000"/>
                </a:solidFill>
              </a:rPr>
              <a:t> dentro de una clase y no en el </a:t>
            </a:r>
            <a:r>
              <a:rPr lang="es-ES" dirty="0" err="1" smtClean="0">
                <a:solidFill>
                  <a:srgbClr val="FF0000"/>
                </a:solidFill>
              </a:rPr>
              <a:t>main</a:t>
            </a:r>
            <a:r>
              <a:rPr lang="es-ES" dirty="0" smtClean="0">
                <a:solidFill>
                  <a:srgbClr val="FF0000"/>
                </a:solidFill>
              </a:rPr>
              <a:t>, podemos crear un  método </a:t>
            </a:r>
            <a:r>
              <a:rPr lang="es-ES" dirty="0" err="1" smtClean="0">
                <a:solidFill>
                  <a:srgbClr val="FF0000"/>
                </a:solidFill>
              </a:rPr>
              <a:t>iterator</a:t>
            </a:r>
            <a:r>
              <a:rPr lang="es-ES" dirty="0" smtClean="0">
                <a:solidFill>
                  <a:srgbClr val="FF0000"/>
                </a:solidFill>
              </a:rPr>
              <a:t>() que devuelva el </a:t>
            </a:r>
            <a:r>
              <a:rPr lang="es-ES" dirty="0" err="1" smtClean="0">
                <a:solidFill>
                  <a:srgbClr val="FF0000"/>
                </a:solidFill>
              </a:rPr>
              <a:t>iteraror</a:t>
            </a:r>
            <a:r>
              <a:rPr lang="es-ES" dirty="0" smtClean="0">
                <a:solidFill>
                  <a:srgbClr val="FF0000"/>
                </a:solidFill>
              </a:rPr>
              <a:t>() del </a:t>
            </a:r>
            <a:r>
              <a:rPr lang="es-ES" dirty="0" err="1" smtClean="0">
                <a:solidFill>
                  <a:srgbClr val="FF0000"/>
                </a:solidFill>
              </a:rPr>
              <a:t>ArrayLista</a:t>
            </a:r>
            <a:r>
              <a:rPr lang="es-ES" dirty="0" smtClean="0">
                <a:solidFill>
                  <a:srgbClr val="FF0000"/>
                </a:solidFill>
              </a:rPr>
              <a:t> </a:t>
            </a:r>
            <a:endParaRPr lang="es-ES" b="1" dirty="0">
              <a:solidFill>
                <a:srgbClr val="FF0000"/>
              </a:solidFill>
            </a:endParaRPr>
          </a:p>
        </p:txBody>
      </p:sp>
    </p:spTree>
    <p:extLst>
      <p:ext uri="{BB962C8B-B14F-4D97-AF65-F5344CB8AC3E}">
        <p14:creationId xmlns:p14="http://schemas.microsoft.com/office/powerpoint/2010/main" val="3004326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a:t>
            </a:r>
            <a:r>
              <a:rPr lang="es-ES" dirty="0" smtClean="0"/>
              <a:t>nterfaz </a:t>
            </a:r>
            <a:r>
              <a:rPr lang="es-ES" dirty="0" smtClean="0"/>
              <a:t>Iterable</a:t>
            </a:r>
            <a:endParaRPr lang="es-ES" dirty="0"/>
          </a:p>
        </p:txBody>
      </p:sp>
      <p:sp>
        <p:nvSpPr>
          <p:cNvPr id="3" name="2 Marcador de contenido"/>
          <p:cNvSpPr>
            <a:spLocks noGrp="1"/>
          </p:cNvSpPr>
          <p:nvPr>
            <p:ph idx="1"/>
          </p:nvPr>
        </p:nvSpPr>
        <p:spPr>
          <a:xfrm>
            <a:off x="457200" y="1719262"/>
            <a:ext cx="8229600" cy="4446041"/>
          </a:xfrm>
        </p:spPr>
        <p:txBody>
          <a:bodyPr/>
          <a:lstStyle/>
          <a:p>
            <a:r>
              <a:rPr lang="es-ES" dirty="0" smtClean="0"/>
              <a:t>La </a:t>
            </a:r>
            <a:r>
              <a:rPr lang="es-ES" dirty="0"/>
              <a:t>interfaz Iterable </a:t>
            </a:r>
            <a:r>
              <a:rPr lang="es-ES" dirty="0" smtClean="0"/>
              <a:t>está </a:t>
            </a:r>
            <a:r>
              <a:rPr lang="es-ES" dirty="0"/>
              <a:t>incluida en el </a:t>
            </a:r>
            <a:r>
              <a:rPr lang="es-ES" dirty="0" smtClean="0"/>
              <a:t>API </a:t>
            </a:r>
            <a:r>
              <a:rPr lang="es-ES" dirty="0"/>
              <a:t>de Java, </a:t>
            </a:r>
            <a:r>
              <a:rPr lang="es-ES" dirty="0" smtClean="0"/>
              <a:t>en </a:t>
            </a:r>
            <a:r>
              <a:rPr lang="es-ES" dirty="0"/>
              <a:t>el paquete </a:t>
            </a:r>
            <a:r>
              <a:rPr lang="es-ES" b="1" dirty="0" err="1"/>
              <a:t>java.lang</a:t>
            </a:r>
            <a:r>
              <a:rPr lang="es-ES" dirty="0"/>
              <a:t>. </a:t>
            </a:r>
            <a:endParaRPr lang="es-ES" dirty="0" smtClean="0"/>
          </a:p>
          <a:p>
            <a:r>
              <a:rPr lang="es-ES" dirty="0" smtClean="0"/>
              <a:t>Implementar </a:t>
            </a:r>
            <a:r>
              <a:rPr lang="es-ES" b="1" dirty="0"/>
              <a:t>Iterable</a:t>
            </a:r>
            <a:r>
              <a:rPr lang="es-ES" dirty="0"/>
              <a:t> tan sólo obliga a </a:t>
            </a:r>
            <a:r>
              <a:rPr lang="es-ES" dirty="0" err="1"/>
              <a:t>sobreescribir</a:t>
            </a:r>
            <a:r>
              <a:rPr lang="es-ES" dirty="0"/>
              <a:t> </a:t>
            </a:r>
            <a:r>
              <a:rPr lang="es-ES" dirty="0" smtClean="0"/>
              <a:t>el </a:t>
            </a:r>
            <a:r>
              <a:rPr lang="es-ES" dirty="0"/>
              <a:t>método </a:t>
            </a:r>
            <a:r>
              <a:rPr lang="es-ES" b="1" dirty="0" err="1" smtClean="0"/>
              <a:t>iterator</a:t>
            </a:r>
            <a:r>
              <a:rPr lang="es-ES" b="1" dirty="0" smtClean="0"/>
              <a:t>()</a:t>
            </a:r>
            <a:r>
              <a:rPr lang="es-ES" dirty="0" smtClean="0"/>
              <a:t> que  devuelve </a:t>
            </a:r>
            <a:r>
              <a:rPr lang="es-ES" dirty="0"/>
              <a:t>un objeto de tipo </a:t>
            </a:r>
            <a:r>
              <a:rPr lang="es-ES" dirty="0" err="1"/>
              <a:t>Iterator</a:t>
            </a:r>
            <a:r>
              <a:rPr lang="es-ES" dirty="0"/>
              <a:t>. </a:t>
            </a:r>
            <a:endParaRPr lang="es-ES" dirty="0" smtClean="0"/>
          </a:p>
          <a:p>
            <a:r>
              <a:rPr lang="es-ES" dirty="0" smtClean="0"/>
              <a:t>Al igual que el interfaz </a:t>
            </a:r>
            <a:r>
              <a:rPr lang="es-ES" dirty="0" err="1" smtClean="0"/>
              <a:t>Iterator</a:t>
            </a:r>
            <a:r>
              <a:rPr lang="es-ES" dirty="0" smtClean="0"/>
              <a:t>, Iterable permite recorrer secuencialmente una colección de objetos a través de un bucle denominado </a:t>
            </a:r>
            <a:r>
              <a:rPr lang="es-ES" b="1" dirty="0" err="1" smtClean="0"/>
              <a:t>for-each</a:t>
            </a:r>
            <a:endParaRPr lang="es-ES" b="1" dirty="0" smtClean="0"/>
          </a:p>
        </p:txBody>
      </p:sp>
    </p:spTree>
    <p:extLst>
      <p:ext uri="{BB962C8B-B14F-4D97-AF65-F5344CB8AC3E}">
        <p14:creationId xmlns:p14="http://schemas.microsoft.com/office/powerpoint/2010/main" val="807470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Interfaz Iterable</a:t>
            </a:r>
            <a:endParaRPr lang="es-ES" dirty="0"/>
          </a:p>
        </p:txBody>
      </p:sp>
      <p:sp>
        <p:nvSpPr>
          <p:cNvPr id="3" name="2 Marcador de contenido"/>
          <p:cNvSpPr>
            <a:spLocks noGrp="1"/>
          </p:cNvSpPr>
          <p:nvPr>
            <p:ph idx="1"/>
          </p:nvPr>
        </p:nvSpPr>
        <p:spPr/>
        <p:txBody>
          <a:bodyPr/>
          <a:lstStyle/>
          <a:p>
            <a:r>
              <a:rPr lang="es-ES" dirty="0" smtClean="0"/>
              <a:t>Por tanto, al igual que sucede con </a:t>
            </a:r>
            <a:r>
              <a:rPr lang="es-ES" dirty="0" err="1" smtClean="0"/>
              <a:t>Iterator</a:t>
            </a:r>
            <a:r>
              <a:rPr lang="es-ES" dirty="0" smtClean="0"/>
              <a:t>, se puede usar Iterable para recorrer un </a:t>
            </a:r>
            <a:r>
              <a:rPr lang="es-ES" dirty="0" err="1" smtClean="0"/>
              <a:t>array</a:t>
            </a:r>
            <a:r>
              <a:rPr lang="es-ES" dirty="0" smtClean="0"/>
              <a:t> o una colección de tipo </a:t>
            </a:r>
            <a:r>
              <a:rPr lang="es-ES" dirty="0" err="1" smtClean="0"/>
              <a:t>ArrayList</a:t>
            </a:r>
            <a:r>
              <a:rPr lang="es-ES" dirty="0" smtClean="0"/>
              <a:t>, Vector, etc.</a:t>
            </a:r>
          </a:p>
          <a:p>
            <a:r>
              <a:rPr lang="es-ES" dirty="0" smtClean="0"/>
              <a:t>Respecto a los </a:t>
            </a:r>
            <a:r>
              <a:rPr lang="es-ES" dirty="0" err="1" smtClean="0"/>
              <a:t>arrays</a:t>
            </a:r>
            <a:r>
              <a:rPr lang="es-ES" dirty="0" smtClean="0"/>
              <a:t>, hay que recordar que para poder implementar el método </a:t>
            </a:r>
            <a:r>
              <a:rPr lang="es-ES" b="1" dirty="0" err="1" smtClean="0"/>
              <a:t>iterator</a:t>
            </a:r>
            <a:r>
              <a:rPr lang="es-ES" b="1" dirty="0" smtClean="0"/>
              <a:t>() </a:t>
            </a:r>
            <a:r>
              <a:rPr lang="es-ES" dirty="0" smtClean="0"/>
              <a:t>que devuelva un objeto </a:t>
            </a:r>
            <a:r>
              <a:rPr lang="es-ES" dirty="0" err="1"/>
              <a:t>I</a:t>
            </a:r>
            <a:r>
              <a:rPr lang="es-ES" dirty="0" err="1" smtClean="0"/>
              <a:t>terator</a:t>
            </a:r>
            <a:r>
              <a:rPr lang="es-ES" dirty="0" smtClean="0"/>
              <a:t> que recorra el </a:t>
            </a:r>
            <a:r>
              <a:rPr lang="es-ES" dirty="0" err="1" smtClean="0"/>
              <a:t>array</a:t>
            </a:r>
            <a:r>
              <a:rPr lang="es-ES" dirty="0" smtClean="0"/>
              <a:t>, debemos crear una clase para instanciarlo. Usaremos la misma clase </a:t>
            </a:r>
            <a:r>
              <a:rPr lang="es-ES" dirty="0" err="1" smtClean="0"/>
              <a:t>IteratorArray</a:t>
            </a:r>
            <a:r>
              <a:rPr lang="es-ES" dirty="0" smtClean="0"/>
              <a:t> del ejemplo anterior.</a:t>
            </a:r>
          </a:p>
          <a:p>
            <a:pPr marL="0" indent="0">
              <a:buNone/>
            </a:pPr>
            <a:endParaRPr lang="es-ES" dirty="0"/>
          </a:p>
        </p:txBody>
      </p:sp>
    </p:spTree>
    <p:extLst>
      <p:ext uri="{BB962C8B-B14F-4D97-AF65-F5344CB8AC3E}">
        <p14:creationId xmlns:p14="http://schemas.microsoft.com/office/powerpoint/2010/main" val="3034254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4597" t="9584" r="10747" b="22083"/>
          <a:stretch/>
        </p:blipFill>
        <p:spPr bwMode="auto">
          <a:xfrm>
            <a:off x="243747" y="701040"/>
            <a:ext cx="8832404" cy="524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652120" y="1268760"/>
            <a:ext cx="3024336" cy="1077218"/>
          </a:xfrm>
          <a:prstGeom prst="rect">
            <a:avLst/>
          </a:prstGeom>
          <a:noFill/>
        </p:spPr>
        <p:txBody>
          <a:bodyPr wrap="square" rtlCol="0">
            <a:spAutoFit/>
          </a:bodyPr>
          <a:lstStyle/>
          <a:p>
            <a:r>
              <a:rPr lang="es-ES" sz="1600" dirty="0" smtClean="0">
                <a:solidFill>
                  <a:srgbClr val="FF0000"/>
                </a:solidFill>
              </a:rPr>
              <a:t>Clase </a:t>
            </a:r>
            <a:r>
              <a:rPr lang="es-ES" sz="1600" dirty="0" err="1" smtClean="0">
                <a:solidFill>
                  <a:srgbClr val="FF0000"/>
                </a:solidFill>
              </a:rPr>
              <a:t>ArrayAlumnosConIterable</a:t>
            </a:r>
            <a:r>
              <a:rPr lang="es-ES" sz="1600" dirty="0" smtClean="0">
                <a:solidFill>
                  <a:srgbClr val="FF0000"/>
                </a:solidFill>
              </a:rPr>
              <a:t> que  implementa la interfaz Iterable para recorrer el </a:t>
            </a:r>
            <a:r>
              <a:rPr lang="es-ES" sz="1600" dirty="0" err="1" smtClean="0">
                <a:solidFill>
                  <a:srgbClr val="FF0000"/>
                </a:solidFill>
              </a:rPr>
              <a:t>array</a:t>
            </a:r>
            <a:endParaRPr lang="es-ES" sz="1600" dirty="0">
              <a:solidFill>
                <a:srgbClr val="FF0000"/>
              </a:solidFill>
            </a:endParaRPr>
          </a:p>
        </p:txBody>
      </p:sp>
      <p:sp>
        <p:nvSpPr>
          <p:cNvPr id="5" name="4 CuadroTexto"/>
          <p:cNvSpPr txBox="1"/>
          <p:nvPr/>
        </p:nvSpPr>
        <p:spPr>
          <a:xfrm>
            <a:off x="5244387" y="3325160"/>
            <a:ext cx="3456384" cy="1323439"/>
          </a:xfrm>
          <a:prstGeom prst="rect">
            <a:avLst/>
          </a:prstGeom>
          <a:noFill/>
        </p:spPr>
        <p:txBody>
          <a:bodyPr wrap="square" rtlCol="0">
            <a:spAutoFit/>
          </a:bodyPr>
          <a:lstStyle/>
          <a:p>
            <a:r>
              <a:rPr lang="es-ES" sz="1600" dirty="0" smtClean="0">
                <a:solidFill>
                  <a:srgbClr val="FF0000"/>
                </a:solidFill>
              </a:rPr>
              <a:t>Tiene que implementar el método </a:t>
            </a:r>
            <a:r>
              <a:rPr lang="es-ES" sz="1600" dirty="0" err="1" smtClean="0">
                <a:solidFill>
                  <a:srgbClr val="FF0000"/>
                </a:solidFill>
              </a:rPr>
              <a:t>iterator</a:t>
            </a:r>
            <a:r>
              <a:rPr lang="es-ES" sz="1600" dirty="0" smtClean="0">
                <a:solidFill>
                  <a:srgbClr val="FF0000"/>
                </a:solidFill>
              </a:rPr>
              <a:t>() </a:t>
            </a:r>
            <a:r>
              <a:rPr lang="es-ES" sz="1600" dirty="0" smtClean="0">
                <a:solidFill>
                  <a:srgbClr val="FF0000"/>
                </a:solidFill>
              </a:rPr>
              <a:t>de la interfaz Iterable. </a:t>
            </a:r>
            <a:r>
              <a:rPr lang="es-ES" sz="1600" dirty="0" smtClean="0">
                <a:solidFill>
                  <a:srgbClr val="FF0000"/>
                </a:solidFill>
              </a:rPr>
              <a:t>Este método </a:t>
            </a:r>
            <a:r>
              <a:rPr lang="es-ES" sz="1600" dirty="0" smtClean="0">
                <a:solidFill>
                  <a:srgbClr val="FF0000"/>
                </a:solidFill>
              </a:rPr>
              <a:t>genera </a:t>
            </a:r>
            <a:r>
              <a:rPr lang="es-ES" sz="1600" dirty="0" smtClean="0">
                <a:solidFill>
                  <a:srgbClr val="FF0000"/>
                </a:solidFill>
              </a:rPr>
              <a:t>un objeto </a:t>
            </a:r>
            <a:r>
              <a:rPr lang="es-ES" sz="1600" dirty="0" err="1" smtClean="0">
                <a:solidFill>
                  <a:srgbClr val="FF0000"/>
                </a:solidFill>
              </a:rPr>
              <a:t>Iterator</a:t>
            </a:r>
            <a:r>
              <a:rPr lang="es-ES" sz="1600" dirty="0" smtClean="0">
                <a:solidFill>
                  <a:srgbClr val="FF0000"/>
                </a:solidFill>
              </a:rPr>
              <a:t> instanciándolo a través de </a:t>
            </a:r>
            <a:r>
              <a:rPr lang="es-ES" sz="1600" dirty="0" smtClean="0">
                <a:solidFill>
                  <a:srgbClr val="FF0000"/>
                </a:solidFill>
              </a:rPr>
              <a:t>la clase </a:t>
            </a:r>
            <a:r>
              <a:rPr lang="es-ES" sz="1600" dirty="0" err="1" smtClean="0">
                <a:solidFill>
                  <a:srgbClr val="FF0000"/>
                </a:solidFill>
              </a:rPr>
              <a:t>IteratorArray</a:t>
            </a:r>
            <a:r>
              <a:rPr lang="es-ES" sz="1600" dirty="0" smtClean="0">
                <a:solidFill>
                  <a:srgbClr val="FF0000"/>
                </a:solidFill>
              </a:rPr>
              <a:t> del ejemplo anterior</a:t>
            </a:r>
            <a:endParaRPr lang="es-ES" sz="1600" dirty="0">
              <a:solidFill>
                <a:srgbClr val="FF0000"/>
              </a:solidFill>
            </a:endParaRPr>
          </a:p>
        </p:txBody>
      </p:sp>
      <p:cxnSp>
        <p:nvCxnSpPr>
          <p:cNvPr id="7" name="6 Conector recto de flecha"/>
          <p:cNvCxnSpPr/>
          <p:nvPr/>
        </p:nvCxnSpPr>
        <p:spPr bwMode="auto">
          <a:xfrm flipH="1">
            <a:off x="4067944" y="3861048"/>
            <a:ext cx="864096"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9 CuadroTexto"/>
          <p:cNvSpPr txBox="1"/>
          <p:nvPr/>
        </p:nvSpPr>
        <p:spPr>
          <a:xfrm>
            <a:off x="5436096" y="5090665"/>
            <a:ext cx="3456384" cy="584775"/>
          </a:xfrm>
          <a:prstGeom prst="rect">
            <a:avLst/>
          </a:prstGeom>
          <a:noFill/>
        </p:spPr>
        <p:txBody>
          <a:bodyPr wrap="square" rtlCol="0">
            <a:spAutoFit/>
          </a:bodyPr>
          <a:lstStyle/>
          <a:p>
            <a:r>
              <a:rPr lang="es-ES" sz="1600" dirty="0" smtClean="0">
                <a:solidFill>
                  <a:srgbClr val="FF0000"/>
                </a:solidFill>
              </a:rPr>
              <a:t>Ahora recorre los objetos del </a:t>
            </a:r>
            <a:r>
              <a:rPr lang="es-ES" sz="1600" dirty="0" err="1" smtClean="0">
                <a:solidFill>
                  <a:srgbClr val="FF0000"/>
                </a:solidFill>
              </a:rPr>
              <a:t>array</a:t>
            </a:r>
            <a:r>
              <a:rPr lang="es-ES" sz="1600" dirty="0" smtClean="0">
                <a:solidFill>
                  <a:srgbClr val="FF0000"/>
                </a:solidFill>
              </a:rPr>
              <a:t> con el bucle </a:t>
            </a:r>
            <a:r>
              <a:rPr lang="es-ES" sz="1600" dirty="0" err="1" smtClean="0">
                <a:solidFill>
                  <a:srgbClr val="FF0000"/>
                </a:solidFill>
              </a:rPr>
              <a:t>for-each</a:t>
            </a:r>
            <a:endParaRPr lang="es-ES" sz="1600" dirty="0">
              <a:solidFill>
                <a:srgbClr val="FF0000"/>
              </a:solidFill>
            </a:endParaRPr>
          </a:p>
        </p:txBody>
      </p:sp>
      <p:cxnSp>
        <p:nvCxnSpPr>
          <p:cNvPr id="11" name="10 Conector recto de flecha"/>
          <p:cNvCxnSpPr/>
          <p:nvPr/>
        </p:nvCxnSpPr>
        <p:spPr bwMode="auto">
          <a:xfrm flipH="1">
            <a:off x="4312568" y="5090666"/>
            <a:ext cx="864096"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80790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s-ES" dirty="0" smtClean="0"/>
              <a:t>Interfaz </a:t>
            </a:r>
            <a:r>
              <a:rPr lang="es-ES" dirty="0" err="1" smtClean="0"/>
              <a:t>Iterator</a:t>
            </a:r>
            <a:r>
              <a:rPr lang="es-ES" dirty="0" smtClean="0"/>
              <a:t> </a:t>
            </a:r>
            <a:endParaRPr lang="es-ES" sz="3500" dirty="0" smtClean="0">
              <a:solidFill>
                <a:schemeClr val="bg2"/>
              </a:solidFill>
            </a:endParaRPr>
          </a:p>
        </p:txBody>
      </p:sp>
      <p:sp>
        <p:nvSpPr>
          <p:cNvPr id="4099" name="Rectangle 3"/>
          <p:cNvSpPr>
            <a:spLocks noGrp="1" noChangeArrowheads="1"/>
          </p:cNvSpPr>
          <p:nvPr>
            <p:ph idx="1"/>
          </p:nvPr>
        </p:nvSpPr>
        <p:spPr>
          <a:xfrm>
            <a:off x="457200" y="1600200"/>
            <a:ext cx="8229600" cy="5141168"/>
          </a:xfrm>
        </p:spPr>
        <p:txBody>
          <a:bodyPr/>
          <a:lstStyle/>
          <a:p>
            <a:pPr marL="531813" indent="-531813" algn="just" defTabSz="796925"/>
            <a:r>
              <a:rPr lang="es-ES" sz="2000" dirty="0" smtClean="0"/>
              <a:t>La interfaz </a:t>
            </a:r>
            <a:r>
              <a:rPr lang="es-ES" sz="2000" b="1" dirty="0" err="1" smtClean="0"/>
              <a:t>java.util.Iterator</a:t>
            </a:r>
            <a:r>
              <a:rPr lang="es-ES" sz="2000" b="1" dirty="0" smtClean="0"/>
              <a:t>&lt;E&gt; </a:t>
            </a:r>
            <a:r>
              <a:rPr lang="es-ES" sz="2000" dirty="0" smtClean="0"/>
              <a:t>es una interfa</a:t>
            </a:r>
            <a:r>
              <a:rPr lang="es-ES" sz="2000" dirty="0"/>
              <a:t>z</a:t>
            </a:r>
            <a:r>
              <a:rPr lang="es-ES" sz="2000" dirty="0" smtClean="0"/>
              <a:t> </a:t>
            </a:r>
            <a:r>
              <a:rPr lang="es-ES" sz="2000" dirty="0"/>
              <a:t>normalizada para recorrer </a:t>
            </a:r>
            <a:r>
              <a:rPr lang="es-ES" sz="2000" dirty="0" smtClean="0"/>
              <a:t>secuencialmente </a:t>
            </a:r>
            <a:r>
              <a:rPr lang="es-ES" sz="2000" dirty="0"/>
              <a:t>los elementos de una </a:t>
            </a:r>
            <a:r>
              <a:rPr lang="es-ES" sz="2000" dirty="0" smtClean="0"/>
              <a:t>colección de objetos de clase &lt;E&gt; sin que sea necesario conocer la estructura interna de dicha colección</a:t>
            </a:r>
          </a:p>
          <a:p>
            <a:pPr marL="531813" indent="-531813" algn="just" defTabSz="796925"/>
            <a:r>
              <a:rPr lang="es-ES" sz="2000" dirty="0" smtClean="0"/>
              <a:t>Responde a un “Patrón de diseño” que permite recorrer los elementos de una colección abstrayéndose de su funcionamiento interno.</a:t>
            </a:r>
          </a:p>
          <a:p>
            <a:pPr marL="531813" indent="-531813" algn="just" defTabSz="796925"/>
            <a:endParaRPr lang="es-ES_tradnl" sz="2400" dirty="0" smtClean="0">
              <a:effectLst/>
            </a:endParaRPr>
          </a:p>
          <a:p>
            <a:pPr marL="531813" indent="-531813" algn="just" defTabSz="796925"/>
            <a:endParaRPr lang="es-ES" sz="2400" dirty="0" smtClean="0"/>
          </a:p>
        </p:txBody>
      </p:sp>
    </p:spTree>
    <p:extLst>
      <p:ext uri="{BB962C8B-B14F-4D97-AF65-F5344CB8AC3E}">
        <p14:creationId xmlns:p14="http://schemas.microsoft.com/office/powerpoint/2010/main" val="2631142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Iterable sobre colecciones</a:t>
            </a:r>
            <a:endParaRPr lang="es-ES" dirty="0"/>
          </a:p>
        </p:txBody>
      </p:sp>
      <p:sp>
        <p:nvSpPr>
          <p:cNvPr id="3" name="2 Marcador de contenido"/>
          <p:cNvSpPr>
            <a:spLocks noGrp="1"/>
          </p:cNvSpPr>
          <p:nvPr>
            <p:ph idx="1"/>
          </p:nvPr>
        </p:nvSpPr>
        <p:spPr/>
        <p:txBody>
          <a:bodyPr/>
          <a:lstStyle/>
          <a:p>
            <a:r>
              <a:rPr lang="es-ES" dirty="0" smtClean="0"/>
              <a:t>El uso de Iterable sobre colecciones es más sencillo, basta con definir el método </a:t>
            </a:r>
            <a:r>
              <a:rPr lang="es-ES" b="1" dirty="0" err="1" smtClean="0"/>
              <a:t>iterator</a:t>
            </a:r>
            <a:r>
              <a:rPr lang="es-ES" b="1" dirty="0" smtClean="0"/>
              <a:t>() </a:t>
            </a:r>
            <a:r>
              <a:rPr lang="es-ES" dirty="0" smtClean="0"/>
              <a:t>invocando al método </a:t>
            </a:r>
            <a:r>
              <a:rPr lang="es-ES" dirty="0" err="1" smtClean="0"/>
              <a:t>iterator</a:t>
            </a:r>
            <a:r>
              <a:rPr lang="es-ES" dirty="0" smtClean="0"/>
              <a:t>() de la colección de forma similar a cómo se ha hecho en los ejemplos </a:t>
            </a:r>
            <a:r>
              <a:rPr lang="es-ES" dirty="0" smtClean="0"/>
              <a:t>anteriores</a:t>
            </a:r>
            <a:endParaRPr lang="es-ES" b="1" dirty="0"/>
          </a:p>
        </p:txBody>
      </p:sp>
    </p:spTree>
    <p:extLst>
      <p:ext uri="{BB962C8B-B14F-4D97-AF65-F5344CB8AC3E}">
        <p14:creationId xmlns:p14="http://schemas.microsoft.com/office/powerpoint/2010/main" val="25933348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956" t="9375" r="22381" b="20464"/>
          <a:stretch/>
        </p:blipFill>
        <p:spPr bwMode="auto">
          <a:xfrm>
            <a:off x="179512" y="283169"/>
            <a:ext cx="8796296" cy="6347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628743" y="836712"/>
            <a:ext cx="3168352" cy="646331"/>
          </a:xfrm>
          <a:prstGeom prst="rect">
            <a:avLst/>
          </a:prstGeom>
          <a:noFill/>
        </p:spPr>
        <p:txBody>
          <a:bodyPr wrap="square" rtlCol="0">
            <a:spAutoFit/>
          </a:bodyPr>
          <a:lstStyle/>
          <a:p>
            <a:r>
              <a:rPr lang="es-ES" dirty="0" smtClean="0">
                <a:solidFill>
                  <a:srgbClr val="FF0000"/>
                </a:solidFill>
              </a:rPr>
              <a:t>Clase ArrayListAlumnos2 que implementa Iterable</a:t>
            </a:r>
            <a:endParaRPr lang="es-ES" dirty="0">
              <a:solidFill>
                <a:srgbClr val="FF0000"/>
              </a:solidFill>
            </a:endParaRPr>
          </a:p>
        </p:txBody>
      </p:sp>
      <p:sp>
        <p:nvSpPr>
          <p:cNvPr id="5" name="4 CuadroTexto"/>
          <p:cNvSpPr txBox="1"/>
          <p:nvPr/>
        </p:nvSpPr>
        <p:spPr>
          <a:xfrm>
            <a:off x="5796135" y="2564904"/>
            <a:ext cx="2399641" cy="1077218"/>
          </a:xfrm>
          <a:prstGeom prst="rect">
            <a:avLst/>
          </a:prstGeom>
          <a:noFill/>
        </p:spPr>
        <p:txBody>
          <a:bodyPr wrap="square" rtlCol="0">
            <a:spAutoFit/>
          </a:bodyPr>
          <a:lstStyle/>
          <a:p>
            <a:r>
              <a:rPr lang="es-ES" sz="1600" dirty="0" smtClean="0">
                <a:solidFill>
                  <a:srgbClr val="FF0000"/>
                </a:solidFill>
              </a:rPr>
              <a:t>Implementa el método </a:t>
            </a:r>
            <a:r>
              <a:rPr lang="es-ES" sz="1600" dirty="0" err="1" smtClean="0">
                <a:solidFill>
                  <a:srgbClr val="FF0000"/>
                </a:solidFill>
              </a:rPr>
              <a:t>iterator</a:t>
            </a:r>
            <a:r>
              <a:rPr lang="es-ES" sz="1600" dirty="0" smtClean="0">
                <a:solidFill>
                  <a:srgbClr val="FF0000"/>
                </a:solidFill>
              </a:rPr>
              <a:t>() llamando al método </a:t>
            </a:r>
            <a:r>
              <a:rPr lang="es-ES" sz="1600" dirty="0" err="1" smtClean="0">
                <a:solidFill>
                  <a:srgbClr val="FF0000"/>
                </a:solidFill>
              </a:rPr>
              <a:t>iterator</a:t>
            </a:r>
            <a:r>
              <a:rPr lang="es-ES" sz="1600" dirty="0" smtClean="0">
                <a:solidFill>
                  <a:srgbClr val="FF0000"/>
                </a:solidFill>
              </a:rPr>
              <a:t>() de la colección </a:t>
            </a:r>
            <a:r>
              <a:rPr lang="es-ES" sz="1600" dirty="0" err="1" smtClean="0">
                <a:solidFill>
                  <a:srgbClr val="FF0000"/>
                </a:solidFill>
              </a:rPr>
              <a:t>ArrayList</a:t>
            </a:r>
            <a:endParaRPr lang="es-ES" sz="1600" dirty="0">
              <a:solidFill>
                <a:srgbClr val="FF0000"/>
              </a:solidFill>
            </a:endParaRPr>
          </a:p>
        </p:txBody>
      </p:sp>
      <p:cxnSp>
        <p:nvCxnSpPr>
          <p:cNvPr id="7" name="6 Conector recto de flecha"/>
          <p:cNvCxnSpPr/>
          <p:nvPr/>
        </p:nvCxnSpPr>
        <p:spPr bwMode="auto">
          <a:xfrm flipH="1">
            <a:off x="4421048" y="2996952"/>
            <a:ext cx="576064"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7 CuadroTexto"/>
          <p:cNvSpPr txBox="1"/>
          <p:nvPr/>
        </p:nvSpPr>
        <p:spPr>
          <a:xfrm>
            <a:off x="6913563" y="5707600"/>
            <a:ext cx="1728192" cy="830997"/>
          </a:xfrm>
          <a:prstGeom prst="rect">
            <a:avLst/>
          </a:prstGeom>
          <a:noFill/>
        </p:spPr>
        <p:txBody>
          <a:bodyPr wrap="square" rtlCol="0">
            <a:spAutoFit/>
          </a:bodyPr>
          <a:lstStyle/>
          <a:p>
            <a:r>
              <a:rPr lang="es-ES" sz="1600" dirty="0" smtClean="0">
                <a:solidFill>
                  <a:srgbClr val="FF0000"/>
                </a:solidFill>
              </a:rPr>
              <a:t>Recorre el </a:t>
            </a:r>
            <a:r>
              <a:rPr lang="es-ES" sz="1600" dirty="0" err="1" smtClean="0">
                <a:solidFill>
                  <a:srgbClr val="FF0000"/>
                </a:solidFill>
              </a:rPr>
              <a:t>ArrayList</a:t>
            </a:r>
            <a:r>
              <a:rPr lang="es-ES" sz="1600" dirty="0" smtClean="0">
                <a:solidFill>
                  <a:srgbClr val="FF0000"/>
                </a:solidFill>
              </a:rPr>
              <a:t> con </a:t>
            </a:r>
            <a:r>
              <a:rPr lang="es-ES" sz="1600" dirty="0" err="1" smtClean="0">
                <a:solidFill>
                  <a:srgbClr val="FF0000"/>
                </a:solidFill>
              </a:rPr>
              <a:t>for-each</a:t>
            </a:r>
            <a:endParaRPr lang="es-ES" sz="1600" dirty="0">
              <a:solidFill>
                <a:srgbClr val="FF0000"/>
              </a:solidFill>
            </a:endParaRPr>
          </a:p>
        </p:txBody>
      </p:sp>
      <p:cxnSp>
        <p:nvCxnSpPr>
          <p:cNvPr id="11" name="10 Conector recto de flecha"/>
          <p:cNvCxnSpPr/>
          <p:nvPr/>
        </p:nvCxnSpPr>
        <p:spPr bwMode="auto">
          <a:xfrm flipH="1">
            <a:off x="5628743" y="6116295"/>
            <a:ext cx="576064"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03731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66" t="23958" r="13792" b="17292"/>
          <a:stretch/>
        </p:blipFill>
        <p:spPr bwMode="auto">
          <a:xfrm>
            <a:off x="0" y="0"/>
            <a:ext cx="8663941"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048090" y="2325297"/>
            <a:ext cx="2304256" cy="1200329"/>
          </a:xfrm>
          <a:prstGeom prst="rect">
            <a:avLst/>
          </a:prstGeom>
          <a:noFill/>
        </p:spPr>
        <p:txBody>
          <a:bodyPr wrap="square" rtlCol="0">
            <a:spAutoFit/>
          </a:bodyPr>
          <a:lstStyle/>
          <a:p>
            <a:r>
              <a:rPr lang="es-ES" dirty="0" smtClean="0">
                <a:solidFill>
                  <a:srgbClr val="FF0000"/>
                </a:solidFill>
              </a:rPr>
              <a:t>Además, se puede definir </a:t>
            </a:r>
            <a:r>
              <a:rPr lang="es-ES" dirty="0" smtClean="0">
                <a:solidFill>
                  <a:srgbClr val="FF0000"/>
                </a:solidFill>
              </a:rPr>
              <a:t>un </a:t>
            </a:r>
            <a:r>
              <a:rPr lang="es-ES" dirty="0" err="1" smtClean="0">
                <a:solidFill>
                  <a:srgbClr val="FF0000"/>
                </a:solidFill>
              </a:rPr>
              <a:t>Iterator</a:t>
            </a:r>
            <a:r>
              <a:rPr lang="es-ES" dirty="0" smtClean="0">
                <a:solidFill>
                  <a:srgbClr val="FF0000"/>
                </a:solidFill>
              </a:rPr>
              <a:t> o recorrer el </a:t>
            </a:r>
            <a:r>
              <a:rPr lang="es-ES" dirty="0" err="1" smtClean="0">
                <a:solidFill>
                  <a:srgbClr val="FF0000"/>
                </a:solidFill>
              </a:rPr>
              <a:t>ArrayList</a:t>
            </a:r>
            <a:r>
              <a:rPr lang="es-ES" dirty="0" smtClean="0">
                <a:solidFill>
                  <a:srgbClr val="FF0000"/>
                </a:solidFill>
              </a:rPr>
              <a:t> con un </a:t>
            </a:r>
            <a:r>
              <a:rPr lang="es-ES" dirty="0" err="1" smtClean="0">
                <a:solidFill>
                  <a:srgbClr val="FF0000"/>
                </a:solidFill>
              </a:rPr>
              <a:t>for</a:t>
            </a:r>
            <a:r>
              <a:rPr lang="es-ES" dirty="0" smtClean="0">
                <a:solidFill>
                  <a:srgbClr val="FF0000"/>
                </a:solidFill>
              </a:rPr>
              <a:t> normal</a:t>
            </a:r>
            <a:endParaRPr lang="es-ES" dirty="0">
              <a:solidFill>
                <a:srgbClr val="FF0000"/>
              </a:solidFill>
            </a:endParaRPr>
          </a:p>
        </p:txBody>
      </p:sp>
      <p:cxnSp>
        <p:nvCxnSpPr>
          <p:cNvPr id="6" name="5 Conector recto de flecha"/>
          <p:cNvCxnSpPr/>
          <p:nvPr/>
        </p:nvCxnSpPr>
        <p:spPr bwMode="auto">
          <a:xfrm flipH="1">
            <a:off x="4927886" y="2350275"/>
            <a:ext cx="576064"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6 Conector recto de flecha"/>
          <p:cNvCxnSpPr/>
          <p:nvPr/>
        </p:nvCxnSpPr>
        <p:spPr bwMode="auto">
          <a:xfrm flipH="1">
            <a:off x="4043938" y="1339433"/>
            <a:ext cx="576064"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7 Conector recto de flecha"/>
          <p:cNvCxnSpPr/>
          <p:nvPr/>
        </p:nvCxnSpPr>
        <p:spPr bwMode="auto">
          <a:xfrm flipH="1">
            <a:off x="5251719" y="4005064"/>
            <a:ext cx="576064"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795" t="9161" r="68922" b="59429"/>
          <a:stretch/>
        </p:blipFill>
        <p:spPr bwMode="auto">
          <a:xfrm>
            <a:off x="5251719" y="4437112"/>
            <a:ext cx="3656062" cy="220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569702" y="4941168"/>
            <a:ext cx="1524536" cy="369332"/>
          </a:xfrm>
          <a:prstGeom prst="rect">
            <a:avLst/>
          </a:prstGeom>
          <a:noFill/>
        </p:spPr>
        <p:txBody>
          <a:bodyPr wrap="square" rtlCol="0">
            <a:spAutoFit/>
          </a:bodyPr>
          <a:lstStyle/>
          <a:p>
            <a:r>
              <a:rPr lang="es-ES" dirty="0" smtClean="0">
                <a:solidFill>
                  <a:srgbClr val="FF0000"/>
                </a:solidFill>
              </a:rPr>
              <a:t>La salida es:</a:t>
            </a:r>
            <a:endParaRPr lang="es-ES" dirty="0">
              <a:solidFill>
                <a:srgbClr val="FF0000"/>
              </a:solidFill>
            </a:endParaRPr>
          </a:p>
        </p:txBody>
      </p:sp>
      <p:sp>
        <p:nvSpPr>
          <p:cNvPr id="2" name="1 Rectángulo"/>
          <p:cNvSpPr/>
          <p:nvPr/>
        </p:nvSpPr>
        <p:spPr>
          <a:xfrm>
            <a:off x="4860032" y="617493"/>
            <a:ext cx="3803909" cy="1446550"/>
          </a:xfrm>
          <a:prstGeom prst="rect">
            <a:avLst/>
          </a:prstGeom>
        </p:spPr>
        <p:txBody>
          <a:bodyPr wrap="square">
            <a:spAutoFit/>
          </a:bodyPr>
          <a:lstStyle/>
          <a:p>
            <a:r>
              <a:rPr lang="es-ES" sz="1600" dirty="0" smtClean="0">
                <a:solidFill>
                  <a:srgbClr val="FF0000"/>
                </a:solidFill>
              </a:rPr>
              <a:t>También </a:t>
            </a:r>
            <a:r>
              <a:rPr lang="es-ES" sz="1600" dirty="0" err="1" smtClean="0">
                <a:solidFill>
                  <a:srgbClr val="FF0000"/>
                </a:solidFill>
              </a:rPr>
              <a:t>pordríamos</a:t>
            </a:r>
            <a:r>
              <a:rPr lang="es-ES" sz="1600" dirty="0">
                <a:solidFill>
                  <a:srgbClr val="FF0000"/>
                </a:solidFill>
              </a:rPr>
              <a:t> </a:t>
            </a:r>
            <a:r>
              <a:rPr lang="es-ES" sz="1600" dirty="0" smtClean="0">
                <a:solidFill>
                  <a:srgbClr val="FF0000"/>
                </a:solidFill>
              </a:rPr>
              <a:t>haber establecido una condición en el </a:t>
            </a:r>
            <a:r>
              <a:rPr lang="es-ES" sz="1600" dirty="0" err="1" smtClean="0">
                <a:solidFill>
                  <a:srgbClr val="FF0000"/>
                </a:solidFill>
              </a:rPr>
              <a:t>for-each</a:t>
            </a:r>
            <a:r>
              <a:rPr lang="es-ES" sz="1600" dirty="0" smtClean="0">
                <a:solidFill>
                  <a:srgbClr val="FF0000"/>
                </a:solidFill>
              </a:rPr>
              <a:t>:</a:t>
            </a:r>
            <a:endParaRPr lang="es-ES" sz="1600" dirty="0" smtClean="0">
              <a:solidFill>
                <a:srgbClr val="FF0000"/>
              </a:solidFill>
            </a:endParaRPr>
          </a:p>
          <a:p>
            <a:r>
              <a:rPr lang="es-ES" sz="1400" b="1" i="1" dirty="0" err="1" smtClean="0">
                <a:solidFill>
                  <a:srgbClr val="FF0000"/>
                </a:solidFill>
              </a:rPr>
              <a:t>for</a:t>
            </a:r>
            <a:r>
              <a:rPr lang="es-ES" sz="1400" b="1" i="1" dirty="0" smtClean="0">
                <a:solidFill>
                  <a:srgbClr val="FF0000"/>
                </a:solidFill>
              </a:rPr>
              <a:t> </a:t>
            </a:r>
            <a:r>
              <a:rPr lang="es-ES" sz="1400" b="1" i="1" dirty="0">
                <a:solidFill>
                  <a:srgbClr val="FF0000"/>
                </a:solidFill>
              </a:rPr>
              <a:t>(Alumno </a:t>
            </a:r>
            <a:r>
              <a:rPr lang="es-ES" sz="1400" b="1" i="1" dirty="0" err="1">
                <a:solidFill>
                  <a:srgbClr val="FF0000"/>
                </a:solidFill>
              </a:rPr>
              <a:t>alumno</a:t>
            </a:r>
            <a:r>
              <a:rPr lang="es-ES" sz="1400" b="1" i="1" dirty="0">
                <a:solidFill>
                  <a:srgbClr val="FF0000"/>
                </a:solidFill>
              </a:rPr>
              <a:t> : lista) {</a:t>
            </a:r>
          </a:p>
          <a:p>
            <a:r>
              <a:rPr lang="es-ES" sz="1400" b="1" i="1" dirty="0">
                <a:solidFill>
                  <a:srgbClr val="FF0000"/>
                </a:solidFill>
              </a:rPr>
              <a:t> </a:t>
            </a:r>
            <a:r>
              <a:rPr lang="es-ES" sz="1400" b="1" i="1" dirty="0" smtClean="0">
                <a:solidFill>
                  <a:srgbClr val="FF0000"/>
                </a:solidFill>
              </a:rPr>
              <a:t> </a:t>
            </a:r>
            <a:r>
              <a:rPr lang="es-ES" sz="1400" b="1" i="1" dirty="0" err="1" smtClean="0">
                <a:solidFill>
                  <a:srgbClr val="FF0000"/>
                </a:solidFill>
              </a:rPr>
              <a:t>if</a:t>
            </a:r>
            <a:r>
              <a:rPr lang="es-ES" sz="1400" b="1" i="1" dirty="0" smtClean="0">
                <a:solidFill>
                  <a:srgbClr val="FF0000"/>
                </a:solidFill>
              </a:rPr>
              <a:t> </a:t>
            </a:r>
            <a:r>
              <a:rPr lang="es-ES" sz="1400" b="1" i="1" dirty="0">
                <a:solidFill>
                  <a:srgbClr val="FF0000"/>
                </a:solidFill>
              </a:rPr>
              <a:t>(</a:t>
            </a:r>
            <a:r>
              <a:rPr lang="es-ES" sz="1400" b="1" i="1" dirty="0" err="1">
                <a:solidFill>
                  <a:srgbClr val="FF0000"/>
                </a:solidFill>
              </a:rPr>
              <a:t>alumno.getEdad</a:t>
            </a:r>
            <a:r>
              <a:rPr lang="es-ES" sz="1400" b="1" i="1" dirty="0">
                <a:solidFill>
                  <a:srgbClr val="FF0000"/>
                </a:solidFill>
              </a:rPr>
              <a:t>()&gt;18)</a:t>
            </a:r>
          </a:p>
          <a:p>
            <a:r>
              <a:rPr lang="es-ES" sz="1400" b="1" i="1" dirty="0" smtClean="0">
                <a:solidFill>
                  <a:srgbClr val="FF0000"/>
                </a:solidFill>
              </a:rPr>
              <a:t>      </a:t>
            </a:r>
            <a:r>
              <a:rPr lang="es-ES" sz="1400" b="1" i="1" dirty="0" err="1" smtClean="0">
                <a:solidFill>
                  <a:srgbClr val="FF0000"/>
                </a:solidFill>
              </a:rPr>
              <a:t>System.out.println</a:t>
            </a:r>
            <a:r>
              <a:rPr lang="es-ES" sz="1400" b="1" i="1" dirty="0" smtClean="0">
                <a:solidFill>
                  <a:srgbClr val="FF0000"/>
                </a:solidFill>
              </a:rPr>
              <a:t>(</a:t>
            </a:r>
            <a:r>
              <a:rPr lang="es-ES" sz="1400" b="1" i="1" dirty="0" err="1" smtClean="0">
                <a:solidFill>
                  <a:srgbClr val="FF0000"/>
                </a:solidFill>
              </a:rPr>
              <a:t>alumno.toString</a:t>
            </a:r>
            <a:r>
              <a:rPr lang="es-ES" sz="1400" b="1" i="1" dirty="0" smtClean="0">
                <a:solidFill>
                  <a:srgbClr val="FF0000"/>
                </a:solidFill>
              </a:rPr>
              <a:t>());</a:t>
            </a:r>
            <a:endParaRPr lang="es-ES" sz="1400" b="1" i="1" dirty="0">
              <a:solidFill>
                <a:srgbClr val="FF0000"/>
              </a:solidFill>
            </a:endParaRPr>
          </a:p>
          <a:p>
            <a:r>
              <a:rPr lang="es-ES" sz="1400" b="1" i="1" dirty="0">
                <a:solidFill>
                  <a:srgbClr val="FF0000"/>
                </a:solidFill>
              </a:rPr>
              <a:t>}</a:t>
            </a:r>
          </a:p>
        </p:txBody>
      </p:sp>
    </p:spTree>
    <p:extLst>
      <p:ext uri="{BB962C8B-B14F-4D97-AF65-F5344CB8AC3E}">
        <p14:creationId xmlns:p14="http://schemas.microsoft.com/office/powerpoint/2010/main" val="24729659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del uso de </a:t>
            </a:r>
            <a:r>
              <a:rPr lang="es-ES" dirty="0" err="1" smtClean="0"/>
              <a:t>Iteradores</a:t>
            </a:r>
            <a:r>
              <a:rPr lang="es-ES" dirty="0" smtClean="0"/>
              <a:t> </a:t>
            </a:r>
            <a:endParaRPr lang="es-ES" dirty="0"/>
          </a:p>
        </p:txBody>
      </p:sp>
      <p:sp>
        <p:nvSpPr>
          <p:cNvPr id="3" name="2 Marcador de contenido"/>
          <p:cNvSpPr>
            <a:spLocks noGrp="1"/>
          </p:cNvSpPr>
          <p:nvPr>
            <p:ph idx="1"/>
          </p:nvPr>
        </p:nvSpPr>
        <p:spPr>
          <a:xfrm>
            <a:off x="457200" y="1719262"/>
            <a:ext cx="8229600" cy="5022105"/>
          </a:xfrm>
        </p:spPr>
        <p:txBody>
          <a:bodyPr/>
          <a:lstStyle/>
          <a:p>
            <a:r>
              <a:rPr lang="es-ES" sz="2400" dirty="0"/>
              <a:t>La gran ventaja de trabajar con </a:t>
            </a:r>
            <a:r>
              <a:rPr lang="es-ES" sz="2400" dirty="0" err="1"/>
              <a:t>iteradores</a:t>
            </a:r>
            <a:r>
              <a:rPr lang="es-ES" sz="2400" dirty="0"/>
              <a:t> es que trabajamos con copias en vez de con las colecciones </a:t>
            </a:r>
            <a:r>
              <a:rPr lang="es-ES" sz="2400" dirty="0" smtClean="0"/>
              <a:t>originales, abstrayéndonos de su estructura interna. </a:t>
            </a:r>
          </a:p>
          <a:p>
            <a:r>
              <a:rPr lang="es-ES" sz="2400" dirty="0" smtClean="0"/>
              <a:t>Además, nos permite </a:t>
            </a:r>
            <a:r>
              <a:rPr lang="es-ES" sz="2400" dirty="0"/>
              <a:t>el recorrido de cualquier colección de objetos. </a:t>
            </a:r>
            <a:endParaRPr lang="es-ES" sz="2400" dirty="0" smtClean="0"/>
          </a:p>
          <a:p>
            <a:r>
              <a:rPr lang="es-ES" sz="2400" dirty="0" smtClean="0"/>
              <a:t>Hay que tener </a:t>
            </a:r>
            <a:r>
              <a:rPr lang="es-ES" sz="2400" dirty="0"/>
              <a:t>en cuenta que no </a:t>
            </a:r>
            <a:r>
              <a:rPr lang="es-ES" sz="2400" dirty="0" smtClean="0"/>
              <a:t>todas </a:t>
            </a:r>
            <a:r>
              <a:rPr lang="es-ES" sz="2400" dirty="0"/>
              <a:t>las colecciones de objetos en Java tienen un índice entero asociado a cada objeto, con lo cual no se pueden recorrer basándonos en un índice. </a:t>
            </a:r>
            <a:endParaRPr lang="es-ES" sz="2400" dirty="0" smtClean="0"/>
          </a:p>
          <a:p>
            <a:r>
              <a:rPr lang="es-ES" sz="2400" dirty="0" smtClean="0"/>
              <a:t>En </a:t>
            </a:r>
            <a:r>
              <a:rPr lang="es-ES" sz="2400" dirty="0"/>
              <a:t>cambio, siempre se puede recorrer una colección usando un </a:t>
            </a:r>
            <a:r>
              <a:rPr lang="es-ES" sz="2400" dirty="0" err="1"/>
              <a:t>iterador</a:t>
            </a:r>
            <a:r>
              <a:rPr lang="es-ES" sz="2400" dirty="0" smtClean="0"/>
              <a:t>.</a:t>
            </a:r>
          </a:p>
        </p:txBody>
      </p:sp>
    </p:spTree>
    <p:extLst>
      <p:ext uri="{BB962C8B-B14F-4D97-AF65-F5344CB8AC3E}">
        <p14:creationId xmlns:p14="http://schemas.microsoft.com/office/powerpoint/2010/main" val="3632083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2400" dirty="0" smtClean="0"/>
              <a:t>Iterable es una mejora añadida en Java </a:t>
            </a:r>
            <a:r>
              <a:rPr lang="es-ES" sz="2400" dirty="0"/>
              <a:t>5, </a:t>
            </a:r>
            <a:r>
              <a:rPr lang="es-ES" sz="2400" dirty="0" smtClean="0"/>
              <a:t>que mejora el uso de los </a:t>
            </a:r>
            <a:r>
              <a:rPr lang="es-ES" sz="2400" dirty="0" err="1" smtClean="0"/>
              <a:t>iteradores</a:t>
            </a:r>
            <a:r>
              <a:rPr lang="es-ES" sz="2400" dirty="0" smtClean="0"/>
              <a:t> en las Colecciones de Java. </a:t>
            </a:r>
            <a:endParaRPr lang="es-ES" sz="2400" dirty="0"/>
          </a:p>
          <a:p>
            <a:r>
              <a:rPr lang="es-ES" sz="2400" dirty="0"/>
              <a:t>C</a:t>
            </a:r>
            <a:r>
              <a:rPr lang="es-ES" sz="2400" dirty="0" smtClean="0"/>
              <a:t>on </a:t>
            </a:r>
            <a:r>
              <a:rPr lang="es-ES" sz="2400" dirty="0" err="1" smtClean="0"/>
              <a:t>Iterator</a:t>
            </a:r>
            <a:r>
              <a:rPr lang="es-ES" sz="2400" dirty="0" smtClean="0"/>
              <a:t>, hay que obtener </a:t>
            </a:r>
            <a:r>
              <a:rPr lang="es-ES" sz="2400" dirty="0"/>
              <a:t>manualmente un </a:t>
            </a:r>
            <a:r>
              <a:rPr lang="es-ES" sz="2400" dirty="0" err="1"/>
              <a:t>Iterator</a:t>
            </a:r>
            <a:r>
              <a:rPr lang="es-ES" sz="2400" dirty="0"/>
              <a:t>, usar </a:t>
            </a:r>
            <a:r>
              <a:rPr lang="es-ES" sz="2400" dirty="0" err="1"/>
              <a:t>next</a:t>
            </a:r>
            <a:r>
              <a:rPr lang="es-ES" sz="2400" dirty="0"/>
              <a:t>() para obtener el objeto al que </a:t>
            </a:r>
            <a:r>
              <a:rPr lang="es-ES" sz="2400"/>
              <a:t>se </a:t>
            </a:r>
            <a:r>
              <a:rPr lang="es-ES" sz="2400" smtClean="0"/>
              <a:t>apunta </a:t>
            </a:r>
            <a:r>
              <a:rPr lang="es-ES" sz="2400" dirty="0"/>
              <a:t>desde el </a:t>
            </a:r>
            <a:r>
              <a:rPr lang="es-ES" sz="2400" dirty="0" err="1"/>
              <a:t>Iterator</a:t>
            </a:r>
            <a:r>
              <a:rPr lang="es-ES" sz="2400" dirty="0"/>
              <a:t> y verificar si había más objetos disponibles usando </a:t>
            </a:r>
            <a:r>
              <a:rPr lang="es-ES" sz="2400" dirty="0" err="1"/>
              <a:t>hasNext</a:t>
            </a:r>
            <a:r>
              <a:rPr lang="es-ES" sz="2400" dirty="0"/>
              <a:t>(). Después de Java 5, tenemos la libertad de usar </a:t>
            </a:r>
            <a:r>
              <a:rPr lang="es-ES" sz="2400" dirty="0" smtClean="0"/>
              <a:t>la </a:t>
            </a:r>
            <a:r>
              <a:rPr lang="es-ES" sz="2400" dirty="0"/>
              <a:t>variante </a:t>
            </a:r>
            <a:r>
              <a:rPr lang="es-ES" sz="2400" dirty="0" err="1" smtClean="0"/>
              <a:t>for-each</a:t>
            </a:r>
            <a:r>
              <a:rPr lang="es-ES" sz="2400" dirty="0" smtClean="0"/>
              <a:t> </a:t>
            </a:r>
            <a:r>
              <a:rPr lang="es-ES" sz="2400" dirty="0"/>
              <a:t>que maneja todo lo anterior de forma </a:t>
            </a:r>
            <a:r>
              <a:rPr lang="es-ES" sz="2400" dirty="0" smtClean="0"/>
              <a:t>silenciosa y elegante.</a:t>
            </a:r>
            <a:endParaRPr lang="es-ES" sz="2400" dirty="0"/>
          </a:p>
          <a:p>
            <a:r>
              <a:rPr lang="es-ES" sz="2400" dirty="0"/>
              <a:t>En realidad, esta mejora funciona con </a:t>
            </a:r>
            <a:r>
              <a:rPr lang="es-ES" sz="2400" i="1" dirty="0"/>
              <a:t>cualquier objeto</a:t>
            </a:r>
            <a:r>
              <a:rPr lang="es-ES" sz="2400" dirty="0"/>
              <a:t> que implemente la interfaz Iterable , no solo </a:t>
            </a:r>
            <a:r>
              <a:rPr lang="es-ES" sz="2400" dirty="0" err="1"/>
              <a:t>Collections</a:t>
            </a:r>
            <a:r>
              <a:rPr lang="es-ES" sz="2400" dirty="0"/>
              <a:t>.</a:t>
            </a:r>
          </a:p>
          <a:p>
            <a:endParaRPr lang="es-ES" sz="3200" dirty="0"/>
          </a:p>
          <a:p>
            <a:endParaRPr lang="es-ES" dirty="0"/>
          </a:p>
        </p:txBody>
      </p:sp>
    </p:spTree>
    <p:extLst>
      <p:ext uri="{BB962C8B-B14F-4D97-AF65-F5344CB8AC3E}">
        <p14:creationId xmlns:p14="http://schemas.microsoft.com/office/powerpoint/2010/main" val="30971406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sp>
        <p:nvSpPr>
          <p:cNvPr id="3" name="2 Marcador de contenido"/>
          <p:cNvSpPr>
            <a:spLocks noGrp="1"/>
          </p:cNvSpPr>
          <p:nvPr>
            <p:ph idx="1"/>
          </p:nvPr>
        </p:nvSpPr>
        <p:spPr/>
        <p:txBody>
          <a:bodyPr/>
          <a:lstStyle/>
          <a:p>
            <a:r>
              <a:rPr lang="es-ES" dirty="0" smtClean="0"/>
              <a:t>Clase Persona que tiene como atributos </a:t>
            </a:r>
            <a:r>
              <a:rPr lang="es-ES" dirty="0" smtClean="0"/>
              <a:t>Nombre</a:t>
            </a:r>
            <a:r>
              <a:rPr lang="es-ES" dirty="0" smtClean="0"/>
              <a:t>, </a:t>
            </a:r>
            <a:r>
              <a:rPr lang="es-ES" dirty="0" smtClean="0"/>
              <a:t>Apellidos</a:t>
            </a:r>
            <a:r>
              <a:rPr lang="es-ES" dirty="0" smtClean="0"/>
              <a:t>, </a:t>
            </a:r>
            <a:r>
              <a:rPr lang="es-ES" dirty="0" smtClean="0"/>
              <a:t>Edad </a:t>
            </a:r>
            <a:r>
              <a:rPr lang="es-ES" dirty="0" smtClean="0"/>
              <a:t>e </a:t>
            </a:r>
            <a:r>
              <a:rPr lang="es-ES" dirty="0" smtClean="0"/>
              <a:t>Hijos </a:t>
            </a:r>
            <a:r>
              <a:rPr lang="es-ES" dirty="0" smtClean="0"/>
              <a:t>que </a:t>
            </a:r>
            <a:r>
              <a:rPr lang="es-ES" dirty="0" smtClean="0"/>
              <a:t>es, a su vez,  </a:t>
            </a:r>
            <a:r>
              <a:rPr lang="es-ES" dirty="0" smtClean="0"/>
              <a:t>un </a:t>
            </a:r>
            <a:r>
              <a:rPr lang="es-ES" dirty="0" err="1" smtClean="0"/>
              <a:t>ArrayList</a:t>
            </a:r>
            <a:r>
              <a:rPr lang="es-ES" dirty="0" smtClean="0"/>
              <a:t> de </a:t>
            </a:r>
            <a:r>
              <a:rPr lang="es-ES" dirty="0" smtClean="0"/>
              <a:t>Persona (cada hijo es también una persona)</a:t>
            </a:r>
            <a:endParaRPr lang="es-ES" dirty="0" smtClean="0"/>
          </a:p>
          <a:p>
            <a:r>
              <a:rPr lang="es-ES" dirty="0" smtClean="0"/>
              <a:t>Esta clase implementa las interfaces Iterable y Comparable</a:t>
            </a:r>
            <a:endParaRPr lang="es-ES" dirty="0"/>
          </a:p>
        </p:txBody>
      </p:sp>
    </p:spTree>
    <p:extLst>
      <p:ext uri="{BB962C8B-B14F-4D97-AF65-F5344CB8AC3E}">
        <p14:creationId xmlns:p14="http://schemas.microsoft.com/office/powerpoint/2010/main" val="27865216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715" t="16249" r="20235" b="18751"/>
          <a:stretch/>
        </p:blipFill>
        <p:spPr bwMode="auto">
          <a:xfrm>
            <a:off x="250597" y="404664"/>
            <a:ext cx="8677887"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4 Conector recto de flecha"/>
          <p:cNvCxnSpPr/>
          <p:nvPr/>
        </p:nvCxnSpPr>
        <p:spPr bwMode="auto">
          <a:xfrm flipH="1">
            <a:off x="3635896" y="2276872"/>
            <a:ext cx="684076"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5 Conector recto de flecha"/>
          <p:cNvCxnSpPr/>
          <p:nvPr/>
        </p:nvCxnSpPr>
        <p:spPr bwMode="auto">
          <a:xfrm flipH="1">
            <a:off x="4193958" y="3789040"/>
            <a:ext cx="684076"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3 CuadroTexto"/>
          <p:cNvSpPr txBox="1"/>
          <p:nvPr/>
        </p:nvSpPr>
        <p:spPr>
          <a:xfrm>
            <a:off x="5148064" y="3645024"/>
            <a:ext cx="2880320" cy="1077218"/>
          </a:xfrm>
          <a:prstGeom prst="rect">
            <a:avLst/>
          </a:prstGeom>
          <a:noFill/>
        </p:spPr>
        <p:txBody>
          <a:bodyPr wrap="square" rtlCol="0">
            <a:spAutoFit/>
          </a:bodyPr>
          <a:lstStyle/>
          <a:p>
            <a:r>
              <a:rPr lang="es-ES" sz="1600" dirty="0" smtClean="0">
                <a:solidFill>
                  <a:srgbClr val="FF0000"/>
                </a:solidFill>
              </a:rPr>
              <a:t>Utilizamos el bucle </a:t>
            </a:r>
            <a:r>
              <a:rPr lang="es-ES" sz="1600" dirty="0" err="1" smtClean="0">
                <a:solidFill>
                  <a:srgbClr val="FF0000"/>
                </a:solidFill>
              </a:rPr>
              <a:t>for-each</a:t>
            </a:r>
            <a:r>
              <a:rPr lang="es-ES" sz="1600" dirty="0" smtClean="0">
                <a:solidFill>
                  <a:srgbClr val="FF0000"/>
                </a:solidFill>
              </a:rPr>
              <a:t>  en el constructor para añadir objetos al </a:t>
            </a:r>
            <a:r>
              <a:rPr lang="es-ES" sz="1600" dirty="0" err="1">
                <a:solidFill>
                  <a:srgbClr val="FF0000"/>
                </a:solidFill>
              </a:rPr>
              <a:t>A</a:t>
            </a:r>
            <a:r>
              <a:rPr lang="es-ES" sz="1600" dirty="0" err="1" smtClean="0">
                <a:solidFill>
                  <a:srgbClr val="FF0000"/>
                </a:solidFill>
              </a:rPr>
              <a:t>rrayList</a:t>
            </a:r>
            <a:r>
              <a:rPr lang="es-ES" sz="1600" dirty="0" smtClean="0">
                <a:solidFill>
                  <a:srgbClr val="FF0000"/>
                </a:solidFill>
              </a:rPr>
              <a:t> con el método </a:t>
            </a:r>
            <a:r>
              <a:rPr lang="es-ES" sz="1600" dirty="0" err="1" smtClean="0">
                <a:solidFill>
                  <a:srgbClr val="FF0000"/>
                </a:solidFill>
              </a:rPr>
              <a:t>add</a:t>
            </a:r>
            <a:endParaRPr lang="es-ES" sz="1600" dirty="0">
              <a:solidFill>
                <a:srgbClr val="FF0000"/>
              </a:solidFill>
            </a:endParaRPr>
          </a:p>
        </p:txBody>
      </p:sp>
    </p:spTree>
    <p:extLst>
      <p:ext uri="{BB962C8B-B14F-4D97-AF65-F5344CB8AC3E}">
        <p14:creationId xmlns:p14="http://schemas.microsoft.com/office/powerpoint/2010/main" val="890319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120" t="17500" r="23232" b="17645"/>
          <a:stretch/>
        </p:blipFill>
        <p:spPr bwMode="auto">
          <a:xfrm>
            <a:off x="179512" y="165633"/>
            <a:ext cx="8712968" cy="627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6333216" y="3350094"/>
            <a:ext cx="2376264" cy="1323439"/>
          </a:xfrm>
          <a:prstGeom prst="rect">
            <a:avLst/>
          </a:prstGeom>
          <a:noFill/>
        </p:spPr>
        <p:txBody>
          <a:bodyPr wrap="square" rtlCol="0">
            <a:spAutoFit/>
          </a:bodyPr>
          <a:lstStyle/>
          <a:p>
            <a:r>
              <a:rPr lang="es-ES" sz="1600" dirty="0">
                <a:solidFill>
                  <a:srgbClr val="FF0000"/>
                </a:solidFill>
              </a:rPr>
              <a:t>I</a:t>
            </a:r>
            <a:r>
              <a:rPr lang="es-ES" sz="1600" dirty="0" smtClean="0">
                <a:solidFill>
                  <a:srgbClr val="FF0000"/>
                </a:solidFill>
              </a:rPr>
              <a:t>mplementa el método </a:t>
            </a:r>
            <a:r>
              <a:rPr lang="es-ES" sz="1600" dirty="0" err="1" smtClean="0">
                <a:solidFill>
                  <a:srgbClr val="FF0000"/>
                </a:solidFill>
              </a:rPr>
              <a:t>iterator</a:t>
            </a:r>
            <a:r>
              <a:rPr lang="es-ES" sz="1600" dirty="0" smtClean="0">
                <a:solidFill>
                  <a:srgbClr val="FF0000"/>
                </a:solidFill>
              </a:rPr>
              <a:t>() y </a:t>
            </a:r>
            <a:r>
              <a:rPr lang="es-ES" sz="1600" dirty="0" err="1" smtClean="0">
                <a:solidFill>
                  <a:srgbClr val="FF0000"/>
                </a:solidFill>
              </a:rPr>
              <a:t>compareTo</a:t>
            </a:r>
            <a:r>
              <a:rPr lang="es-ES" sz="1600" dirty="0" smtClean="0">
                <a:solidFill>
                  <a:srgbClr val="FF0000"/>
                </a:solidFill>
              </a:rPr>
              <a:t>(). Se compara por apellidos y luego por nombre.</a:t>
            </a:r>
            <a:endParaRPr lang="es-ES" sz="1600" dirty="0">
              <a:solidFill>
                <a:srgbClr val="FF0000"/>
              </a:solidFill>
            </a:endParaRPr>
          </a:p>
        </p:txBody>
      </p:sp>
      <p:cxnSp>
        <p:nvCxnSpPr>
          <p:cNvPr id="6" name="5 Conector recto de flecha"/>
          <p:cNvCxnSpPr/>
          <p:nvPr/>
        </p:nvCxnSpPr>
        <p:spPr bwMode="auto">
          <a:xfrm flipH="1">
            <a:off x="4478236" y="3717032"/>
            <a:ext cx="684076"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8 Conector recto de flecha"/>
          <p:cNvCxnSpPr/>
          <p:nvPr/>
        </p:nvCxnSpPr>
        <p:spPr bwMode="auto">
          <a:xfrm flipH="1">
            <a:off x="4478236" y="4581128"/>
            <a:ext cx="684076"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28179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760" t="16193" r="10161" b="12708"/>
          <a:stretch/>
        </p:blipFill>
        <p:spPr bwMode="auto">
          <a:xfrm>
            <a:off x="97809" y="332656"/>
            <a:ext cx="8787991"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54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La salida es:</a:t>
            </a:r>
            <a:endParaRPr lang="es-E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5" t="15995" r="40966" b="42602"/>
          <a:stretch/>
        </p:blipFill>
        <p:spPr bwMode="auto">
          <a:xfrm>
            <a:off x="168983" y="2094270"/>
            <a:ext cx="8880901" cy="3638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848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Interfaz </a:t>
            </a:r>
            <a:r>
              <a:rPr lang="es-ES" dirty="0" err="1"/>
              <a:t>Iterator</a:t>
            </a:r>
            <a:r>
              <a:rPr lang="es-ES" dirty="0"/>
              <a:t> </a:t>
            </a:r>
          </a:p>
        </p:txBody>
      </p:sp>
      <p:sp>
        <p:nvSpPr>
          <p:cNvPr id="3" name="2 Marcador de contenido"/>
          <p:cNvSpPr>
            <a:spLocks noGrp="1"/>
          </p:cNvSpPr>
          <p:nvPr>
            <p:ph idx="1"/>
          </p:nvPr>
        </p:nvSpPr>
        <p:spPr/>
        <p:txBody>
          <a:bodyPr/>
          <a:lstStyle/>
          <a:p>
            <a:pPr marL="531813" indent="-531813" algn="just" defTabSz="796925"/>
            <a:r>
              <a:rPr lang="es-ES" sz="2400" dirty="0"/>
              <a:t>La interfaz </a:t>
            </a:r>
            <a:r>
              <a:rPr lang="es-ES" sz="2400" dirty="0" err="1"/>
              <a:t>Iterator</a:t>
            </a:r>
            <a:r>
              <a:rPr lang="es-ES" sz="2400" dirty="0"/>
              <a:t> proporciona los tres métodos siguientes, que deben ser desarrollados por cualquier clase que implemente la interfaz:</a:t>
            </a:r>
          </a:p>
          <a:p>
            <a:pPr marL="881063" lvl="1" indent="-531813" algn="just" defTabSz="796925"/>
            <a:r>
              <a:rPr lang="es-ES_tradnl" sz="2000" b="1" dirty="0" err="1"/>
              <a:t>public</a:t>
            </a:r>
            <a:r>
              <a:rPr lang="es-ES_tradnl" sz="2000" b="1" dirty="0"/>
              <a:t> </a:t>
            </a:r>
            <a:r>
              <a:rPr lang="es-ES_tradnl" sz="2000" b="1" dirty="0" err="1"/>
              <a:t>boolean</a:t>
            </a:r>
            <a:r>
              <a:rPr lang="es-ES_tradnl" sz="2000" b="1" dirty="0"/>
              <a:t> </a:t>
            </a:r>
            <a:r>
              <a:rPr lang="es-ES_tradnl" sz="2000" b="1" dirty="0" err="1"/>
              <a:t>hasNext</a:t>
            </a:r>
            <a:r>
              <a:rPr lang="es-ES_tradnl" sz="2000" b="1" dirty="0"/>
              <a:t>(): </a:t>
            </a:r>
            <a:r>
              <a:rPr lang="es-ES_tradnl" sz="2000" dirty="0"/>
              <a:t>devuelve true si hay un elemento siguiente en la colección</a:t>
            </a:r>
          </a:p>
          <a:p>
            <a:pPr marL="881063" lvl="1" indent="-531813" algn="just" defTabSz="796925"/>
            <a:r>
              <a:rPr lang="es-ES_tradnl" sz="2000" b="1" dirty="0" err="1"/>
              <a:t>public</a:t>
            </a:r>
            <a:r>
              <a:rPr lang="es-ES_tradnl" sz="2000" b="1" dirty="0"/>
              <a:t> &lt;E&gt; </a:t>
            </a:r>
            <a:r>
              <a:rPr lang="es-ES_tradnl" sz="2000" b="1" dirty="0" err="1"/>
              <a:t>next</a:t>
            </a:r>
            <a:r>
              <a:rPr lang="es-ES_tradnl" sz="2000" b="1" dirty="0"/>
              <a:t>(): </a:t>
            </a:r>
            <a:r>
              <a:rPr lang="es-ES_tradnl" sz="2000" dirty="0"/>
              <a:t>devuelve un objeto de tipo E (el siguiente) o una excepción </a:t>
            </a:r>
            <a:r>
              <a:rPr lang="es-ES_tradnl" sz="2000" b="1" dirty="0" err="1"/>
              <a:t>NoSuchElementException</a:t>
            </a:r>
            <a:r>
              <a:rPr lang="es-ES_tradnl" sz="2000" b="1" dirty="0"/>
              <a:t> </a:t>
            </a:r>
            <a:r>
              <a:rPr lang="es-ES_tradnl" sz="2000" dirty="0"/>
              <a:t>si no hay ningún objeto que devolver.</a:t>
            </a:r>
          </a:p>
          <a:p>
            <a:pPr marL="881063" lvl="1" indent="-531813" algn="just" defTabSz="796925"/>
            <a:r>
              <a:rPr lang="en-US" sz="2000" b="1" dirty="0"/>
              <a:t>public void remove():</a:t>
            </a:r>
            <a:r>
              <a:rPr lang="en-US" sz="2000" dirty="0"/>
              <a:t> </a:t>
            </a:r>
            <a:r>
              <a:rPr lang="en-US" sz="2000" dirty="0" err="1"/>
              <a:t>elimina</a:t>
            </a:r>
            <a:r>
              <a:rPr lang="en-US" sz="2000" dirty="0"/>
              <a:t> de la </a:t>
            </a:r>
            <a:r>
              <a:rPr lang="en-US" sz="2000" dirty="0" err="1"/>
              <a:t>colección</a:t>
            </a:r>
            <a:r>
              <a:rPr lang="en-US" sz="2000" dirty="0"/>
              <a:t> el </a:t>
            </a:r>
            <a:r>
              <a:rPr lang="en-US" sz="2000" dirty="0" err="1"/>
              <a:t>último</a:t>
            </a:r>
            <a:r>
              <a:rPr lang="en-US" sz="2000" dirty="0"/>
              <a:t> </a:t>
            </a:r>
            <a:r>
              <a:rPr lang="en-US" sz="2000" dirty="0" err="1"/>
              <a:t>objeto</a:t>
            </a:r>
            <a:r>
              <a:rPr lang="en-US" sz="2000" dirty="0"/>
              <a:t> </a:t>
            </a:r>
            <a:r>
              <a:rPr lang="en-US" sz="2000" dirty="0" err="1"/>
              <a:t>devuelto</a:t>
            </a:r>
            <a:r>
              <a:rPr lang="en-US" sz="2000" dirty="0"/>
              <a:t> </a:t>
            </a:r>
            <a:r>
              <a:rPr lang="en-US" sz="2000" dirty="0" err="1"/>
              <a:t>por</a:t>
            </a:r>
            <a:r>
              <a:rPr lang="en-US" sz="2000" dirty="0"/>
              <a:t> next(). </a:t>
            </a:r>
            <a:r>
              <a:rPr lang="en-US" sz="2000" dirty="0" err="1"/>
              <a:t>Puede</a:t>
            </a:r>
            <a:r>
              <a:rPr lang="en-US" sz="2000" dirty="0"/>
              <a:t> </a:t>
            </a:r>
            <a:r>
              <a:rPr lang="en-US" sz="2000" dirty="0" err="1"/>
              <a:t>lanzar</a:t>
            </a:r>
            <a:r>
              <a:rPr lang="en-US" sz="2000" dirty="0"/>
              <a:t> </a:t>
            </a:r>
            <a:r>
              <a:rPr lang="en-US" sz="2000" dirty="0" err="1"/>
              <a:t>una</a:t>
            </a:r>
            <a:r>
              <a:rPr lang="en-US" sz="2000" dirty="0"/>
              <a:t> </a:t>
            </a:r>
            <a:r>
              <a:rPr lang="en-US" sz="2000" dirty="0" err="1"/>
              <a:t>excepción</a:t>
            </a:r>
            <a:r>
              <a:rPr lang="en-US" sz="2000" dirty="0"/>
              <a:t> </a:t>
            </a:r>
            <a:r>
              <a:rPr lang="es-ES_tradnl" sz="2000" b="1" dirty="0" err="1"/>
              <a:t>UnsupportedOperationException</a:t>
            </a:r>
            <a:r>
              <a:rPr lang="es-ES_tradnl" sz="2000" b="1" dirty="0"/>
              <a:t> </a:t>
            </a:r>
            <a:r>
              <a:rPr lang="es-ES_tradnl" sz="2000" dirty="0"/>
              <a:t>si la operación no es posible</a:t>
            </a:r>
            <a:r>
              <a:rPr lang="en-US" sz="1800" dirty="0"/>
              <a:t>	</a:t>
            </a:r>
            <a:endParaRPr lang="es-ES_tradnl" sz="1800" dirty="0"/>
          </a:p>
          <a:p>
            <a:endParaRPr lang="es-ES" dirty="0"/>
          </a:p>
        </p:txBody>
      </p:sp>
    </p:spTree>
    <p:extLst>
      <p:ext uri="{BB962C8B-B14F-4D97-AF65-F5344CB8AC3E}">
        <p14:creationId xmlns:p14="http://schemas.microsoft.com/office/powerpoint/2010/main" val="34563679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Interfaz </a:t>
            </a:r>
            <a:r>
              <a:rPr lang="es-ES" dirty="0" err="1"/>
              <a:t>Iterator</a:t>
            </a:r>
            <a:r>
              <a:rPr lang="es-ES" dirty="0"/>
              <a:t> </a:t>
            </a:r>
            <a:endParaRPr lang="es-ES" dirty="0"/>
          </a:p>
        </p:txBody>
      </p:sp>
      <p:sp>
        <p:nvSpPr>
          <p:cNvPr id="3" name="2 Marcador de contenido"/>
          <p:cNvSpPr>
            <a:spLocks noGrp="1"/>
          </p:cNvSpPr>
          <p:nvPr>
            <p:ph idx="1"/>
          </p:nvPr>
        </p:nvSpPr>
        <p:spPr/>
        <p:txBody>
          <a:bodyPr/>
          <a:lstStyle/>
          <a:p>
            <a:r>
              <a:rPr lang="es-ES" sz="2400" dirty="0"/>
              <a:t>Como </a:t>
            </a:r>
            <a:r>
              <a:rPr lang="es-ES" sz="2400" dirty="0" err="1"/>
              <a:t>I</a:t>
            </a:r>
            <a:r>
              <a:rPr lang="es-ES" sz="2400" dirty="0" err="1" smtClean="0"/>
              <a:t>terator</a:t>
            </a:r>
            <a:r>
              <a:rPr lang="es-ES" sz="2400" dirty="0" smtClean="0"/>
              <a:t> es una interfaz y no puede instanciar objetos, no se puede  hacer</a:t>
            </a:r>
          </a:p>
          <a:p>
            <a:pPr marL="349250" lvl="1" indent="0">
              <a:buNone/>
            </a:pPr>
            <a:r>
              <a:rPr lang="es-ES" sz="2400" b="1" dirty="0" smtClean="0">
                <a:ea typeface="+mn-ea"/>
              </a:rPr>
              <a:t>	 </a:t>
            </a:r>
            <a:r>
              <a:rPr lang="es-ES" sz="2400" b="1" dirty="0" err="1">
                <a:ea typeface="+mn-ea"/>
              </a:rPr>
              <a:t>Iterator</a:t>
            </a:r>
            <a:r>
              <a:rPr lang="es-ES" sz="2400" b="1" dirty="0">
                <a:ea typeface="+mn-ea"/>
              </a:rPr>
              <a:t>&lt;E&gt; </a:t>
            </a:r>
            <a:r>
              <a:rPr lang="es-ES" sz="2400" b="1" dirty="0" err="1">
                <a:ea typeface="+mn-ea"/>
              </a:rPr>
              <a:t>it</a:t>
            </a:r>
            <a:r>
              <a:rPr lang="es-ES" sz="2400" b="1" dirty="0">
                <a:ea typeface="+mn-ea"/>
              </a:rPr>
              <a:t>=new </a:t>
            </a:r>
            <a:r>
              <a:rPr lang="es-ES" sz="2400" b="1" dirty="0" err="1">
                <a:ea typeface="+mn-ea"/>
              </a:rPr>
              <a:t>Iterator</a:t>
            </a:r>
            <a:r>
              <a:rPr lang="es-ES" sz="2400" b="1" dirty="0">
                <a:ea typeface="+mn-ea"/>
              </a:rPr>
              <a:t>&lt;E&gt;(); </a:t>
            </a:r>
          </a:p>
          <a:p>
            <a:r>
              <a:rPr lang="es-ES" sz="2400" dirty="0"/>
              <a:t>Por lo tanto, se puede definir un objeto de tipo </a:t>
            </a:r>
            <a:r>
              <a:rPr lang="es-ES" sz="2400" dirty="0" err="1"/>
              <a:t>Iterator</a:t>
            </a:r>
            <a:r>
              <a:rPr lang="es-ES" sz="2400" dirty="0"/>
              <a:t> pero hay que hacer el new sobre alguna clase no abstracta que implemente dicha interfaz, por ejemplo:</a:t>
            </a:r>
          </a:p>
          <a:p>
            <a:pPr marL="0" indent="0" algn="ctr">
              <a:buNone/>
            </a:pPr>
            <a:r>
              <a:rPr lang="es-ES" sz="2400" b="1" dirty="0" err="1"/>
              <a:t>public</a:t>
            </a:r>
            <a:r>
              <a:rPr lang="es-ES" sz="2400" b="1" dirty="0"/>
              <a:t> </a:t>
            </a:r>
            <a:r>
              <a:rPr lang="es-ES" sz="2400" b="1" dirty="0" err="1"/>
              <a:t>class</a:t>
            </a:r>
            <a:r>
              <a:rPr lang="es-ES" sz="2400" b="1" dirty="0"/>
              <a:t> </a:t>
            </a:r>
            <a:r>
              <a:rPr lang="es-ES" sz="2400" b="1" dirty="0" err="1"/>
              <a:t>IteratorArray</a:t>
            </a:r>
            <a:r>
              <a:rPr lang="es-ES" sz="2400" b="1" dirty="0"/>
              <a:t> </a:t>
            </a:r>
            <a:r>
              <a:rPr lang="es-ES" sz="2400" b="1" dirty="0" err="1"/>
              <a:t>implements</a:t>
            </a:r>
            <a:r>
              <a:rPr lang="es-ES" sz="2400" b="1" dirty="0"/>
              <a:t> </a:t>
            </a:r>
            <a:r>
              <a:rPr lang="es-ES" sz="2400" b="1" dirty="0" err="1" smtClean="0"/>
              <a:t>Iterator</a:t>
            </a:r>
            <a:r>
              <a:rPr lang="es-ES" sz="2400" b="1" dirty="0" smtClean="0"/>
              <a:t>&lt;E&gt;</a:t>
            </a:r>
          </a:p>
          <a:p>
            <a:r>
              <a:rPr lang="es-ES" sz="2400" dirty="0" smtClean="0"/>
              <a:t>Esta clase deberá desarrollar los tres métodos citados</a:t>
            </a:r>
          </a:p>
          <a:p>
            <a:r>
              <a:rPr lang="es-ES" sz="2400" dirty="0" smtClean="0"/>
              <a:t>Ahora se puede hacer:</a:t>
            </a:r>
          </a:p>
          <a:p>
            <a:pPr marL="0" indent="0">
              <a:buNone/>
            </a:pPr>
            <a:r>
              <a:rPr lang="es-ES" sz="2400" b="1" dirty="0" smtClean="0"/>
              <a:t>	</a:t>
            </a:r>
            <a:r>
              <a:rPr lang="es-ES" sz="2400" b="1" dirty="0" err="1" smtClean="0"/>
              <a:t>Iterator</a:t>
            </a:r>
            <a:r>
              <a:rPr lang="es-ES" sz="2400" b="1" dirty="0" smtClean="0"/>
              <a:t> &lt;E&gt; </a:t>
            </a:r>
            <a:r>
              <a:rPr lang="es-ES" sz="2400" b="1" dirty="0" err="1" smtClean="0"/>
              <a:t>it</a:t>
            </a:r>
            <a:r>
              <a:rPr lang="es-ES" sz="2400" b="1" dirty="0" smtClean="0"/>
              <a:t>=new </a:t>
            </a:r>
            <a:r>
              <a:rPr lang="es-ES" sz="2400" b="1" dirty="0" err="1" smtClean="0"/>
              <a:t>IteratorArray</a:t>
            </a:r>
            <a:r>
              <a:rPr lang="es-ES" sz="2400" b="1" dirty="0" smtClean="0"/>
              <a:t>&lt;E&gt;();</a:t>
            </a:r>
            <a:endParaRPr lang="es-ES" sz="2400" b="1" dirty="0"/>
          </a:p>
          <a:p>
            <a:endParaRPr lang="es-ES" dirty="0" smtClean="0"/>
          </a:p>
        </p:txBody>
      </p:sp>
    </p:spTree>
    <p:extLst>
      <p:ext uri="{BB962C8B-B14F-4D97-AF65-F5344CB8AC3E}">
        <p14:creationId xmlns:p14="http://schemas.microsoft.com/office/powerpoint/2010/main" val="2336454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sp>
        <p:nvSpPr>
          <p:cNvPr id="3" name="2 Marcador de contenido"/>
          <p:cNvSpPr>
            <a:spLocks noGrp="1"/>
          </p:cNvSpPr>
          <p:nvPr>
            <p:ph idx="1"/>
          </p:nvPr>
        </p:nvSpPr>
        <p:spPr>
          <a:xfrm>
            <a:off x="457200" y="1719263"/>
            <a:ext cx="8435280" cy="4411662"/>
          </a:xfrm>
        </p:spPr>
        <p:txBody>
          <a:bodyPr/>
          <a:lstStyle/>
          <a:p>
            <a:r>
              <a:rPr lang="es-ES" sz="2800" dirty="0" smtClean="0"/>
              <a:t>Supongamos una clase </a:t>
            </a:r>
            <a:r>
              <a:rPr lang="es-ES" sz="2800" b="1" dirty="0" err="1" smtClean="0"/>
              <a:t>ArrayAlumnos</a:t>
            </a:r>
            <a:r>
              <a:rPr lang="es-ES" sz="2800" dirty="0" smtClean="0"/>
              <a:t> que contiene un </a:t>
            </a:r>
            <a:r>
              <a:rPr lang="es-ES" sz="2800" dirty="0" err="1" smtClean="0"/>
              <a:t>array</a:t>
            </a:r>
            <a:r>
              <a:rPr lang="es-ES" sz="2800" dirty="0" smtClean="0"/>
              <a:t> de </a:t>
            </a:r>
            <a:r>
              <a:rPr lang="es-ES" sz="2800" dirty="0" smtClean="0"/>
              <a:t>objetos de clase Alumnos </a:t>
            </a:r>
            <a:r>
              <a:rPr lang="es-ES" sz="2800" dirty="0" smtClean="0"/>
              <a:t>y queremos recorrerlo con un </a:t>
            </a:r>
            <a:r>
              <a:rPr lang="es-ES" sz="2800" dirty="0" err="1" smtClean="0"/>
              <a:t>iterator</a:t>
            </a:r>
            <a:endParaRPr lang="es-ES" sz="2800" dirty="0" smtClean="0"/>
          </a:p>
          <a:p>
            <a:r>
              <a:rPr lang="es-ES" sz="2800" dirty="0" smtClean="0"/>
              <a:t>Creamos </a:t>
            </a:r>
            <a:r>
              <a:rPr lang="es-ES" sz="2800" dirty="0" smtClean="0"/>
              <a:t>una  </a:t>
            </a:r>
            <a:r>
              <a:rPr lang="es-ES" sz="2800" dirty="0" smtClean="0"/>
              <a:t>clase que implemente </a:t>
            </a:r>
            <a:r>
              <a:rPr lang="es-ES" sz="2800" dirty="0" smtClean="0"/>
              <a:t>la interfaz </a:t>
            </a:r>
            <a:r>
              <a:rPr lang="es-ES" sz="2800" dirty="0" err="1" smtClean="0"/>
              <a:t>Iterator</a:t>
            </a:r>
            <a:r>
              <a:rPr lang="es-ES" sz="2800" dirty="0" smtClean="0"/>
              <a:t>: </a:t>
            </a:r>
            <a:endParaRPr lang="es-ES" sz="2800" dirty="0" smtClean="0"/>
          </a:p>
          <a:p>
            <a:pPr marL="0" indent="0">
              <a:buNone/>
            </a:pPr>
            <a:r>
              <a:rPr lang="es-ES" sz="2400" b="1" dirty="0" err="1" smtClean="0"/>
              <a:t>public</a:t>
            </a:r>
            <a:r>
              <a:rPr lang="es-ES" sz="2400" b="1" dirty="0" smtClean="0"/>
              <a:t> </a:t>
            </a:r>
            <a:r>
              <a:rPr lang="es-ES" sz="2400" b="1" dirty="0" err="1" smtClean="0"/>
              <a:t>class</a:t>
            </a:r>
            <a:r>
              <a:rPr lang="es-ES" sz="2400" b="1" dirty="0" smtClean="0"/>
              <a:t> </a:t>
            </a:r>
            <a:r>
              <a:rPr lang="es-ES" sz="2400" b="1" dirty="0" err="1" smtClean="0"/>
              <a:t>IteratorArray</a:t>
            </a:r>
            <a:r>
              <a:rPr lang="es-ES" sz="2400" b="1" dirty="0" smtClean="0"/>
              <a:t> </a:t>
            </a:r>
            <a:r>
              <a:rPr lang="es-ES" sz="2400" b="1" dirty="0" err="1" smtClean="0"/>
              <a:t>implements</a:t>
            </a:r>
            <a:r>
              <a:rPr lang="es-ES" sz="2400" b="1" dirty="0" smtClean="0"/>
              <a:t> </a:t>
            </a:r>
            <a:r>
              <a:rPr lang="es-ES" sz="2400" b="1" dirty="0" err="1" smtClean="0"/>
              <a:t>Iterator</a:t>
            </a:r>
            <a:r>
              <a:rPr lang="es-ES" sz="2400" b="1" dirty="0" smtClean="0"/>
              <a:t>&lt;Alumno&gt;</a:t>
            </a:r>
          </a:p>
          <a:p>
            <a:r>
              <a:rPr lang="es-ES" sz="2800" dirty="0"/>
              <a:t>Además en la clase </a:t>
            </a:r>
            <a:r>
              <a:rPr lang="es-ES" sz="2800" dirty="0" err="1"/>
              <a:t>ArrayAlumnos</a:t>
            </a:r>
            <a:r>
              <a:rPr lang="es-ES" sz="2800" dirty="0"/>
              <a:t> crearemos un método </a:t>
            </a:r>
            <a:r>
              <a:rPr lang="es-ES" sz="2800" b="1" dirty="0" err="1"/>
              <a:t>iterator</a:t>
            </a:r>
            <a:r>
              <a:rPr lang="es-ES" sz="2800" b="1" dirty="0"/>
              <a:t>() </a:t>
            </a:r>
            <a:r>
              <a:rPr lang="es-ES" sz="2800" dirty="0"/>
              <a:t>que </a:t>
            </a:r>
            <a:r>
              <a:rPr lang="es-ES" sz="2800" dirty="0"/>
              <a:t>devuelva </a:t>
            </a:r>
            <a:r>
              <a:rPr lang="es-ES" sz="2800" dirty="0"/>
              <a:t>un objeto </a:t>
            </a:r>
            <a:r>
              <a:rPr lang="es-ES" sz="2800" b="1" dirty="0" err="1"/>
              <a:t>Iterator</a:t>
            </a:r>
            <a:r>
              <a:rPr lang="es-ES" sz="2800" b="1" dirty="0"/>
              <a:t>&lt;Alumno&gt;</a:t>
            </a:r>
            <a:r>
              <a:rPr lang="es-ES" sz="2800" dirty="0"/>
              <a:t> </a:t>
            </a:r>
            <a:r>
              <a:rPr lang="es-ES" sz="2800" dirty="0" smtClean="0"/>
              <a:t>haciendo un new de </a:t>
            </a:r>
            <a:r>
              <a:rPr lang="es-ES" sz="2800" dirty="0"/>
              <a:t>la </a:t>
            </a:r>
            <a:r>
              <a:rPr lang="es-ES" sz="2800" dirty="0" smtClean="0"/>
              <a:t>clase anterior </a:t>
            </a:r>
            <a:r>
              <a:rPr lang="es-ES" sz="2800" dirty="0" err="1" smtClean="0"/>
              <a:t>IteratorArray</a:t>
            </a:r>
            <a:endParaRPr lang="es-ES" sz="2800" dirty="0"/>
          </a:p>
        </p:txBody>
      </p:sp>
    </p:spTree>
    <p:extLst>
      <p:ext uri="{BB962C8B-B14F-4D97-AF65-F5344CB8AC3E}">
        <p14:creationId xmlns:p14="http://schemas.microsoft.com/office/powerpoint/2010/main" val="82893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0219" t="9374" r="25739" b="20642"/>
          <a:stretch/>
        </p:blipFill>
        <p:spPr bwMode="auto">
          <a:xfrm>
            <a:off x="395536" y="1255951"/>
            <a:ext cx="5730240" cy="5119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a:spLocks noGrp="1"/>
          </p:cNvSpPr>
          <p:nvPr>
            <p:ph type="title"/>
          </p:nvPr>
        </p:nvSpPr>
        <p:spPr>
          <a:xfrm>
            <a:off x="395536" y="116632"/>
            <a:ext cx="7543800" cy="1080120"/>
          </a:xfrm>
        </p:spPr>
        <p:txBody>
          <a:bodyPr/>
          <a:lstStyle/>
          <a:p>
            <a:r>
              <a:rPr lang="es-ES" sz="1800" dirty="0"/>
              <a:t>Ejemplo: vamos a usar </a:t>
            </a:r>
            <a:r>
              <a:rPr lang="es-ES" sz="1800" dirty="0" err="1"/>
              <a:t>Iterator</a:t>
            </a:r>
            <a:r>
              <a:rPr lang="es-ES" sz="1800" dirty="0"/>
              <a:t> para recorrer un </a:t>
            </a:r>
            <a:r>
              <a:rPr lang="es-ES" sz="1800" dirty="0" err="1"/>
              <a:t>array</a:t>
            </a:r>
            <a:r>
              <a:rPr lang="es-ES" sz="1800" dirty="0"/>
              <a:t> de </a:t>
            </a:r>
            <a:r>
              <a:rPr lang="es-ES" sz="1800" dirty="0" smtClean="0"/>
              <a:t>Alumnos. Creamos la clase </a:t>
            </a:r>
            <a:r>
              <a:rPr lang="es-ES" sz="1800" dirty="0" err="1" smtClean="0"/>
              <a:t>IteratorArray</a:t>
            </a:r>
            <a:r>
              <a:rPr lang="es-ES" sz="1800" dirty="0" smtClean="0"/>
              <a:t> que implementa la interfaz </a:t>
            </a:r>
            <a:r>
              <a:rPr lang="es-ES" sz="1800" dirty="0" err="1" smtClean="0"/>
              <a:t>Iterator</a:t>
            </a:r>
            <a:r>
              <a:rPr lang="es-ES" sz="1800" dirty="0" smtClean="0"/>
              <a:t>. Permite  hacer un new sobre ella y crear un objeto </a:t>
            </a:r>
            <a:r>
              <a:rPr lang="es-ES" sz="1800" dirty="0" err="1" smtClean="0"/>
              <a:t>Iterator</a:t>
            </a:r>
            <a:r>
              <a:rPr lang="es-ES" sz="1800" dirty="0" smtClean="0"/>
              <a:t>&lt;Alumno&gt;</a:t>
            </a:r>
            <a:endParaRPr lang="es-ES" sz="1800" dirty="0"/>
          </a:p>
        </p:txBody>
      </p:sp>
      <p:sp>
        <p:nvSpPr>
          <p:cNvPr id="4" name="3 CuadroTexto"/>
          <p:cNvSpPr txBox="1"/>
          <p:nvPr/>
        </p:nvSpPr>
        <p:spPr>
          <a:xfrm>
            <a:off x="5940152" y="2325759"/>
            <a:ext cx="2448272" cy="1477328"/>
          </a:xfrm>
          <a:prstGeom prst="rect">
            <a:avLst/>
          </a:prstGeom>
          <a:noFill/>
        </p:spPr>
        <p:txBody>
          <a:bodyPr wrap="square" rtlCol="0">
            <a:spAutoFit/>
          </a:bodyPr>
          <a:lstStyle/>
          <a:p>
            <a:r>
              <a:rPr lang="es-ES" dirty="0" smtClean="0">
                <a:solidFill>
                  <a:srgbClr val="FF0000"/>
                </a:solidFill>
              </a:rPr>
              <a:t>Como implementa la interfaz </a:t>
            </a:r>
            <a:r>
              <a:rPr lang="es-ES" dirty="0" err="1" smtClean="0">
                <a:solidFill>
                  <a:srgbClr val="FF0000"/>
                </a:solidFill>
              </a:rPr>
              <a:t>Iterator</a:t>
            </a:r>
            <a:r>
              <a:rPr lang="es-ES" dirty="0" smtClean="0">
                <a:solidFill>
                  <a:srgbClr val="FF0000"/>
                </a:solidFill>
              </a:rPr>
              <a:t> se ve obligada a definir los métodos </a:t>
            </a:r>
            <a:r>
              <a:rPr lang="es-ES" dirty="0" err="1" smtClean="0">
                <a:solidFill>
                  <a:srgbClr val="FF0000"/>
                </a:solidFill>
              </a:rPr>
              <a:t>hasNext</a:t>
            </a:r>
            <a:r>
              <a:rPr lang="es-ES" dirty="0" smtClean="0">
                <a:solidFill>
                  <a:srgbClr val="FF0000"/>
                </a:solidFill>
              </a:rPr>
              <a:t>(), </a:t>
            </a:r>
            <a:r>
              <a:rPr lang="es-ES" dirty="0" err="1" smtClean="0">
                <a:solidFill>
                  <a:srgbClr val="FF0000"/>
                </a:solidFill>
              </a:rPr>
              <a:t>next</a:t>
            </a:r>
            <a:r>
              <a:rPr lang="es-ES" dirty="0" smtClean="0">
                <a:solidFill>
                  <a:srgbClr val="FF0000"/>
                </a:solidFill>
              </a:rPr>
              <a:t>() y </a:t>
            </a:r>
            <a:r>
              <a:rPr lang="es-ES" dirty="0" err="1" smtClean="0">
                <a:solidFill>
                  <a:srgbClr val="FF0000"/>
                </a:solidFill>
              </a:rPr>
              <a:t>remove</a:t>
            </a:r>
            <a:r>
              <a:rPr lang="es-ES" dirty="0" smtClean="0">
                <a:solidFill>
                  <a:srgbClr val="FF0000"/>
                </a:solidFill>
              </a:rPr>
              <a:t>()</a:t>
            </a:r>
            <a:endParaRPr lang="es-ES" dirty="0">
              <a:solidFill>
                <a:srgbClr val="FF0000"/>
              </a:solidFill>
            </a:endParaRPr>
          </a:p>
        </p:txBody>
      </p:sp>
      <p:sp>
        <p:nvSpPr>
          <p:cNvPr id="6" name="5 CuadroTexto"/>
          <p:cNvSpPr txBox="1"/>
          <p:nvPr/>
        </p:nvSpPr>
        <p:spPr>
          <a:xfrm>
            <a:off x="5616116" y="4077072"/>
            <a:ext cx="3096344" cy="2585323"/>
          </a:xfrm>
          <a:prstGeom prst="rect">
            <a:avLst/>
          </a:prstGeom>
          <a:noFill/>
        </p:spPr>
        <p:txBody>
          <a:bodyPr wrap="square" rtlCol="0">
            <a:spAutoFit/>
          </a:bodyPr>
          <a:lstStyle/>
          <a:p>
            <a:r>
              <a:rPr lang="es-ES" dirty="0" smtClean="0">
                <a:solidFill>
                  <a:srgbClr val="FF0000"/>
                </a:solidFill>
              </a:rPr>
              <a:t>En el método </a:t>
            </a:r>
            <a:r>
              <a:rPr lang="es-ES" dirty="0" err="1" smtClean="0">
                <a:solidFill>
                  <a:srgbClr val="FF0000"/>
                </a:solidFill>
              </a:rPr>
              <a:t>remove</a:t>
            </a:r>
            <a:r>
              <a:rPr lang="es-ES" dirty="0" smtClean="0">
                <a:solidFill>
                  <a:srgbClr val="FF0000"/>
                </a:solidFill>
              </a:rPr>
              <a:t> se indica que no se soporta esta operación. Se lanzaría esta excepción si se intentara usar este método. También se puede poner un método vacío que no haga nada pero que no lance la excepción: </a:t>
            </a:r>
            <a:r>
              <a:rPr lang="es-ES" dirty="0" err="1" smtClean="0">
                <a:solidFill>
                  <a:srgbClr val="FF0000"/>
                </a:solidFill>
              </a:rPr>
              <a:t>remove</a:t>
            </a:r>
            <a:r>
              <a:rPr lang="es-ES" dirty="0" smtClean="0">
                <a:solidFill>
                  <a:srgbClr val="FF0000"/>
                </a:solidFill>
              </a:rPr>
              <a:t>(){ }</a:t>
            </a:r>
            <a:endParaRPr lang="es-ES" dirty="0">
              <a:solidFill>
                <a:srgbClr val="FF0000"/>
              </a:solidFill>
            </a:endParaRPr>
          </a:p>
        </p:txBody>
      </p:sp>
    </p:spTree>
    <p:extLst>
      <p:ext uri="{BB962C8B-B14F-4D97-AF65-F5344CB8AC3E}">
        <p14:creationId xmlns:p14="http://schemas.microsoft.com/office/powerpoint/2010/main" val="1846564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192" t="12499" r="10981" b="16873"/>
          <a:stretch/>
        </p:blipFill>
        <p:spPr bwMode="auto">
          <a:xfrm>
            <a:off x="179512" y="1139796"/>
            <a:ext cx="8835076" cy="552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5724128" y="1700808"/>
            <a:ext cx="2304256" cy="369332"/>
          </a:xfrm>
          <a:prstGeom prst="rect">
            <a:avLst/>
          </a:prstGeom>
          <a:noFill/>
        </p:spPr>
        <p:txBody>
          <a:bodyPr wrap="square" rtlCol="0">
            <a:spAutoFit/>
          </a:bodyPr>
          <a:lstStyle/>
          <a:p>
            <a:r>
              <a:rPr lang="es-ES" dirty="0" smtClean="0">
                <a:solidFill>
                  <a:srgbClr val="FF0000"/>
                </a:solidFill>
              </a:rPr>
              <a:t>Clase </a:t>
            </a:r>
            <a:r>
              <a:rPr lang="es-ES" dirty="0" err="1" smtClean="0">
                <a:solidFill>
                  <a:srgbClr val="FF0000"/>
                </a:solidFill>
              </a:rPr>
              <a:t>ArrayAlumnos</a:t>
            </a:r>
            <a:endParaRPr lang="es-ES" dirty="0">
              <a:solidFill>
                <a:srgbClr val="FF0000"/>
              </a:solidFill>
            </a:endParaRPr>
          </a:p>
        </p:txBody>
      </p:sp>
      <p:sp>
        <p:nvSpPr>
          <p:cNvPr id="6" name="5 CuadroTexto"/>
          <p:cNvSpPr txBox="1"/>
          <p:nvPr/>
        </p:nvSpPr>
        <p:spPr>
          <a:xfrm>
            <a:off x="5278228" y="3904577"/>
            <a:ext cx="3851920" cy="738664"/>
          </a:xfrm>
          <a:prstGeom prst="rect">
            <a:avLst/>
          </a:prstGeom>
          <a:noFill/>
        </p:spPr>
        <p:txBody>
          <a:bodyPr wrap="square" rtlCol="0">
            <a:spAutoFit/>
          </a:bodyPr>
          <a:lstStyle/>
          <a:p>
            <a:r>
              <a:rPr lang="es-ES" sz="1400" dirty="0" smtClean="0">
                <a:solidFill>
                  <a:srgbClr val="FF0000"/>
                </a:solidFill>
              </a:rPr>
              <a:t>Método </a:t>
            </a:r>
            <a:r>
              <a:rPr lang="es-ES" sz="1400" dirty="0" err="1" smtClean="0">
                <a:solidFill>
                  <a:srgbClr val="FF0000"/>
                </a:solidFill>
              </a:rPr>
              <a:t>iterator</a:t>
            </a:r>
            <a:r>
              <a:rPr lang="es-ES" sz="1400" dirty="0" smtClean="0">
                <a:solidFill>
                  <a:srgbClr val="FF0000"/>
                </a:solidFill>
              </a:rPr>
              <a:t>() de la clase </a:t>
            </a:r>
            <a:r>
              <a:rPr lang="es-ES" sz="1400" dirty="0" err="1" smtClean="0">
                <a:solidFill>
                  <a:srgbClr val="FF0000"/>
                </a:solidFill>
              </a:rPr>
              <a:t>ArrayAlumnos</a:t>
            </a:r>
            <a:r>
              <a:rPr lang="es-ES" sz="1400" dirty="0" smtClean="0">
                <a:solidFill>
                  <a:srgbClr val="FF0000"/>
                </a:solidFill>
              </a:rPr>
              <a:t>: hace un new de </a:t>
            </a:r>
            <a:r>
              <a:rPr lang="es-ES" sz="1400" dirty="0" err="1" smtClean="0">
                <a:solidFill>
                  <a:srgbClr val="FF0000"/>
                </a:solidFill>
              </a:rPr>
              <a:t>IteratorArray</a:t>
            </a:r>
            <a:r>
              <a:rPr lang="es-ES" sz="1400" dirty="0" smtClean="0">
                <a:solidFill>
                  <a:srgbClr val="FF0000"/>
                </a:solidFill>
              </a:rPr>
              <a:t> y devuelve un objeto </a:t>
            </a:r>
            <a:r>
              <a:rPr lang="es-ES" sz="1400" dirty="0" err="1" smtClean="0">
                <a:solidFill>
                  <a:srgbClr val="FF0000"/>
                </a:solidFill>
              </a:rPr>
              <a:t>Iterator</a:t>
            </a:r>
            <a:r>
              <a:rPr lang="es-ES" sz="1400" dirty="0" smtClean="0">
                <a:solidFill>
                  <a:srgbClr val="FF0000"/>
                </a:solidFill>
              </a:rPr>
              <a:t>&lt;Alumno&gt;</a:t>
            </a:r>
            <a:endParaRPr lang="es-ES" sz="1400" dirty="0">
              <a:solidFill>
                <a:srgbClr val="FF0000"/>
              </a:solidFill>
            </a:endParaRPr>
          </a:p>
        </p:txBody>
      </p:sp>
      <p:cxnSp>
        <p:nvCxnSpPr>
          <p:cNvPr id="7" name="6 Conector recto de flecha"/>
          <p:cNvCxnSpPr/>
          <p:nvPr/>
        </p:nvCxnSpPr>
        <p:spPr bwMode="auto">
          <a:xfrm flipH="1">
            <a:off x="4431814" y="4123841"/>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10 CuadroTexto"/>
          <p:cNvSpPr txBox="1"/>
          <p:nvPr/>
        </p:nvSpPr>
        <p:spPr>
          <a:xfrm>
            <a:off x="4743660" y="5284364"/>
            <a:ext cx="3851920" cy="1384995"/>
          </a:xfrm>
          <a:prstGeom prst="rect">
            <a:avLst/>
          </a:prstGeom>
          <a:noFill/>
        </p:spPr>
        <p:txBody>
          <a:bodyPr wrap="square" rtlCol="0">
            <a:spAutoFit/>
          </a:bodyPr>
          <a:lstStyle/>
          <a:p>
            <a:r>
              <a:rPr lang="es-ES" sz="1400" dirty="0">
                <a:solidFill>
                  <a:srgbClr val="FF0000"/>
                </a:solidFill>
              </a:rPr>
              <a:t>A</a:t>
            </a:r>
            <a:r>
              <a:rPr lang="es-ES" sz="1400" dirty="0" smtClean="0">
                <a:solidFill>
                  <a:srgbClr val="FF0000"/>
                </a:solidFill>
              </a:rPr>
              <a:t>hora en el </a:t>
            </a:r>
            <a:r>
              <a:rPr lang="es-ES" sz="1400" dirty="0" err="1" smtClean="0">
                <a:solidFill>
                  <a:srgbClr val="FF0000"/>
                </a:solidFill>
              </a:rPr>
              <a:t>main</a:t>
            </a:r>
            <a:r>
              <a:rPr lang="es-ES" sz="1400" dirty="0" smtClean="0">
                <a:solidFill>
                  <a:srgbClr val="FF0000"/>
                </a:solidFill>
              </a:rPr>
              <a:t>, creamos un objeto de tipo </a:t>
            </a:r>
            <a:r>
              <a:rPr lang="es-ES" sz="1400" dirty="0" err="1" smtClean="0">
                <a:solidFill>
                  <a:srgbClr val="FF0000"/>
                </a:solidFill>
              </a:rPr>
              <a:t>ArrayAlumnos</a:t>
            </a:r>
            <a:r>
              <a:rPr lang="es-ES" sz="1400" dirty="0" smtClean="0">
                <a:solidFill>
                  <a:srgbClr val="FF0000"/>
                </a:solidFill>
              </a:rPr>
              <a:t> y un </a:t>
            </a:r>
            <a:r>
              <a:rPr lang="es-ES" sz="1400" dirty="0" err="1" smtClean="0">
                <a:solidFill>
                  <a:srgbClr val="FF0000"/>
                </a:solidFill>
              </a:rPr>
              <a:t>iterator</a:t>
            </a:r>
            <a:r>
              <a:rPr lang="es-ES" sz="1400" dirty="0" smtClean="0">
                <a:solidFill>
                  <a:srgbClr val="FF0000"/>
                </a:solidFill>
              </a:rPr>
              <a:t> </a:t>
            </a:r>
            <a:r>
              <a:rPr lang="es-ES" sz="1400" b="1" dirty="0" err="1" smtClean="0">
                <a:solidFill>
                  <a:srgbClr val="FF0000"/>
                </a:solidFill>
              </a:rPr>
              <a:t>it</a:t>
            </a:r>
            <a:r>
              <a:rPr lang="es-ES" sz="1400" dirty="0" smtClean="0">
                <a:solidFill>
                  <a:srgbClr val="FF0000"/>
                </a:solidFill>
              </a:rPr>
              <a:t> que nos permite recorrer el </a:t>
            </a:r>
            <a:r>
              <a:rPr lang="es-ES" sz="1400" dirty="0" err="1" smtClean="0">
                <a:solidFill>
                  <a:srgbClr val="FF0000"/>
                </a:solidFill>
              </a:rPr>
              <a:t>array</a:t>
            </a:r>
            <a:r>
              <a:rPr lang="es-ES" sz="1400" dirty="0" smtClean="0">
                <a:solidFill>
                  <a:srgbClr val="FF0000"/>
                </a:solidFill>
              </a:rPr>
              <a:t> con los métodos </a:t>
            </a:r>
            <a:r>
              <a:rPr lang="es-ES" sz="1400" dirty="0" err="1" smtClean="0">
                <a:solidFill>
                  <a:srgbClr val="FF0000"/>
                </a:solidFill>
              </a:rPr>
              <a:t>hasNext</a:t>
            </a:r>
            <a:r>
              <a:rPr lang="es-ES" sz="1400" dirty="0" smtClean="0">
                <a:solidFill>
                  <a:srgbClr val="FF0000"/>
                </a:solidFill>
              </a:rPr>
              <a:t>() y </a:t>
            </a:r>
            <a:r>
              <a:rPr lang="es-ES" sz="1400" dirty="0" err="1" smtClean="0">
                <a:solidFill>
                  <a:srgbClr val="FF0000"/>
                </a:solidFill>
              </a:rPr>
              <a:t>next</a:t>
            </a:r>
            <a:r>
              <a:rPr lang="es-ES" sz="1400" dirty="0" smtClean="0">
                <a:solidFill>
                  <a:srgbClr val="FF0000"/>
                </a:solidFill>
              </a:rPr>
              <a:t>().</a:t>
            </a:r>
          </a:p>
          <a:p>
            <a:r>
              <a:rPr lang="es-ES" sz="1400" dirty="0" smtClean="0">
                <a:solidFill>
                  <a:srgbClr val="FF0000"/>
                </a:solidFill>
              </a:rPr>
              <a:t>Para recorrer el </a:t>
            </a:r>
            <a:r>
              <a:rPr lang="es-ES" sz="1400" dirty="0" err="1" smtClean="0">
                <a:solidFill>
                  <a:srgbClr val="FF0000"/>
                </a:solidFill>
              </a:rPr>
              <a:t>iterator</a:t>
            </a:r>
            <a:r>
              <a:rPr lang="es-ES" sz="1400" dirty="0" smtClean="0">
                <a:solidFill>
                  <a:srgbClr val="FF0000"/>
                </a:solidFill>
              </a:rPr>
              <a:t>, usa el bucle:</a:t>
            </a:r>
          </a:p>
          <a:p>
            <a:r>
              <a:rPr lang="es-ES" sz="1400" b="1" dirty="0" err="1" smtClean="0">
                <a:solidFill>
                  <a:srgbClr val="FF0000"/>
                </a:solidFill>
              </a:rPr>
              <a:t>while</a:t>
            </a:r>
            <a:r>
              <a:rPr lang="es-ES" sz="1400" b="1" dirty="0" smtClean="0">
                <a:solidFill>
                  <a:srgbClr val="FF0000"/>
                </a:solidFill>
              </a:rPr>
              <a:t> (</a:t>
            </a:r>
            <a:r>
              <a:rPr lang="es-ES" sz="1400" b="1" dirty="0" err="1" smtClean="0">
                <a:solidFill>
                  <a:srgbClr val="FF0000"/>
                </a:solidFill>
              </a:rPr>
              <a:t>it.hasNext</a:t>
            </a:r>
            <a:r>
              <a:rPr lang="es-ES" sz="1400" b="1" dirty="0" smtClean="0">
                <a:solidFill>
                  <a:srgbClr val="FF0000"/>
                </a:solidFill>
              </a:rPr>
              <a:t>() )</a:t>
            </a:r>
            <a:endParaRPr lang="es-ES" sz="1400" b="1" dirty="0">
              <a:solidFill>
                <a:srgbClr val="FF0000"/>
              </a:solidFill>
            </a:endParaRPr>
          </a:p>
        </p:txBody>
      </p:sp>
      <p:sp>
        <p:nvSpPr>
          <p:cNvPr id="9" name="1 Título"/>
          <p:cNvSpPr>
            <a:spLocks noGrp="1"/>
          </p:cNvSpPr>
          <p:nvPr>
            <p:ph type="title"/>
          </p:nvPr>
        </p:nvSpPr>
        <p:spPr>
          <a:xfrm>
            <a:off x="459730" y="260648"/>
            <a:ext cx="7543800" cy="864642"/>
          </a:xfrm>
        </p:spPr>
        <p:txBody>
          <a:bodyPr/>
          <a:lstStyle/>
          <a:p>
            <a:r>
              <a:rPr lang="es-ES" sz="2400" dirty="0" smtClean="0"/>
              <a:t>Ahora en la clase </a:t>
            </a:r>
            <a:r>
              <a:rPr lang="es-ES" sz="2400" dirty="0" err="1" smtClean="0"/>
              <a:t>ArrayAlumnos</a:t>
            </a:r>
            <a:r>
              <a:rPr lang="es-ES" sz="2400" dirty="0" smtClean="0"/>
              <a:t>, vamos </a:t>
            </a:r>
            <a:r>
              <a:rPr lang="es-ES" sz="2400" dirty="0" smtClean="0"/>
              <a:t>a usar </a:t>
            </a:r>
            <a:r>
              <a:rPr lang="es-ES" sz="2400" dirty="0" err="1" smtClean="0"/>
              <a:t>Iterator</a:t>
            </a:r>
            <a:r>
              <a:rPr lang="es-ES" sz="2400" dirty="0" smtClean="0"/>
              <a:t> para recorrer </a:t>
            </a:r>
            <a:r>
              <a:rPr lang="es-ES" sz="2400" dirty="0" smtClean="0"/>
              <a:t>el </a:t>
            </a:r>
            <a:r>
              <a:rPr lang="es-ES" sz="2400" dirty="0" err="1" smtClean="0"/>
              <a:t>array</a:t>
            </a:r>
            <a:endParaRPr lang="es-ES" sz="2400" dirty="0"/>
          </a:p>
        </p:txBody>
      </p:sp>
      <p:cxnSp>
        <p:nvCxnSpPr>
          <p:cNvPr id="10" name="9 Conector recto de flecha"/>
          <p:cNvCxnSpPr/>
          <p:nvPr/>
        </p:nvCxnSpPr>
        <p:spPr bwMode="auto">
          <a:xfrm flipH="1" flipV="1">
            <a:off x="4170695" y="5284364"/>
            <a:ext cx="572966" cy="16086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240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La salida es:</a:t>
            </a:r>
            <a:endParaRPr lang="es-E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22" t="8958" r="54905" b="54583"/>
          <a:stretch/>
        </p:blipFill>
        <p:spPr bwMode="auto">
          <a:xfrm>
            <a:off x="971600" y="2492896"/>
            <a:ext cx="6677392" cy="3141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0917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4949" t="18125" r="12542" b="14773"/>
          <a:stretch/>
        </p:blipFill>
        <p:spPr bwMode="auto">
          <a:xfrm>
            <a:off x="459730" y="1268760"/>
            <a:ext cx="8133219" cy="490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5003591" y="4956375"/>
            <a:ext cx="2304256" cy="1077218"/>
          </a:xfrm>
          <a:prstGeom prst="rect">
            <a:avLst/>
          </a:prstGeom>
          <a:noFill/>
        </p:spPr>
        <p:txBody>
          <a:bodyPr wrap="square" rtlCol="0">
            <a:spAutoFit/>
          </a:bodyPr>
          <a:lstStyle/>
          <a:p>
            <a:r>
              <a:rPr lang="es-ES" sz="1600" dirty="0" smtClean="0">
                <a:solidFill>
                  <a:srgbClr val="FF0000"/>
                </a:solidFill>
              </a:rPr>
              <a:t>Obtener solo </a:t>
            </a:r>
            <a:r>
              <a:rPr lang="es-ES" sz="1600" dirty="0" smtClean="0">
                <a:solidFill>
                  <a:srgbClr val="FF0000"/>
                </a:solidFill>
              </a:rPr>
              <a:t>los alumnos que cumplan una condición: edad&gt;20</a:t>
            </a:r>
            <a:endParaRPr lang="es-ES" sz="1600" dirty="0">
              <a:solidFill>
                <a:srgbClr val="FF0000"/>
              </a:solidFill>
            </a:endParaRPr>
          </a:p>
        </p:txBody>
      </p:sp>
      <p:sp>
        <p:nvSpPr>
          <p:cNvPr id="4" name="1 Título"/>
          <p:cNvSpPr>
            <a:spLocks noGrp="1"/>
          </p:cNvSpPr>
          <p:nvPr>
            <p:ph type="title"/>
          </p:nvPr>
        </p:nvSpPr>
        <p:spPr>
          <a:xfrm>
            <a:off x="457200" y="122238"/>
            <a:ext cx="7543800" cy="1002506"/>
          </a:xfrm>
        </p:spPr>
        <p:txBody>
          <a:bodyPr/>
          <a:lstStyle/>
          <a:p>
            <a:r>
              <a:rPr lang="es-ES" sz="2800" dirty="0" smtClean="0"/>
              <a:t>Con el </a:t>
            </a:r>
            <a:r>
              <a:rPr lang="es-ES" sz="2800" dirty="0" err="1" smtClean="0"/>
              <a:t>iterator</a:t>
            </a:r>
            <a:r>
              <a:rPr lang="es-ES" sz="2800" dirty="0" smtClean="0"/>
              <a:t>, se pueden especificar condiciones en el bucle </a:t>
            </a:r>
            <a:r>
              <a:rPr lang="es-ES" sz="2800" dirty="0" err="1" smtClean="0"/>
              <a:t>while</a:t>
            </a:r>
            <a:r>
              <a:rPr lang="es-ES" sz="2800" dirty="0" smtClean="0"/>
              <a:t>(</a:t>
            </a:r>
            <a:r>
              <a:rPr lang="es-ES" sz="2800" dirty="0" err="1" smtClean="0"/>
              <a:t>it.hasNext</a:t>
            </a:r>
            <a:r>
              <a:rPr lang="es-ES" sz="2800" dirty="0" smtClean="0"/>
              <a:t>())</a:t>
            </a:r>
            <a:endParaRPr lang="es-ES" sz="2800" dirty="0"/>
          </a:p>
        </p:txBody>
      </p:sp>
      <p:cxnSp>
        <p:nvCxnSpPr>
          <p:cNvPr id="7" name="6 Conector recto de flecha"/>
          <p:cNvCxnSpPr/>
          <p:nvPr/>
        </p:nvCxnSpPr>
        <p:spPr bwMode="auto">
          <a:xfrm flipH="1">
            <a:off x="4430626" y="5229200"/>
            <a:ext cx="572965" cy="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275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d">
  <a:themeElements>
    <a:clrScheme name="1_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Re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Red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Red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Red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Red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Red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Red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Red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Red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Red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0 INTRODUCCIÓN AL DESARROLLO DEL SOFTWARE</Template>
  <TotalTime>813</TotalTime>
  <Words>1236</Words>
  <Application>Microsoft Office PowerPoint</Application>
  <PresentationFormat>Presentación en pantalla (4:3)</PresentationFormat>
  <Paragraphs>93</Paragraphs>
  <Slides>29</Slides>
  <Notes>3</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1_Red</vt:lpstr>
      <vt:lpstr>Interfaz  Iterator e Iterable   </vt:lpstr>
      <vt:lpstr>Interfaz Iterator </vt:lpstr>
      <vt:lpstr>Interfaz Iterator </vt:lpstr>
      <vt:lpstr>Interfaz Iterator </vt:lpstr>
      <vt:lpstr>Ejemplo</vt:lpstr>
      <vt:lpstr>Ejemplo: vamos a usar Iterator para recorrer un array de Alumnos. Creamos la clase IteratorArray que implementa la interfaz Iterator. Permite  hacer un new sobre ella y crear un objeto Iterator&lt;Alumno&gt;</vt:lpstr>
      <vt:lpstr>Ahora en la clase ArrayAlumnos, vamos a usar Iterator para recorrer el array</vt:lpstr>
      <vt:lpstr>La salida es:</vt:lpstr>
      <vt:lpstr>Con el iterator, se pueden especificar condiciones en el bucle while(it.hasNext())</vt:lpstr>
      <vt:lpstr>Ahora la salida es:</vt:lpstr>
      <vt:lpstr>Clases internas </vt:lpstr>
      <vt:lpstr>Presentación de PowerPoint</vt:lpstr>
      <vt:lpstr>Método iterator() de las colecciones de Java</vt:lpstr>
      <vt:lpstr>Método iterator() de un ArrayList</vt:lpstr>
      <vt:lpstr>Podemos usar el iterator para borrar:</vt:lpstr>
      <vt:lpstr>Presentación de PowerPoint</vt:lpstr>
      <vt:lpstr>Interfaz Iterable</vt:lpstr>
      <vt:lpstr>Interfaz Iterable</vt:lpstr>
      <vt:lpstr>Presentación de PowerPoint</vt:lpstr>
      <vt:lpstr>Iterable sobre colecciones</vt:lpstr>
      <vt:lpstr>Presentación de PowerPoint</vt:lpstr>
      <vt:lpstr>Presentación de PowerPoint</vt:lpstr>
      <vt:lpstr>Ventajas del uso de Iteradores </vt:lpstr>
      <vt:lpstr>Presentación de PowerPoint</vt:lpstr>
      <vt:lpstr>Ejemplo</vt:lpstr>
      <vt:lpstr>Presentación de PowerPoint</vt:lpstr>
      <vt:lpstr>Presentación de PowerPoint</vt:lpstr>
      <vt:lpstr>Presentación de PowerPoint</vt:lpstr>
      <vt:lpstr>La salida 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Iterator e Iterable</dc:title>
  <dc:creator>almudena</dc:creator>
  <cp:lastModifiedBy>almudena</cp:lastModifiedBy>
  <cp:revision>72</cp:revision>
  <dcterms:created xsi:type="dcterms:W3CDTF">2014-03-31T20:54:30Z</dcterms:created>
  <dcterms:modified xsi:type="dcterms:W3CDTF">2014-04-29T12:51:14Z</dcterms:modified>
</cp:coreProperties>
</file>