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0" r:id="rId5"/>
    <p:sldId id="258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82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9" r:id="rId22"/>
    <p:sldId id="278" r:id="rId23"/>
    <p:sldId id="280" r:id="rId24"/>
    <p:sldId id="281" r:id="rId25"/>
    <p:sldId id="283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2997200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s-ES" altLang="en-US" noProof="0" smtClean="0"/>
              <a:t>Haga clic para modificar el estilo de título del patrón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19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95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79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4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55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38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2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26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6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8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Arial" charset="0"/>
              </a:defRPr>
            </a:lvl1pPr>
          </a:lstStyle>
          <a:p>
            <a:fld id="{024BB9F2-8885-4A0A-AA5B-D805B59BEAEB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fld id="{2581B9EF-8905-4ACE-90F3-526BDEE3FC9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33" name="Line 40"/>
          <p:cNvSpPr>
            <a:spLocks noChangeShapeType="1"/>
          </p:cNvSpPr>
          <p:nvPr/>
        </p:nvSpPr>
        <p:spPr bwMode="auto">
          <a:xfrm>
            <a:off x="539750" y="1484313"/>
            <a:ext cx="80676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852936"/>
            <a:ext cx="6781800" cy="3672408"/>
          </a:xfrm>
        </p:spPr>
        <p:txBody>
          <a:bodyPr/>
          <a:lstStyle/>
          <a:p>
            <a:pPr eaLnBrk="1" hangingPunct="1"/>
            <a:r>
              <a:rPr lang="es-ES" dirty="0" smtClean="0"/>
              <a:t>Colecciones de Java. Parte II: </a:t>
            </a:r>
            <a:br>
              <a:rPr lang="es-ES" dirty="0" smtClean="0"/>
            </a:br>
            <a:r>
              <a:rPr lang="es-ES" dirty="0" err="1" smtClean="0"/>
              <a:t>LinkedList</a:t>
            </a:r>
            <a:r>
              <a:rPr lang="es-ES" dirty="0" smtClean="0"/>
              <a:t>, </a:t>
            </a:r>
            <a:r>
              <a:rPr lang="es-ES" dirty="0" err="1" smtClean="0"/>
              <a:t>Stack</a:t>
            </a:r>
            <a:r>
              <a:rPr lang="es-ES" dirty="0" smtClean="0"/>
              <a:t> y </a:t>
            </a:r>
            <a:r>
              <a:rPr lang="es-ES" dirty="0" err="1" smtClean="0"/>
              <a:t>Queue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(Listas, Pilas y Colas)</a:t>
            </a:r>
          </a:p>
        </p:txBody>
      </p:sp>
    </p:spTree>
    <p:extLst>
      <p:ext uri="{BB962C8B-B14F-4D97-AF65-F5344CB8AC3E}">
        <p14:creationId xmlns:p14="http://schemas.microsoft.com/office/powerpoint/2010/main" val="32238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Anuncios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21705"/>
          </a:xfrm>
        </p:spPr>
        <p:txBody>
          <a:bodyPr/>
          <a:lstStyle/>
          <a:p>
            <a:r>
              <a:rPr lang="es-ES" dirty="0" smtClean="0"/>
              <a:t>Vamos a rehacer el ejercicio de Anuncios usando  </a:t>
            </a:r>
            <a:r>
              <a:rPr lang="es-ES" dirty="0" err="1" smtClean="0"/>
              <a:t>LinkedList</a:t>
            </a:r>
            <a:r>
              <a:rPr lang="es-ES" dirty="0" smtClean="0"/>
              <a:t> en lugar de Vector y </a:t>
            </a:r>
            <a:r>
              <a:rPr lang="es-ES" dirty="0" err="1" smtClean="0"/>
              <a:t>ArrayList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Ejercicio: Vector, clases abstractas y herencia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229600" cy="846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600" dirty="0" smtClean="0"/>
              <a:t>Recordemos que representamos la siguiente estructura de herencia en Java: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t="10548" r="9741" b="40645"/>
          <a:stretch>
            <a:fillRect/>
          </a:stretch>
        </p:blipFill>
        <p:spPr bwMode="auto">
          <a:xfrm>
            <a:off x="0" y="2636838"/>
            <a:ext cx="8785225" cy="42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572000" y="4221163"/>
            <a:ext cx="41767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dirty="0">
                <a:solidFill>
                  <a:srgbClr val="FF0000"/>
                </a:solidFill>
              </a:rPr>
              <a:t>Anuncio es una clase abstracta con un método abstracto </a:t>
            </a:r>
            <a:r>
              <a:rPr lang="es-ES" sz="1600" dirty="0" err="1">
                <a:solidFill>
                  <a:srgbClr val="FF0000"/>
                </a:solidFill>
              </a:rPr>
              <a:t>costeAnuncio</a:t>
            </a:r>
            <a:r>
              <a:rPr lang="es-ES" sz="1600" dirty="0">
                <a:solidFill>
                  <a:srgbClr val="FF0000"/>
                </a:solidFill>
              </a:rPr>
              <a:t>() y dos clases hijas, </a:t>
            </a:r>
            <a:r>
              <a:rPr lang="es-ES" sz="1600" dirty="0" err="1">
                <a:solidFill>
                  <a:srgbClr val="FF0000"/>
                </a:solidFill>
              </a:rPr>
              <a:t>AnuncioRadioTV</a:t>
            </a:r>
            <a:r>
              <a:rPr lang="es-ES" sz="1600" dirty="0">
                <a:solidFill>
                  <a:srgbClr val="FF0000"/>
                </a:solidFill>
              </a:rPr>
              <a:t> y </a:t>
            </a:r>
            <a:r>
              <a:rPr lang="es-ES" sz="1600" dirty="0" err="1">
                <a:solidFill>
                  <a:srgbClr val="FF0000"/>
                </a:solidFill>
              </a:rPr>
              <a:t>AnuncioPrensa</a:t>
            </a:r>
            <a:r>
              <a:rPr lang="es-ES" sz="1600" dirty="0">
                <a:solidFill>
                  <a:srgbClr val="FF0000"/>
                </a:solidFill>
              </a:rPr>
              <a:t> que implementan el método </a:t>
            </a:r>
            <a:r>
              <a:rPr lang="es-ES" sz="1600" dirty="0" err="1">
                <a:solidFill>
                  <a:srgbClr val="FF0000"/>
                </a:solidFill>
              </a:rPr>
              <a:t>costeAnuncio</a:t>
            </a:r>
            <a:r>
              <a:rPr lang="es-ES" sz="1600" dirty="0">
                <a:solidFill>
                  <a:srgbClr val="FF0000"/>
                </a:solidFill>
              </a:rPr>
              <a:t>().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dirty="0" smtClean="0">
                <a:solidFill>
                  <a:srgbClr val="FF0000"/>
                </a:solidFill>
              </a:rPr>
              <a:t>Usaremos en lugar de un Vector una </a:t>
            </a:r>
            <a:r>
              <a:rPr lang="es-ES" sz="1600" dirty="0" err="1" smtClean="0">
                <a:solidFill>
                  <a:srgbClr val="FF0000"/>
                </a:solidFill>
              </a:rPr>
              <a:t>LinkedList</a:t>
            </a:r>
            <a:endParaRPr lang="es-E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5" t="16458" r="14495" b="12501"/>
          <a:stretch/>
        </p:blipFill>
        <p:spPr bwMode="auto">
          <a:xfrm>
            <a:off x="516194" y="124318"/>
            <a:ext cx="8376286" cy="654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 bwMode="auto">
          <a:xfrm flipH="1">
            <a:off x="6876256" y="908720"/>
            <a:ext cx="93610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6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salida es: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15025" r="20207" b="59579"/>
          <a:stretch/>
        </p:blipFill>
        <p:spPr bwMode="auto">
          <a:xfrm>
            <a:off x="323528" y="1916832"/>
            <a:ext cx="850135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Métodos de </a:t>
            </a:r>
            <a:r>
              <a:rPr lang="es-ES" sz="3200" dirty="0" err="1" smtClean="0"/>
              <a:t>LinkedList</a:t>
            </a:r>
            <a:r>
              <a:rPr lang="es-ES" sz="3200" dirty="0" smtClean="0"/>
              <a:t> asociados a colecciones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62065"/>
          </a:xfrm>
        </p:spPr>
        <p:txBody>
          <a:bodyPr/>
          <a:lstStyle/>
          <a:p>
            <a:r>
              <a:rPr lang="es-ES" sz="2000" dirty="0" smtClean="0"/>
              <a:t>Recordemos que, al igual que en las clases Vector y </a:t>
            </a:r>
            <a:r>
              <a:rPr lang="es-ES" sz="2000" dirty="0" err="1" smtClean="0"/>
              <a:t>ArrayList</a:t>
            </a:r>
            <a:r>
              <a:rPr lang="es-ES" sz="2000" dirty="0" smtClean="0"/>
              <a:t>, también hay métodos que añaden todos los objetos de una colección a una lista enlazada:</a:t>
            </a:r>
          </a:p>
          <a:p>
            <a:pPr lvl="1"/>
            <a:r>
              <a:rPr lang="es-ES" sz="1800" dirty="0" err="1" smtClean="0"/>
              <a:t>boolean</a:t>
            </a:r>
            <a:r>
              <a:rPr lang="es-ES" sz="1800" dirty="0" smtClean="0"/>
              <a:t> </a:t>
            </a:r>
            <a:r>
              <a:rPr lang="es-ES" sz="1800" dirty="0" err="1" smtClean="0"/>
              <a:t>addAll</a:t>
            </a:r>
            <a:r>
              <a:rPr lang="es-ES" sz="1800" dirty="0" smtClean="0"/>
              <a:t>(</a:t>
            </a:r>
            <a:r>
              <a:rPr lang="es-ES" sz="1800" dirty="0" err="1" smtClean="0"/>
              <a:t>Collection</a:t>
            </a:r>
            <a:r>
              <a:rPr lang="es-ES" sz="1800" dirty="0" smtClean="0"/>
              <a:t> &lt;?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E&gt; c): añade todos los elementos de la colección al final de la lista </a:t>
            </a:r>
          </a:p>
          <a:p>
            <a:pPr lvl="1"/>
            <a:r>
              <a:rPr lang="es-ES" sz="1800" dirty="0" err="1" smtClean="0"/>
              <a:t>boolean</a:t>
            </a:r>
            <a:r>
              <a:rPr lang="es-ES" sz="1800" dirty="0" smtClean="0"/>
              <a:t> </a:t>
            </a:r>
            <a:r>
              <a:rPr lang="es-ES" sz="1800" dirty="0" err="1" smtClean="0"/>
              <a:t>addAll</a:t>
            </a:r>
            <a:r>
              <a:rPr lang="es-ES" sz="1800" dirty="0" smtClean="0"/>
              <a:t>(</a:t>
            </a:r>
            <a:r>
              <a:rPr lang="es-ES" sz="1800" dirty="0" err="1" smtClean="0"/>
              <a:t>int</a:t>
            </a:r>
            <a:r>
              <a:rPr lang="es-ES" sz="1800" dirty="0" smtClean="0"/>
              <a:t> </a:t>
            </a:r>
            <a:r>
              <a:rPr lang="es-ES" sz="1800" dirty="0" err="1" smtClean="0"/>
              <a:t>index</a:t>
            </a:r>
            <a:r>
              <a:rPr lang="es-ES" sz="1800" dirty="0" smtClean="0"/>
              <a:t>, </a:t>
            </a:r>
            <a:r>
              <a:rPr lang="es-ES" sz="1800" dirty="0" err="1" smtClean="0"/>
              <a:t>Collection</a:t>
            </a:r>
            <a:r>
              <a:rPr lang="es-ES" sz="1800" dirty="0" smtClean="0"/>
              <a:t> &lt;?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E&gt; c): añade todos los elementos de la colección a partir de la posición </a:t>
            </a:r>
            <a:r>
              <a:rPr lang="es-ES" sz="1800" dirty="0" err="1" smtClean="0"/>
              <a:t>index</a:t>
            </a:r>
            <a:r>
              <a:rPr lang="es-ES" sz="1800" dirty="0" smtClean="0"/>
              <a:t> a la </a:t>
            </a:r>
            <a:r>
              <a:rPr lang="es-ES" sz="1800" dirty="0" smtClean="0"/>
              <a:t>lista</a:t>
            </a:r>
          </a:p>
          <a:p>
            <a:r>
              <a:rPr lang="es-ES" sz="2000" dirty="0" smtClean="0"/>
              <a:t>Además, las listas enlazadas, al igual que las pilas y colas, tienen el método </a:t>
            </a:r>
            <a:r>
              <a:rPr lang="es-ES" sz="2000" dirty="0" err="1" smtClean="0"/>
              <a:t>iterator</a:t>
            </a:r>
            <a:r>
              <a:rPr lang="es-ES" sz="2000" dirty="0" smtClean="0"/>
              <a:t>() que devuelve un </a:t>
            </a:r>
            <a:r>
              <a:rPr lang="es-ES" sz="2000" dirty="0" err="1" smtClean="0"/>
              <a:t>iterador</a:t>
            </a:r>
            <a:r>
              <a:rPr lang="es-ES" sz="2000" dirty="0" smtClean="0"/>
              <a:t> para recorrer todos sus elementos al igual que Vector o </a:t>
            </a:r>
            <a:r>
              <a:rPr lang="es-ES" sz="2000" dirty="0" err="1" smtClean="0"/>
              <a:t>ArrayList</a:t>
            </a:r>
            <a:r>
              <a:rPr lang="es-ES" sz="2000" dirty="0" smtClean="0"/>
              <a:t>. Es decir, todo lo estudiado para las interfaces </a:t>
            </a:r>
            <a:r>
              <a:rPr lang="es-ES" sz="2000" dirty="0" err="1" smtClean="0"/>
              <a:t>Iterator</a:t>
            </a:r>
            <a:r>
              <a:rPr lang="es-ES" sz="2000" dirty="0" smtClean="0"/>
              <a:t> e Iterable es aplicable.</a:t>
            </a:r>
          </a:p>
          <a:p>
            <a:r>
              <a:rPr lang="es-ES" sz="2000" dirty="0" smtClean="0"/>
              <a:t>Lo mismo ocurre con los métodos que proporciona </a:t>
            </a:r>
            <a:r>
              <a:rPr lang="es-ES" sz="2000" dirty="0" err="1" smtClean="0"/>
              <a:t>Collections</a:t>
            </a:r>
            <a:r>
              <a:rPr lang="es-ES" sz="2000" dirty="0" smtClean="0"/>
              <a:t> como </a:t>
            </a:r>
            <a:r>
              <a:rPr lang="es-ES" sz="2000" dirty="0" err="1" smtClean="0"/>
              <a:t>sort</a:t>
            </a:r>
            <a:r>
              <a:rPr lang="es-ES" sz="2000" dirty="0" smtClean="0"/>
              <a:t>, etc., que también son aplicables. Además, todo lo estudiado para Comparable y </a:t>
            </a:r>
            <a:r>
              <a:rPr lang="es-ES" sz="2000" dirty="0" err="1" smtClean="0"/>
              <a:t>Comparator</a:t>
            </a:r>
            <a:r>
              <a:rPr lang="es-ES" sz="2000" dirty="0" smtClean="0"/>
              <a:t> también es aplicable.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595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ArraysList</a:t>
            </a:r>
            <a:r>
              <a:rPr lang="es-ES" dirty="0" smtClean="0"/>
              <a:t> o </a:t>
            </a:r>
            <a:r>
              <a:rPr lang="es-ES" dirty="0" err="1" smtClean="0"/>
              <a:t>LinkedList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5022105"/>
          </a:xfrm>
        </p:spPr>
        <p:txBody>
          <a:bodyPr/>
          <a:lstStyle/>
          <a:p>
            <a:r>
              <a:rPr lang="es-ES" sz="2000" dirty="0" smtClean="0"/>
              <a:t>Ambas clases implementan la interfaz </a:t>
            </a:r>
            <a:r>
              <a:rPr lang="es-ES" sz="2000" dirty="0" err="1" smtClean="0"/>
              <a:t>List</a:t>
            </a:r>
            <a:r>
              <a:rPr lang="es-ES" sz="2000" dirty="0" smtClean="0"/>
              <a:t> a</a:t>
            </a:r>
            <a:r>
              <a:rPr lang="es-ES" sz="2000" dirty="0" smtClean="0">
                <a:effectLst/>
              </a:rPr>
              <a:t>sí que, si utilizamos en la declaración el tipo </a:t>
            </a:r>
            <a:r>
              <a:rPr lang="es-ES" sz="2000" dirty="0" err="1" smtClean="0">
                <a:effectLst/>
              </a:rPr>
              <a:t>List</a:t>
            </a:r>
            <a:r>
              <a:rPr lang="es-ES" sz="2000" dirty="0" smtClean="0">
                <a:effectLst/>
              </a:rPr>
              <a:t>, podemos cambiar relativamente fácil su implementación pasando de </a:t>
            </a:r>
            <a:r>
              <a:rPr lang="es-ES" sz="2000" dirty="0" err="1" smtClean="0">
                <a:effectLst/>
              </a:rPr>
              <a:t>ArrayList</a:t>
            </a:r>
            <a:r>
              <a:rPr lang="es-ES" sz="2000" dirty="0" smtClean="0">
                <a:effectLst/>
              </a:rPr>
              <a:t> a </a:t>
            </a:r>
            <a:r>
              <a:rPr lang="es-ES" sz="2000" dirty="0" err="1" smtClean="0">
                <a:effectLst/>
              </a:rPr>
              <a:t>LinkedList</a:t>
            </a:r>
            <a:r>
              <a:rPr lang="es-ES" sz="2000" dirty="0" smtClean="0">
                <a:effectLst/>
              </a:rPr>
              <a:t> y viceversa. Esto puede conseguir mejoras en el rendimiento del programa:</a:t>
            </a:r>
            <a:endParaRPr lang="es-ES" sz="2000" dirty="0"/>
          </a:p>
          <a:p>
            <a:pPr marL="349250" lvl="1" indent="0">
              <a:buNone/>
            </a:pPr>
            <a:r>
              <a:rPr lang="es-ES" sz="1600" dirty="0" err="1" smtClean="0">
                <a:effectLst/>
              </a:rPr>
              <a:t>List</a:t>
            </a:r>
            <a:r>
              <a:rPr lang="es-ES" sz="1600" dirty="0" smtClean="0">
                <a:effectLst/>
              </a:rPr>
              <a:t> </a:t>
            </a:r>
            <a:r>
              <a:rPr lang="es-ES" sz="1600" dirty="0" err="1" smtClean="0">
                <a:effectLst/>
              </a:rPr>
              <a:t>listaObjetos</a:t>
            </a:r>
            <a:r>
              <a:rPr lang="es-ES" sz="1600" dirty="0" smtClean="0">
                <a:effectLst/>
              </a:rPr>
              <a:t> = new </a:t>
            </a:r>
            <a:r>
              <a:rPr lang="es-ES" sz="1600" dirty="0" err="1" smtClean="0">
                <a:effectLst/>
              </a:rPr>
              <a:t>ArrayList</a:t>
            </a:r>
            <a:r>
              <a:rPr lang="es-ES" sz="1600" dirty="0" smtClean="0">
                <a:effectLst/>
              </a:rPr>
              <a:t>();</a:t>
            </a:r>
          </a:p>
          <a:p>
            <a:pPr marL="349250" lvl="1" indent="0">
              <a:buNone/>
            </a:pPr>
            <a:r>
              <a:rPr lang="es-ES" sz="1600" dirty="0" err="1" smtClean="0">
                <a:effectLst/>
              </a:rPr>
              <a:t>List</a:t>
            </a:r>
            <a:r>
              <a:rPr lang="es-ES" sz="1600" dirty="0" smtClean="0">
                <a:effectLst/>
              </a:rPr>
              <a:t> </a:t>
            </a:r>
            <a:r>
              <a:rPr lang="es-ES" sz="1600" dirty="0" err="1" smtClean="0">
                <a:effectLst/>
              </a:rPr>
              <a:t>listaObjetos</a:t>
            </a:r>
            <a:r>
              <a:rPr lang="es-ES" sz="1600" dirty="0" smtClean="0">
                <a:effectLst/>
              </a:rPr>
              <a:t> = new </a:t>
            </a:r>
            <a:r>
              <a:rPr lang="es-ES" sz="1600" dirty="0" err="1" smtClean="0">
                <a:effectLst/>
              </a:rPr>
              <a:t>LinkedList</a:t>
            </a:r>
            <a:r>
              <a:rPr lang="es-ES" sz="1600" dirty="0" smtClean="0">
                <a:effectLst/>
              </a:rPr>
              <a:t>();</a:t>
            </a:r>
          </a:p>
          <a:p>
            <a:r>
              <a:rPr lang="es-ES" sz="2000" dirty="0" smtClean="0">
                <a:effectLst/>
              </a:rPr>
              <a:t>La clase </a:t>
            </a:r>
            <a:r>
              <a:rPr lang="es-ES" sz="2000" dirty="0" err="1" smtClean="0">
                <a:effectLst/>
              </a:rPr>
              <a:t>LinkedList</a:t>
            </a:r>
            <a:r>
              <a:rPr lang="es-ES" sz="2000" dirty="0" smtClean="0">
                <a:effectLst/>
              </a:rPr>
              <a:t> se basa en la implementación de listas doblemente enlazadas por lo que la estructura es un poco más compleja que la implementación con </a:t>
            </a:r>
            <a:r>
              <a:rPr lang="es-ES" sz="2000" dirty="0" err="1" smtClean="0">
                <a:effectLst/>
              </a:rPr>
              <a:t>ArrayList</a:t>
            </a:r>
            <a:r>
              <a:rPr lang="es-ES" sz="2000" dirty="0"/>
              <a:t>.</a:t>
            </a:r>
            <a:endParaRPr lang="es-ES" sz="2000" dirty="0" smtClean="0">
              <a:effectLst/>
            </a:endParaRPr>
          </a:p>
          <a:p>
            <a:r>
              <a:rPr lang="es-ES" sz="2000" dirty="0"/>
              <a:t>La clase </a:t>
            </a:r>
            <a:r>
              <a:rPr lang="es-ES" sz="2000" dirty="0" err="1"/>
              <a:t>ArrayList</a:t>
            </a:r>
            <a:r>
              <a:rPr lang="es-ES" sz="2000" dirty="0"/>
              <a:t> es </a:t>
            </a:r>
            <a:r>
              <a:rPr lang="es-ES" sz="2000" dirty="0" smtClean="0"/>
              <a:t>mejor para </a:t>
            </a:r>
            <a:r>
              <a:rPr lang="es-ES" sz="2000" dirty="0"/>
              <a:t>realizar búsquedas directas en una lista porque podemos acceder a una dirección a partir de un índice mientras que con </a:t>
            </a:r>
            <a:r>
              <a:rPr lang="es-ES" sz="2000" dirty="0" err="1"/>
              <a:t>LinkedList</a:t>
            </a:r>
            <a:r>
              <a:rPr lang="es-ES" sz="2000" dirty="0"/>
              <a:t> necesitamos un recorrido </a:t>
            </a:r>
            <a:r>
              <a:rPr lang="es-ES" sz="2000" dirty="0" smtClean="0"/>
              <a:t>secuencial para posicionarnos en la dirección deseada.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5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ArraysList</a:t>
            </a:r>
            <a:r>
              <a:rPr lang="es-ES" dirty="0" smtClean="0"/>
              <a:t> o </a:t>
            </a:r>
            <a:r>
              <a:rPr lang="es-ES" dirty="0" err="1" smtClean="0"/>
              <a:t>LinkedList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effectLst/>
              </a:rPr>
              <a:t>Sin embargo, si lo que nos importa es que  la inserción o eliminación se hagan lo más rápidamente posible, </a:t>
            </a:r>
            <a:r>
              <a:rPr lang="es-ES" sz="2400" dirty="0" err="1" smtClean="0">
                <a:effectLst/>
              </a:rPr>
              <a:t>LinkedList</a:t>
            </a:r>
            <a:r>
              <a:rPr lang="es-ES" sz="2400" dirty="0" smtClean="0">
                <a:effectLst/>
              </a:rPr>
              <a:t>  sí resulta una implementación muy eficiente  ya que permite una rápida inserción sobre todo al inicio/final de la lista.</a:t>
            </a:r>
          </a:p>
          <a:p>
            <a:r>
              <a:rPr lang="es-ES" sz="2400" dirty="0" smtClean="0">
                <a:effectLst/>
              </a:rPr>
              <a:t>En este caso funciona mucho más rápido ya que, para insertar al inicio de un </a:t>
            </a:r>
            <a:r>
              <a:rPr lang="es-ES" sz="2400" dirty="0" err="1" smtClean="0">
                <a:effectLst/>
              </a:rPr>
              <a:t>ArrayList</a:t>
            </a:r>
            <a:r>
              <a:rPr lang="es-ES" sz="2400" dirty="0" smtClean="0">
                <a:effectLst/>
              </a:rPr>
              <a:t>, se deben desplazar los demás elementos. Lo mismo ocurre si se inserta en una posición intermedia.</a:t>
            </a:r>
          </a:p>
          <a:p>
            <a:r>
              <a:rPr lang="es-ES" sz="2400" dirty="0" smtClean="0">
                <a:effectLst/>
              </a:rPr>
              <a:t>Con </a:t>
            </a:r>
            <a:r>
              <a:rPr lang="es-ES" sz="2400" dirty="0" err="1" smtClean="0">
                <a:effectLst/>
              </a:rPr>
              <a:t>LinkedList</a:t>
            </a:r>
            <a:r>
              <a:rPr lang="es-ES" sz="2400" dirty="0" smtClean="0">
                <a:effectLst/>
              </a:rPr>
              <a:t>, el nuevo elemento simplemente “se enlaza” con el siguiente, sin necesidad de realizar desplazamientos. Esto mismo ocurre en los borrados.</a:t>
            </a:r>
          </a:p>
          <a:p>
            <a:endParaRPr lang="es-ES" sz="2000" dirty="0" smtClean="0">
              <a:effectLst/>
            </a:endParaRP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227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Pilas (</a:t>
            </a:r>
            <a:r>
              <a:rPr lang="es-ES" dirty="0" err="1" smtClean="0"/>
              <a:t>Stack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Recordemos que la pila es una estructura lineal en la cual la inserción y la extracción se hace por un único extremo (la cima).</a:t>
            </a:r>
          </a:p>
          <a:p>
            <a:r>
              <a:rPr lang="es-ES" dirty="0" smtClean="0"/>
              <a:t>Corresponde a una estructura de tipo LIFO (</a:t>
            </a:r>
            <a:r>
              <a:rPr lang="es-ES" dirty="0" err="1" smtClean="0"/>
              <a:t>Last</a:t>
            </a:r>
            <a:r>
              <a:rPr lang="es-ES" dirty="0" smtClean="0"/>
              <a:t> Input-</a:t>
            </a:r>
            <a:r>
              <a:rPr lang="es-ES" dirty="0" err="1" smtClean="0"/>
              <a:t>First</a:t>
            </a:r>
            <a:r>
              <a:rPr lang="es-ES" dirty="0" smtClean="0"/>
              <a:t> Output: </a:t>
            </a:r>
            <a:r>
              <a:rPr lang="es-ES" dirty="0"/>
              <a:t>Ú</a:t>
            </a:r>
            <a:r>
              <a:rPr lang="es-ES" dirty="0" smtClean="0"/>
              <a:t>ltimo en entrar-Primero en salir)</a:t>
            </a:r>
          </a:p>
          <a:p>
            <a:r>
              <a:rPr lang="es-ES" dirty="0" smtClean="0"/>
              <a:t>Podemos hacer la similitud con una pila de libros: solo podemos extraer el libro de arriba que es el último que hemos colocado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1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Pilas: la clase </a:t>
            </a:r>
            <a:r>
              <a:rPr lang="es-ES" dirty="0" err="1" smtClean="0"/>
              <a:t>Stack</a:t>
            </a:r>
            <a:r>
              <a:rPr lang="es-ES" dirty="0" smtClean="0"/>
              <a:t> del API de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040560"/>
          </a:xfrm>
        </p:spPr>
        <p:txBody>
          <a:bodyPr/>
          <a:lstStyle/>
          <a:p>
            <a:r>
              <a:rPr lang="es-ES" sz="2800" dirty="0" smtClean="0"/>
              <a:t>Aunque en el tema de Tipos Abstractos de Datos vimos una implementación de la pila definiendo una clase </a:t>
            </a:r>
            <a:r>
              <a:rPr lang="es-ES" sz="2800" dirty="0" err="1" smtClean="0"/>
              <a:t>Stack</a:t>
            </a:r>
            <a:r>
              <a:rPr lang="es-ES" sz="2800" dirty="0" smtClean="0"/>
              <a:t> basada en un nodo </a:t>
            </a:r>
            <a:r>
              <a:rPr lang="es-ES" sz="2800" dirty="0" err="1" smtClean="0"/>
              <a:t>SNode</a:t>
            </a:r>
            <a:r>
              <a:rPr lang="es-ES" sz="2800" dirty="0" smtClean="0"/>
              <a:t>, el API de Java proporciona la clase predefinida </a:t>
            </a:r>
            <a:r>
              <a:rPr lang="es-ES" sz="2800" dirty="0" err="1" smtClean="0"/>
              <a:t>Stack</a:t>
            </a:r>
            <a:r>
              <a:rPr lang="es-ES" sz="2800" dirty="0" smtClean="0"/>
              <a:t> que hereda de la clase Vector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 También se puede utilizar la clase </a:t>
            </a:r>
            <a:r>
              <a:rPr lang="es-ES" sz="2800" dirty="0" err="1" smtClean="0"/>
              <a:t>LinkedList</a:t>
            </a:r>
            <a:r>
              <a:rPr lang="es-ES" sz="2800" dirty="0" smtClean="0"/>
              <a:t> para simular una pila ya que proporciona los métodos </a:t>
            </a:r>
            <a:r>
              <a:rPr lang="es-ES" sz="2800" dirty="0" err="1" smtClean="0"/>
              <a:t>push</a:t>
            </a:r>
            <a:r>
              <a:rPr lang="es-ES" sz="2800" dirty="0" smtClean="0"/>
              <a:t>, pop, etc.</a:t>
            </a:r>
            <a:endParaRPr lang="es-ES" sz="2800" dirty="0" smtClean="0"/>
          </a:p>
          <a:p>
            <a:r>
              <a:rPr lang="es-ES" sz="2800" dirty="0" smtClean="0"/>
              <a:t>Constructor de </a:t>
            </a:r>
            <a:r>
              <a:rPr lang="es-ES" sz="2800" dirty="0" err="1" smtClean="0"/>
              <a:t>Stack</a:t>
            </a:r>
            <a:r>
              <a:rPr lang="es-ES" sz="2800" dirty="0" smtClean="0"/>
              <a:t>:</a:t>
            </a:r>
            <a:endParaRPr lang="es-ES" sz="2800" dirty="0" smtClean="0"/>
          </a:p>
          <a:p>
            <a:pPr marL="349250" lvl="1" indent="0">
              <a:buNone/>
            </a:pPr>
            <a:r>
              <a:rPr lang="es-ES" sz="2400" dirty="0" err="1" smtClean="0"/>
              <a:t>Stack</a:t>
            </a:r>
            <a:r>
              <a:rPr lang="es-ES" sz="2400" dirty="0" smtClean="0"/>
              <a:t>( ): define una pila vacía</a:t>
            </a:r>
          </a:p>
          <a:p>
            <a:pPr marL="457200" indent="-457200"/>
            <a:r>
              <a:rPr lang="es-ES" sz="2800" dirty="0" smtClean="0"/>
              <a:t>Métodos: los mismos que </a:t>
            </a:r>
            <a:r>
              <a:rPr lang="es-ES" sz="2800" dirty="0" err="1" smtClean="0"/>
              <a:t>LinkedList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4321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Pila de la clase Anuncio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1" t="15972" r="17372" b="14154"/>
          <a:stretch/>
        </p:blipFill>
        <p:spPr bwMode="auto">
          <a:xfrm>
            <a:off x="323527" y="260648"/>
            <a:ext cx="8436247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9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abstractos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878090"/>
          </a:xfrm>
        </p:spPr>
        <p:txBody>
          <a:bodyPr/>
          <a:lstStyle/>
          <a:p>
            <a:r>
              <a:rPr lang="es-ES" sz="2400" dirty="0" smtClean="0"/>
              <a:t>En el tema anterior de </a:t>
            </a:r>
            <a:r>
              <a:rPr lang="es-ES" sz="2400" b="1" dirty="0" smtClean="0"/>
              <a:t>Tipos </a:t>
            </a:r>
            <a:r>
              <a:rPr lang="es-ES" sz="2400" b="1" dirty="0"/>
              <a:t>a</a:t>
            </a:r>
            <a:r>
              <a:rPr lang="es-ES" sz="2400" b="1" dirty="0" smtClean="0"/>
              <a:t>bstractos de datos </a:t>
            </a:r>
            <a:r>
              <a:rPr lang="es-ES" sz="2400" dirty="0" smtClean="0"/>
              <a:t>vimos las estructuras de datos de listas, pilas y colas.</a:t>
            </a:r>
          </a:p>
          <a:p>
            <a:r>
              <a:rPr lang="es-ES" sz="2400" dirty="0" smtClean="0"/>
              <a:t>Definimos una </a:t>
            </a:r>
            <a:r>
              <a:rPr lang="es-ES" sz="2400" b="1" dirty="0" smtClean="0"/>
              <a:t>lista simple </a:t>
            </a:r>
            <a:r>
              <a:rPr lang="es-ES" sz="2400" dirty="0" smtClean="0"/>
              <a:t>de la forma siguiente:</a:t>
            </a:r>
          </a:p>
          <a:p>
            <a:pPr marL="349250" lvl="1" indent="0">
              <a:buNone/>
            </a:pPr>
            <a:r>
              <a:rPr lang="es-ES" sz="2000" b="1" dirty="0" err="1"/>
              <a:t>public</a:t>
            </a:r>
            <a:r>
              <a:rPr lang="es-ES" sz="2000" b="1" dirty="0"/>
              <a:t> </a:t>
            </a:r>
            <a:r>
              <a:rPr lang="es-ES" sz="2000" b="1" dirty="0" err="1"/>
              <a:t>class</a:t>
            </a:r>
            <a:r>
              <a:rPr lang="es-ES" sz="2000" b="1" dirty="0"/>
              <a:t> </a:t>
            </a:r>
            <a:r>
              <a:rPr lang="es-ES" sz="2000" b="1" dirty="0" err="1"/>
              <a:t>SNode</a:t>
            </a:r>
            <a:r>
              <a:rPr lang="es-ES" sz="2000" b="1" dirty="0"/>
              <a:t>&lt;E</a:t>
            </a:r>
            <a:r>
              <a:rPr lang="es-ES" sz="2000" dirty="0"/>
              <a:t>&gt; </a:t>
            </a:r>
            <a:r>
              <a:rPr lang="es-ES" sz="2000" dirty="0" smtClean="0"/>
              <a:t>{ //Nodo con un puntero al siguiente</a:t>
            </a:r>
            <a:endParaRPr lang="es-ES" sz="2000" dirty="0"/>
          </a:p>
          <a:p>
            <a:pPr marL="349250" lvl="1" indent="0">
              <a:buNone/>
            </a:pPr>
            <a:r>
              <a:rPr lang="es-ES" sz="2000" dirty="0"/>
              <a:t> E </a:t>
            </a:r>
            <a:r>
              <a:rPr lang="es-ES" sz="2000" dirty="0" err="1"/>
              <a:t>element</a:t>
            </a:r>
            <a:r>
              <a:rPr lang="es-ES" sz="2000" dirty="0"/>
              <a:t>;</a:t>
            </a:r>
          </a:p>
          <a:p>
            <a:pPr marL="349250" lvl="1" indent="0">
              <a:buNone/>
            </a:pPr>
            <a:r>
              <a:rPr lang="es-ES" sz="2000" dirty="0"/>
              <a:t> </a:t>
            </a:r>
            <a:r>
              <a:rPr lang="es-ES" sz="2000" dirty="0" err="1"/>
              <a:t>SNode</a:t>
            </a:r>
            <a:r>
              <a:rPr lang="es-ES" sz="2000" dirty="0"/>
              <a:t>&lt;E&gt; </a:t>
            </a:r>
            <a:r>
              <a:rPr lang="es-ES" sz="2000" dirty="0" err="1"/>
              <a:t>next</a:t>
            </a:r>
            <a:r>
              <a:rPr lang="es-ES" sz="2000" dirty="0" smtClean="0"/>
              <a:t>;</a:t>
            </a:r>
          </a:p>
          <a:p>
            <a:pPr marL="349250" lvl="1" indent="0">
              <a:buNone/>
            </a:pPr>
            <a:r>
              <a:rPr lang="es-ES" sz="2000" dirty="0" smtClean="0"/>
              <a:t>…}</a:t>
            </a:r>
          </a:p>
          <a:p>
            <a:pPr marL="349250" lvl="1" indent="0">
              <a:buNone/>
            </a:pPr>
            <a:r>
              <a:rPr lang="es-ES" sz="1600" b="1" dirty="0"/>
              <a:t> </a:t>
            </a:r>
            <a:r>
              <a:rPr lang="en-US" sz="2000" b="1" dirty="0"/>
              <a:t>public class </a:t>
            </a:r>
            <a:r>
              <a:rPr lang="en-US" sz="2000" b="1" dirty="0" err="1"/>
              <a:t>SList</a:t>
            </a:r>
            <a:r>
              <a:rPr lang="en-US" sz="2000" b="1" dirty="0"/>
              <a:t>&lt;E&gt; implements </a:t>
            </a:r>
            <a:r>
              <a:rPr lang="en-US" sz="2000" b="1" dirty="0" err="1"/>
              <a:t>ISList</a:t>
            </a:r>
            <a:r>
              <a:rPr lang="en-US" sz="2000" b="1" dirty="0"/>
              <a:t>&lt;E</a:t>
            </a:r>
            <a:r>
              <a:rPr lang="en-US" sz="2000" b="1" dirty="0" smtClean="0"/>
              <a:t>&gt;{ //</a:t>
            </a:r>
            <a:r>
              <a:rPr lang="en-US" sz="2000" dirty="0" err="1" smtClean="0"/>
              <a:t>Lista</a:t>
            </a:r>
            <a:r>
              <a:rPr lang="en-US" sz="2000" dirty="0" smtClean="0"/>
              <a:t> </a:t>
            </a:r>
          </a:p>
          <a:p>
            <a:pPr marL="349250" lvl="1" indent="0">
              <a:buNone/>
            </a:pPr>
            <a:r>
              <a:rPr lang="es-ES" sz="2000" dirty="0" err="1" smtClean="0"/>
              <a:t>SNode</a:t>
            </a:r>
            <a:r>
              <a:rPr lang="es-ES" sz="2000" dirty="0" smtClean="0"/>
              <a:t>&lt;E</a:t>
            </a:r>
            <a:r>
              <a:rPr lang="es-ES" sz="2000" dirty="0"/>
              <a:t>&gt; head;</a:t>
            </a:r>
          </a:p>
          <a:p>
            <a:pPr marL="349250" lvl="1" indent="0">
              <a:buNone/>
            </a:pP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size</a:t>
            </a:r>
            <a:r>
              <a:rPr lang="es-ES" sz="2000" dirty="0" smtClean="0"/>
              <a:t>;</a:t>
            </a:r>
          </a:p>
          <a:p>
            <a:pPr marL="349250" lvl="1" indent="0">
              <a:buNone/>
            </a:pPr>
            <a:r>
              <a:rPr lang="es-ES" sz="2000" dirty="0" smtClean="0"/>
              <a:t>…}</a:t>
            </a:r>
          </a:p>
          <a:p>
            <a:r>
              <a:rPr lang="es-ES" sz="2400" dirty="0" smtClean="0"/>
              <a:t>De igual manera definimos </a:t>
            </a:r>
            <a:r>
              <a:rPr lang="es-ES" sz="2400" b="1" dirty="0" smtClean="0"/>
              <a:t>listas doblemente enlazadas </a:t>
            </a:r>
            <a:r>
              <a:rPr lang="es-ES" sz="2400" b="1" dirty="0" err="1" smtClean="0"/>
              <a:t>Dlist</a:t>
            </a:r>
            <a:r>
              <a:rPr lang="es-ES" sz="2400" b="1" dirty="0" smtClean="0"/>
              <a:t>&lt;E&gt; </a:t>
            </a:r>
            <a:r>
              <a:rPr lang="es-ES" sz="2400" dirty="0" smtClean="0"/>
              <a:t>con dos punteros: head y </a:t>
            </a:r>
            <a:r>
              <a:rPr lang="es-ES" sz="2400" dirty="0" err="1" smtClean="0"/>
              <a:t>tailer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1500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salida sería:</a:t>
            </a:r>
            <a:endParaRPr lang="es-E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" t="9117" r="23624" b="62357"/>
          <a:stretch/>
        </p:blipFill>
        <p:spPr bwMode="auto">
          <a:xfrm>
            <a:off x="251520" y="1988840"/>
            <a:ext cx="850716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2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Colas (</a:t>
            </a:r>
            <a:r>
              <a:rPr lang="es-ES" dirty="0" err="1" smtClean="0"/>
              <a:t>Queue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Recordemos que una cola es una estructura lineal con dos extremos: cabecera (</a:t>
            </a:r>
            <a:r>
              <a:rPr lang="es-ES" sz="2800" dirty="0" err="1" smtClean="0"/>
              <a:t>front</a:t>
            </a:r>
            <a:r>
              <a:rPr lang="es-ES" sz="2800" dirty="0" smtClean="0"/>
              <a:t>) y cola (</a:t>
            </a:r>
            <a:r>
              <a:rPr lang="es-ES" sz="2800" dirty="0" err="1" smtClean="0"/>
              <a:t>tail</a:t>
            </a:r>
            <a:r>
              <a:rPr lang="es-ES" sz="2800" dirty="0" smtClean="0"/>
              <a:t>).</a:t>
            </a:r>
          </a:p>
          <a:p>
            <a:r>
              <a:rPr lang="es-ES" sz="2800" dirty="0" smtClean="0"/>
              <a:t>Es una estructura de tipo FIFO (</a:t>
            </a:r>
            <a:r>
              <a:rPr lang="es-ES" sz="2800" dirty="0" err="1" smtClean="0"/>
              <a:t>First</a:t>
            </a:r>
            <a:r>
              <a:rPr lang="es-ES" sz="2800" dirty="0" smtClean="0"/>
              <a:t> Input-</a:t>
            </a:r>
            <a:r>
              <a:rPr lang="es-ES" sz="2800" dirty="0" err="1" smtClean="0"/>
              <a:t>First</a:t>
            </a:r>
            <a:r>
              <a:rPr lang="es-ES" sz="2800" dirty="0" smtClean="0"/>
              <a:t> Output: Primero en llegar-Primero en salir).</a:t>
            </a:r>
          </a:p>
          <a:p>
            <a:r>
              <a:rPr lang="es-ES" sz="2800" dirty="0" smtClean="0"/>
              <a:t>Podemos asociarlo a la cola del cine, el primero que llega es el primero que sale.</a:t>
            </a:r>
          </a:p>
          <a:p>
            <a:r>
              <a:rPr lang="es-ES" sz="2800" dirty="0" smtClean="0"/>
              <a:t>La inserción se hace por la cola y la extracción por la cabecera.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171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Colas (</a:t>
            </a:r>
            <a:r>
              <a:rPr lang="es-ES" dirty="0" err="1" smtClean="0"/>
              <a:t>Queue</a:t>
            </a:r>
            <a:r>
              <a:rPr lang="es-ES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r>
              <a:rPr lang="es-ES" sz="2600" dirty="0" smtClean="0"/>
              <a:t>Al igual que en los casos anteriores, en el tema anterior se ha definido una cola a partir de un </a:t>
            </a:r>
            <a:r>
              <a:rPr lang="es-ES" sz="2600" dirty="0" err="1" smtClean="0"/>
              <a:t>SNode</a:t>
            </a:r>
            <a:r>
              <a:rPr lang="es-ES" sz="2600" dirty="0" smtClean="0"/>
              <a:t>.</a:t>
            </a:r>
          </a:p>
          <a:p>
            <a:r>
              <a:rPr lang="es-ES" sz="2600" dirty="0" smtClean="0"/>
              <a:t>Java proporciona el interfaz </a:t>
            </a:r>
            <a:r>
              <a:rPr lang="es-ES" sz="2600" dirty="0" err="1" smtClean="0"/>
              <a:t>Queue</a:t>
            </a:r>
            <a:r>
              <a:rPr lang="es-ES" sz="2600" dirty="0" smtClean="0"/>
              <a:t> dentro de las colecciones de Java y varias clases como son la clase abstracta </a:t>
            </a:r>
            <a:r>
              <a:rPr lang="es-ES" sz="2600" dirty="0" err="1" smtClean="0"/>
              <a:t>AbstractQueue</a:t>
            </a:r>
            <a:r>
              <a:rPr lang="es-ES" sz="2600" dirty="0" smtClean="0"/>
              <a:t>, la clase </a:t>
            </a:r>
            <a:r>
              <a:rPr lang="es-ES" sz="2600" dirty="0" err="1" smtClean="0"/>
              <a:t>ArrayDeque</a:t>
            </a:r>
            <a:r>
              <a:rPr lang="es-ES" sz="2600" dirty="0"/>
              <a:t> </a:t>
            </a:r>
            <a:r>
              <a:rPr lang="es-ES" sz="2600" dirty="0" smtClean="0"/>
              <a:t>o la clase </a:t>
            </a:r>
            <a:r>
              <a:rPr lang="es-ES" sz="2600" dirty="0" err="1" smtClean="0"/>
              <a:t>PriorityQueue</a:t>
            </a:r>
            <a:r>
              <a:rPr lang="es-ES" sz="2600" dirty="0" smtClean="0"/>
              <a:t>.</a:t>
            </a:r>
          </a:p>
          <a:p>
            <a:r>
              <a:rPr lang="es-ES" sz="2600" dirty="0" smtClean="0"/>
              <a:t>También se puede implementar una cola a partir de la clase </a:t>
            </a:r>
            <a:r>
              <a:rPr lang="es-ES" sz="2600" dirty="0" err="1" smtClean="0"/>
              <a:t>LinkedList</a:t>
            </a:r>
            <a:r>
              <a:rPr lang="es-ES" sz="2600" dirty="0" smtClean="0"/>
              <a:t> usando los métodos </a:t>
            </a:r>
            <a:r>
              <a:rPr lang="es-ES" sz="2600" dirty="0" err="1" smtClean="0"/>
              <a:t>offerLast</a:t>
            </a:r>
            <a:r>
              <a:rPr lang="es-ES" sz="2600" dirty="0" smtClean="0"/>
              <a:t>() y </a:t>
            </a:r>
            <a:r>
              <a:rPr lang="es-ES" sz="2600" dirty="0" err="1" smtClean="0"/>
              <a:t>poll</a:t>
            </a:r>
            <a:r>
              <a:rPr lang="es-ES" sz="2600" dirty="0" smtClean="0"/>
              <a:t>() para insertar por la cola y extraer por la cabecera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1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1" t="17550" r="37985" b="11410"/>
          <a:stretch/>
        </p:blipFill>
        <p:spPr bwMode="auto">
          <a:xfrm>
            <a:off x="179512" y="404664"/>
            <a:ext cx="5854855" cy="6156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932040" y="1844824"/>
            <a:ext cx="3672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Definimos la clase </a:t>
            </a:r>
            <a:r>
              <a:rPr lang="es-ES" sz="2000" dirty="0" err="1" smtClean="0"/>
              <a:t>Queue</a:t>
            </a:r>
            <a:r>
              <a:rPr lang="es-ES" sz="2000" dirty="0" smtClean="0"/>
              <a:t> que hereda de la clase  abstracta </a:t>
            </a:r>
            <a:r>
              <a:rPr lang="es-ES" sz="2000" dirty="0" err="1" smtClean="0"/>
              <a:t>AbstractQueue</a:t>
            </a:r>
            <a:r>
              <a:rPr lang="es-ES" sz="2000" dirty="0" smtClean="0"/>
              <a:t> y tiene un atributo que es una cola de tipo </a:t>
            </a:r>
            <a:r>
              <a:rPr lang="es-ES" sz="2000" dirty="0" err="1" smtClean="0"/>
              <a:t>LinkedList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Como la hemos definido nosotros, además de implementar los métodos de la clase </a:t>
            </a:r>
            <a:r>
              <a:rPr lang="es-ES" sz="2000" dirty="0" err="1" smtClean="0"/>
              <a:t>AbstractQueue</a:t>
            </a:r>
            <a:r>
              <a:rPr lang="es-ES" sz="2000" dirty="0" smtClean="0"/>
              <a:t>, podemos definir nuestros propios métodos </a:t>
            </a:r>
            <a:r>
              <a:rPr lang="es-ES" sz="2000" b="1" dirty="0" err="1" smtClean="0"/>
              <a:t>enqueue</a:t>
            </a:r>
            <a:r>
              <a:rPr lang="es-ES" sz="2000" b="1" dirty="0" smtClean="0"/>
              <a:t>()</a:t>
            </a:r>
            <a:r>
              <a:rPr lang="es-ES" sz="2000" dirty="0" smtClean="0"/>
              <a:t> y </a:t>
            </a:r>
            <a:r>
              <a:rPr lang="es-ES" sz="2000" b="1" dirty="0" err="1" smtClean="0"/>
              <a:t>dequeue</a:t>
            </a:r>
            <a:r>
              <a:rPr lang="es-ES" sz="2000" b="1" dirty="0" smtClean="0"/>
              <a:t>()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40166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9" t="13503" r="15629" b="12228"/>
          <a:stretch/>
        </p:blipFill>
        <p:spPr bwMode="auto">
          <a:xfrm>
            <a:off x="412428" y="997992"/>
            <a:ext cx="7918896" cy="543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0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salida es: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15232" r="41124" b="73923"/>
          <a:stretch/>
        </p:blipFill>
        <p:spPr bwMode="auto">
          <a:xfrm>
            <a:off x="251520" y="2420888"/>
            <a:ext cx="8280920" cy="141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20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Colecciones de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734073"/>
          </a:xfrm>
        </p:spPr>
        <p:txBody>
          <a:bodyPr/>
          <a:lstStyle/>
          <a:p>
            <a:r>
              <a:rPr lang="es-ES" sz="2400" dirty="0" smtClean="0"/>
              <a:t>Recordemos que Java proporciona Colecciones de datos para facilitar el trabajo del programador y que podemos hacer uso del Java </a:t>
            </a:r>
            <a:r>
              <a:rPr lang="es-ES" sz="2400" dirty="0" err="1" smtClean="0"/>
              <a:t>Collections</a:t>
            </a:r>
            <a:r>
              <a:rPr lang="es-ES" sz="2400" dirty="0" smtClean="0"/>
              <a:t> Framework (JCF), el cual contiene un conjunto de clases e interfaces en el paquete </a:t>
            </a:r>
            <a:r>
              <a:rPr lang="es-ES" sz="2400" b="1" dirty="0" smtClean="0"/>
              <a:t>java.util</a:t>
            </a:r>
            <a:r>
              <a:rPr lang="es-ES" sz="2400" dirty="0" smtClean="0"/>
              <a:t>.*</a:t>
            </a:r>
          </a:p>
          <a:p>
            <a:r>
              <a:rPr lang="es-ES" sz="2400" dirty="0" smtClean="0"/>
              <a:t>En Java las principales interfaces que disponemos para trabajar con colecciones son: </a:t>
            </a:r>
            <a:r>
              <a:rPr lang="es-ES" sz="2400" dirty="0" err="1" smtClean="0"/>
              <a:t>Collection</a:t>
            </a:r>
            <a:r>
              <a:rPr lang="es-ES" sz="2400" dirty="0" smtClean="0"/>
              <a:t>, Set, </a:t>
            </a:r>
            <a:r>
              <a:rPr lang="es-ES" sz="2400" dirty="0" err="1" smtClean="0"/>
              <a:t>List</a:t>
            </a:r>
            <a:r>
              <a:rPr lang="es-ES" sz="2400" dirty="0" smtClean="0"/>
              <a:t>, </a:t>
            </a:r>
            <a:r>
              <a:rPr lang="es-ES" sz="2400" dirty="0" err="1" smtClean="0"/>
              <a:t>Queue</a:t>
            </a:r>
            <a:r>
              <a:rPr lang="es-ES" sz="2400" dirty="0" smtClean="0"/>
              <a:t> y </a:t>
            </a:r>
            <a:r>
              <a:rPr lang="es-ES" sz="2400" dirty="0" err="1" smtClean="0"/>
              <a:t>Map</a:t>
            </a:r>
            <a:r>
              <a:rPr lang="es-ES" sz="2400" dirty="0" smtClean="0"/>
              <a:t>.</a:t>
            </a:r>
          </a:p>
          <a:p>
            <a:r>
              <a:rPr lang="es-ES" sz="2400" dirty="0"/>
              <a:t>Entre estas </a:t>
            </a:r>
            <a:r>
              <a:rPr lang="es-ES" sz="2400" dirty="0" smtClean="0"/>
              <a:t>clases que implementan la interfaz </a:t>
            </a:r>
            <a:r>
              <a:rPr lang="es-ES" sz="2400" dirty="0" err="1" smtClean="0"/>
              <a:t>List</a:t>
            </a:r>
            <a:r>
              <a:rPr lang="es-ES" sz="2400" dirty="0" smtClean="0"/>
              <a:t>  está </a:t>
            </a:r>
            <a:r>
              <a:rPr lang="es-ES" sz="2400" dirty="0"/>
              <a:t>la clase </a:t>
            </a:r>
            <a:r>
              <a:rPr lang="es-ES" sz="2400" dirty="0" err="1" smtClean="0"/>
              <a:t>LinkedList</a:t>
            </a:r>
            <a:r>
              <a:rPr lang="es-ES" sz="2400" dirty="0"/>
              <a:t> </a:t>
            </a:r>
            <a:r>
              <a:rPr lang="es-ES" sz="2400" dirty="0" smtClean="0"/>
              <a:t>que permite manejar lista enlazadas, que contienen un puntero para el elemento anterior y el siguiente.</a:t>
            </a:r>
            <a:endParaRPr lang="es-ES" sz="2400" dirty="0"/>
          </a:p>
          <a:p>
            <a:endParaRPr lang="es-ES" sz="28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9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Colecciones en Java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897437"/>
          </a:xfrm>
        </p:spPr>
        <p:txBody>
          <a:bodyPr/>
          <a:lstStyle/>
          <a:p>
            <a:pPr eaLnBrk="1" hangingPunct="1"/>
            <a:r>
              <a:rPr lang="es-ES" sz="1700" b="1" dirty="0" err="1" smtClean="0"/>
              <a:t>Collection</a:t>
            </a:r>
            <a:r>
              <a:rPr lang="es-ES" sz="1700" b="1" dirty="0" smtClean="0"/>
              <a:t>&lt;E&gt;</a:t>
            </a:r>
            <a:r>
              <a:rPr lang="es-ES" sz="1700" dirty="0" smtClean="0"/>
              <a:t>: Un grupo de elementos individuales, frecuentemente con alguna regla aplicada a ellos. Las listas (</a:t>
            </a:r>
            <a:r>
              <a:rPr lang="es-ES" sz="1700" dirty="0" err="1" smtClean="0"/>
              <a:t>List</a:t>
            </a:r>
            <a:r>
              <a:rPr lang="es-ES" sz="1700" dirty="0" smtClean="0"/>
              <a:t>), conjuntos (Set) y colas (</a:t>
            </a:r>
            <a:r>
              <a:rPr lang="es-ES" sz="1700" dirty="0" err="1" smtClean="0"/>
              <a:t>Queue</a:t>
            </a:r>
            <a:r>
              <a:rPr lang="es-ES" sz="1700" dirty="0" smtClean="0"/>
              <a:t>) son una extensión de </a:t>
            </a:r>
            <a:r>
              <a:rPr lang="es-ES" sz="1700" dirty="0" err="1" smtClean="0"/>
              <a:t>Collection</a:t>
            </a:r>
            <a:r>
              <a:rPr lang="es-ES" sz="1700" dirty="0" smtClean="0"/>
              <a:t>.</a:t>
            </a:r>
          </a:p>
          <a:p>
            <a:pPr eaLnBrk="1" hangingPunct="1"/>
            <a:r>
              <a:rPr lang="es-ES" sz="1700" b="1" dirty="0" err="1" smtClean="0"/>
              <a:t>List</a:t>
            </a:r>
            <a:r>
              <a:rPr lang="es-ES" sz="1700" b="1" dirty="0" smtClean="0"/>
              <a:t>&lt;E&gt;</a:t>
            </a:r>
            <a:r>
              <a:rPr lang="es-ES" sz="1700" dirty="0" smtClean="0"/>
              <a:t>: Interfaz. Almacena elementos en una secuencia particular que mantienen un orden y permite duplicados. La interfaz </a:t>
            </a:r>
            <a:r>
              <a:rPr lang="es-ES" sz="1700" dirty="0" err="1" smtClean="0"/>
              <a:t>List</a:t>
            </a:r>
            <a:r>
              <a:rPr lang="es-ES" sz="1700" dirty="0" smtClean="0"/>
              <a:t> la implementan tres tipos de clases: </a:t>
            </a:r>
          </a:p>
          <a:p>
            <a:pPr lvl="1"/>
            <a:r>
              <a:rPr lang="es-ES" sz="1700" b="1" dirty="0" err="1"/>
              <a:t>ArrayList</a:t>
            </a:r>
            <a:r>
              <a:rPr lang="es-ES" sz="1700" b="1" dirty="0"/>
              <a:t>&lt;E&gt;: </a:t>
            </a:r>
            <a:r>
              <a:rPr lang="es-ES" sz="1700" dirty="0"/>
              <a:t>Su ventaja es que el acceso a un elemento en particular es rápido a través de un índice o posición. Su desventaja es que para eliminar un elemento, se ha de mover toda la lista para eliminar ese “hueco”.</a:t>
            </a:r>
          </a:p>
          <a:p>
            <a:pPr lvl="1" eaLnBrk="1" hangingPunct="1"/>
            <a:r>
              <a:rPr lang="es-ES" sz="1700" b="1" dirty="0" smtClean="0"/>
              <a:t>Vector&lt;E&gt;</a:t>
            </a:r>
            <a:r>
              <a:rPr lang="es-ES" sz="1700" dirty="0" smtClean="0"/>
              <a:t>: Es igual que </a:t>
            </a:r>
            <a:r>
              <a:rPr lang="es-ES" sz="1700" dirty="0" err="1" smtClean="0"/>
              <a:t>ArrayList</a:t>
            </a:r>
            <a:r>
              <a:rPr lang="es-ES" sz="1700" dirty="0" smtClean="0"/>
              <a:t>, pero sincronizado. Es decir, que si usamos varios hilos de ejecución simultánea, no tendremos de qué preocuparnos.</a:t>
            </a:r>
          </a:p>
          <a:p>
            <a:pPr lvl="1" eaLnBrk="1" hangingPunct="1"/>
            <a:r>
              <a:rPr lang="es-ES" sz="1700" b="1" dirty="0" err="1" smtClean="0"/>
              <a:t>LinkedList</a:t>
            </a:r>
            <a:r>
              <a:rPr lang="es-ES" sz="1700" b="1" dirty="0" smtClean="0"/>
              <a:t>&lt;E&gt;</a:t>
            </a:r>
            <a:r>
              <a:rPr lang="es-ES" sz="1700" dirty="0" smtClean="0"/>
              <a:t>: En esta clase los elementos están conectados con el anterior y el posterior a través de un puntero. La ventaja es que es fácil mover/eliminar elementos de la lista, simplemente moviendo/eliminando sus referencias hacia otros elementos. La desventaja es que para llegar el elemento N de la lista, debemos realizar un acceso secuencial a través de la lista.</a:t>
            </a:r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824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clase </a:t>
            </a:r>
            <a:r>
              <a:rPr lang="es-ES" dirty="0" err="1" smtClean="0"/>
              <a:t>LinkedList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411662"/>
          </a:xfrm>
        </p:spPr>
        <p:txBody>
          <a:bodyPr/>
          <a:lstStyle/>
          <a:p>
            <a:r>
              <a:rPr lang="es-ES" sz="2800" dirty="0" smtClean="0"/>
              <a:t>Es la clase que proporciona Java para manejar listas enlazadas.</a:t>
            </a:r>
          </a:p>
          <a:p>
            <a:r>
              <a:rPr lang="es-ES" sz="2800" dirty="0" smtClean="0"/>
              <a:t>Recordemos que una lista enlazada es una estructura lineal, </a:t>
            </a:r>
            <a:r>
              <a:rPr lang="es-ES" sz="2800" dirty="0" err="1" smtClean="0"/>
              <a:t>parametrizada</a:t>
            </a:r>
            <a:r>
              <a:rPr lang="es-ES" sz="2800" dirty="0" smtClean="0"/>
              <a:t> y dinámica</a:t>
            </a:r>
            <a:r>
              <a:rPr lang="es-ES" sz="2800" smtClean="0"/>
              <a:t>, que </a:t>
            </a:r>
            <a:r>
              <a:rPr lang="es-ES" sz="2800" dirty="0" smtClean="0"/>
              <a:t>no tiene por qué estar almacenada en posiciones consecutivas de memoria </a:t>
            </a:r>
          </a:p>
          <a:p>
            <a:r>
              <a:rPr lang="es-ES" sz="2800" dirty="0" smtClean="0"/>
              <a:t>Constructores:</a:t>
            </a:r>
          </a:p>
          <a:p>
            <a:pPr marL="349250" lvl="1" indent="0">
              <a:buNone/>
            </a:pPr>
            <a:r>
              <a:rPr lang="es-ES" sz="2400" dirty="0" err="1" smtClean="0"/>
              <a:t>LinkedList</a:t>
            </a:r>
            <a:r>
              <a:rPr lang="es-ES" sz="2400" dirty="0" smtClean="0"/>
              <a:t>( ): construye una lista vacía</a:t>
            </a:r>
          </a:p>
          <a:p>
            <a:pPr marL="349250" lvl="1" indent="0">
              <a:buNone/>
            </a:pPr>
            <a:r>
              <a:rPr lang="es-ES" sz="2400" dirty="0" err="1" smtClean="0"/>
              <a:t>LinkedList</a:t>
            </a:r>
            <a:r>
              <a:rPr lang="es-ES" sz="2400" dirty="0" smtClean="0"/>
              <a:t> (</a:t>
            </a:r>
            <a:r>
              <a:rPr lang="es-ES" sz="2400" dirty="0" err="1" smtClean="0"/>
              <a:t>Collection</a:t>
            </a:r>
            <a:r>
              <a:rPr lang="es-ES" sz="2400" dirty="0" smtClean="0"/>
              <a:t>&lt;?</a:t>
            </a:r>
            <a:r>
              <a:rPr lang="es-ES" sz="2400" dirty="0" err="1" smtClean="0"/>
              <a:t>extends</a:t>
            </a:r>
            <a:r>
              <a:rPr lang="es-ES" sz="2400" dirty="0"/>
              <a:t> </a:t>
            </a:r>
            <a:r>
              <a:rPr lang="es-ES" sz="2400" dirty="0" smtClean="0"/>
              <a:t>E&gt; c): crea una lista con el contenido de la colección c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6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de </a:t>
            </a:r>
            <a:r>
              <a:rPr lang="es-ES" dirty="0" err="1" smtClean="0"/>
              <a:t>LinkedList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Como la clase implementa el interfaz </a:t>
            </a:r>
            <a:r>
              <a:rPr lang="es-ES" dirty="0" err="1" smtClean="0"/>
              <a:t>List</a:t>
            </a:r>
            <a:r>
              <a:rPr lang="es-ES" dirty="0" smtClean="0"/>
              <a:t>, al igual que </a:t>
            </a:r>
            <a:r>
              <a:rPr lang="es-ES" dirty="0" err="1" smtClean="0"/>
              <a:t>ArrayList</a:t>
            </a:r>
            <a:r>
              <a:rPr lang="es-ES" dirty="0"/>
              <a:t> </a:t>
            </a:r>
            <a:r>
              <a:rPr lang="es-ES" dirty="0" smtClean="0"/>
              <a:t>y Vector, muchos de los métodos de </a:t>
            </a:r>
            <a:r>
              <a:rPr lang="es-ES" dirty="0" err="1" smtClean="0"/>
              <a:t>LinkedList</a:t>
            </a:r>
            <a:r>
              <a:rPr lang="es-ES" dirty="0" smtClean="0"/>
              <a:t> son los mismos que los de estas clases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9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 dirty="0" smtClean="0"/>
              <a:t>Métodos</a:t>
            </a:r>
          </a:p>
        </p:txBody>
      </p:sp>
      <p:sp>
        <p:nvSpPr>
          <p:cNvPr id="35843" name="2 Marcador de contenido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000" b="1" dirty="0" err="1" smtClean="0"/>
              <a:t>boolean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isEmpty</a:t>
            </a:r>
            <a:r>
              <a:rPr lang="es-ES" sz="2000" b="1" dirty="0" smtClean="0"/>
              <a:t>(): </a:t>
            </a:r>
            <a:r>
              <a:rPr lang="es-ES" sz="2000" dirty="0" smtClean="0"/>
              <a:t>devuelve true si la lista  está vacía.</a:t>
            </a:r>
            <a:endParaRPr lang="es-E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b="1" dirty="0" err="1" smtClean="0"/>
              <a:t>int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size</a:t>
            </a:r>
            <a:r>
              <a:rPr lang="es-ES" sz="2000" b="1" dirty="0" smtClean="0"/>
              <a:t> (): </a:t>
            </a:r>
            <a:r>
              <a:rPr lang="es-ES" sz="2000" dirty="0" smtClean="0"/>
              <a:t>devuelve la cantidad de elementos de la lista enlazada.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b="1" dirty="0" err="1" smtClean="0"/>
              <a:t>boolean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add</a:t>
            </a:r>
            <a:r>
              <a:rPr lang="es-ES" sz="2000" b="1" dirty="0" smtClean="0"/>
              <a:t>(</a:t>
            </a:r>
            <a:r>
              <a:rPr lang="es-ES" sz="2000" b="1" dirty="0" err="1" smtClean="0"/>
              <a:t>Object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element</a:t>
            </a:r>
            <a:r>
              <a:rPr lang="es-ES" sz="2000" b="1" dirty="0" smtClean="0"/>
              <a:t>): </a:t>
            </a:r>
            <a:r>
              <a:rPr lang="es-ES" sz="2000" dirty="0" smtClean="0"/>
              <a:t>añade el elemento al final. El </a:t>
            </a:r>
            <a:r>
              <a:rPr lang="es-ES" sz="2000" dirty="0" err="1" smtClean="0"/>
              <a:t>element</a:t>
            </a:r>
            <a:r>
              <a:rPr lang="es-ES" sz="2000" dirty="0" smtClean="0"/>
              <a:t> puede ser un objeto o la clase E especificada en la declaración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b="1" dirty="0" err="1" smtClean="0"/>
              <a:t>void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add</a:t>
            </a:r>
            <a:r>
              <a:rPr lang="es-ES" sz="2000" b="1" dirty="0" smtClean="0"/>
              <a:t>(</a:t>
            </a:r>
            <a:r>
              <a:rPr lang="es-ES" sz="2000" b="1" dirty="0" err="1" smtClean="0"/>
              <a:t>int</a:t>
            </a:r>
            <a:r>
              <a:rPr lang="es-ES" sz="2000" b="1" dirty="0" smtClean="0"/>
              <a:t> </a:t>
            </a:r>
            <a:r>
              <a:rPr lang="es-ES" sz="2000" b="1" dirty="0" err="1" smtClean="0"/>
              <a:t>index</a:t>
            </a:r>
            <a:r>
              <a:rPr lang="es-ES" sz="2000" b="1" dirty="0" smtClean="0"/>
              <a:t>, </a:t>
            </a:r>
            <a:r>
              <a:rPr lang="es-ES" sz="2000" b="1" dirty="0" err="1" smtClean="0"/>
              <a:t>Object</a:t>
            </a:r>
            <a:r>
              <a:rPr lang="es-ES" sz="2000" b="1" dirty="0" smtClean="0"/>
              <a:t> </a:t>
            </a:r>
            <a:r>
              <a:rPr lang="es-ES" sz="2000" b="1" dirty="0" err="1" smtClean="0"/>
              <a:t>element</a:t>
            </a:r>
            <a:r>
              <a:rPr lang="es-ES" sz="2000" b="1" dirty="0" smtClean="0"/>
              <a:t>)</a:t>
            </a:r>
            <a:r>
              <a:rPr lang="es-ES" sz="2000" dirty="0" smtClean="0"/>
              <a:t>: inserta el elemento en la posición especificada por </a:t>
            </a:r>
            <a:r>
              <a:rPr lang="es-ES" sz="2000" dirty="0" err="1" smtClean="0"/>
              <a:t>index</a:t>
            </a:r>
            <a:r>
              <a:rPr lang="es-ES" sz="2000" dirty="0" smtClean="0"/>
              <a:t>. El </a:t>
            </a:r>
            <a:r>
              <a:rPr lang="es-ES" sz="2000" dirty="0" err="1" smtClean="0"/>
              <a:t>element</a:t>
            </a:r>
            <a:r>
              <a:rPr lang="es-ES" sz="2000" dirty="0" smtClean="0"/>
              <a:t> puede ser un objeto o la clase E especificada en la declaración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b="1" dirty="0" err="1" smtClean="0"/>
              <a:t>void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addFirst</a:t>
            </a:r>
            <a:r>
              <a:rPr lang="es-ES" sz="2000" b="1" dirty="0" smtClean="0"/>
              <a:t>(</a:t>
            </a:r>
            <a:r>
              <a:rPr lang="es-ES" sz="2000" b="1" dirty="0" err="1" smtClean="0"/>
              <a:t>Object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element</a:t>
            </a:r>
            <a:r>
              <a:rPr lang="es-ES" sz="2000" b="1" dirty="0" smtClean="0"/>
              <a:t>): </a:t>
            </a:r>
            <a:r>
              <a:rPr lang="es-ES" sz="2000" dirty="0" smtClean="0"/>
              <a:t>inserta el elemento al principio de la lista.</a:t>
            </a:r>
          </a:p>
          <a:p>
            <a:pPr>
              <a:lnSpc>
                <a:spcPct val="80000"/>
              </a:lnSpc>
            </a:pPr>
            <a:r>
              <a:rPr lang="es-ES" sz="2000" b="1" dirty="0" err="1" smtClean="0"/>
              <a:t>void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addLast</a:t>
            </a:r>
            <a:r>
              <a:rPr lang="es-ES" sz="2000" b="1" dirty="0" smtClean="0"/>
              <a:t>(</a:t>
            </a:r>
            <a:r>
              <a:rPr lang="es-ES" sz="2000" b="1" dirty="0" err="1" smtClean="0"/>
              <a:t>Object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element</a:t>
            </a:r>
            <a:r>
              <a:rPr lang="es-ES" sz="2000" b="1" dirty="0" smtClean="0"/>
              <a:t>): </a:t>
            </a:r>
            <a:r>
              <a:rPr lang="es-ES" sz="2000" dirty="0" smtClean="0"/>
              <a:t>inserta el elemento al final de la lista.</a:t>
            </a:r>
          </a:p>
          <a:p>
            <a:pPr>
              <a:lnSpc>
                <a:spcPct val="80000"/>
              </a:lnSpc>
            </a:pPr>
            <a:r>
              <a:rPr lang="es-ES" sz="2000" b="1" dirty="0" err="1" smtClean="0"/>
              <a:t>Object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element</a:t>
            </a:r>
            <a:r>
              <a:rPr lang="es-ES" sz="2000" b="1" dirty="0" smtClean="0"/>
              <a:t>(): </a:t>
            </a:r>
            <a:r>
              <a:rPr lang="es-ES" sz="2000" dirty="0" smtClean="0"/>
              <a:t>devuelve el primer elemento de la lista</a:t>
            </a:r>
            <a:endParaRPr lang="es-E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b="1" dirty="0" err="1" smtClean="0"/>
              <a:t>boolean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contains</a:t>
            </a:r>
            <a:r>
              <a:rPr lang="es-ES" sz="2000" b="1" dirty="0" smtClean="0"/>
              <a:t>(</a:t>
            </a:r>
            <a:r>
              <a:rPr lang="es-ES" sz="2000" b="1" dirty="0" err="1" smtClean="0"/>
              <a:t>Object</a:t>
            </a:r>
            <a:r>
              <a:rPr lang="es-ES" sz="2000" b="1" dirty="0" smtClean="0"/>
              <a:t> o): </a:t>
            </a:r>
            <a:r>
              <a:rPr lang="es-ES" sz="2000" dirty="0" smtClean="0"/>
              <a:t> devuelve true si contiene el objeto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660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411662"/>
          </a:xfrm>
        </p:spPr>
        <p:txBody>
          <a:bodyPr/>
          <a:lstStyle/>
          <a:p>
            <a:r>
              <a:rPr lang="es-ES" sz="1800" b="1" dirty="0" err="1"/>
              <a:t>Object</a:t>
            </a:r>
            <a:r>
              <a:rPr lang="es-ES" sz="1800" b="1" dirty="0"/>
              <a:t> </a:t>
            </a:r>
            <a:r>
              <a:rPr lang="es-ES" sz="1800" b="1" dirty="0" err="1"/>
              <a:t>get</a:t>
            </a:r>
            <a:r>
              <a:rPr lang="es-ES" sz="1800" b="1" dirty="0"/>
              <a:t> (</a:t>
            </a:r>
            <a:r>
              <a:rPr lang="es-ES" sz="1800" b="1" dirty="0" err="1"/>
              <a:t>int</a:t>
            </a:r>
            <a:r>
              <a:rPr lang="es-ES" sz="1800" b="1" dirty="0"/>
              <a:t> </a:t>
            </a:r>
            <a:r>
              <a:rPr lang="es-ES" sz="1800" b="1" dirty="0" err="1"/>
              <a:t>index</a:t>
            </a:r>
            <a:r>
              <a:rPr lang="es-ES" sz="1800" b="1" dirty="0"/>
              <a:t>): </a:t>
            </a:r>
            <a:r>
              <a:rPr lang="es-ES" sz="1800" dirty="0"/>
              <a:t>retorna el objeto que se encuentra en la posición indicada por </a:t>
            </a:r>
            <a:r>
              <a:rPr lang="es-ES" sz="1800" dirty="0" err="1"/>
              <a:t>index</a:t>
            </a:r>
            <a:r>
              <a:rPr lang="es-ES" sz="1800" dirty="0"/>
              <a:t>. El tipo de retornado puede ser </a:t>
            </a:r>
            <a:r>
              <a:rPr lang="es-ES" sz="1800" dirty="0" err="1"/>
              <a:t>Object</a:t>
            </a:r>
            <a:r>
              <a:rPr lang="es-ES" sz="1800" dirty="0"/>
              <a:t> o la clase utilizada en la </a:t>
            </a:r>
            <a:r>
              <a:rPr lang="es-ES" sz="1800" dirty="0" smtClean="0"/>
              <a:t>declaración</a:t>
            </a:r>
          </a:p>
          <a:p>
            <a:r>
              <a:rPr lang="es-ES" sz="1800" b="1" dirty="0" err="1" smtClean="0"/>
              <a:t>Object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getFirst</a:t>
            </a:r>
            <a:r>
              <a:rPr lang="es-ES" sz="1800" b="1" dirty="0" smtClean="0"/>
              <a:t>(): </a:t>
            </a:r>
            <a:r>
              <a:rPr lang="es-ES" sz="1800" dirty="0" smtClean="0"/>
              <a:t>devuelve el primer elemento de la lista</a:t>
            </a:r>
          </a:p>
          <a:p>
            <a:r>
              <a:rPr lang="es-ES" sz="1800" b="1" dirty="0" err="1" smtClean="0"/>
              <a:t>Object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getLast</a:t>
            </a:r>
            <a:r>
              <a:rPr lang="es-ES" sz="1800" b="1" dirty="0" smtClean="0"/>
              <a:t>(): </a:t>
            </a:r>
            <a:r>
              <a:rPr lang="es-ES" sz="1800" dirty="0" smtClean="0"/>
              <a:t>ídem el último</a:t>
            </a:r>
          </a:p>
          <a:p>
            <a:r>
              <a:rPr lang="es-ES" sz="1800" b="1" dirty="0" err="1" smtClean="0"/>
              <a:t>int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indexOf</a:t>
            </a:r>
            <a:r>
              <a:rPr lang="es-ES" sz="1800" b="1" dirty="0" smtClean="0"/>
              <a:t>(</a:t>
            </a:r>
            <a:r>
              <a:rPr lang="es-ES" sz="1800" b="1" dirty="0" err="1" smtClean="0"/>
              <a:t>Object</a:t>
            </a:r>
            <a:r>
              <a:rPr lang="es-ES" sz="1800" b="1" dirty="0" smtClean="0"/>
              <a:t> o): </a:t>
            </a:r>
            <a:r>
              <a:rPr lang="es-ES" sz="1800" dirty="0" smtClean="0"/>
              <a:t>devuelve la posición de la primera ocurrencia del objeto o -1 si no se encuentra</a:t>
            </a:r>
          </a:p>
          <a:p>
            <a:r>
              <a:rPr lang="es-ES" sz="1800" b="1" dirty="0" err="1" smtClean="0"/>
              <a:t>int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lastIndexOf</a:t>
            </a:r>
            <a:r>
              <a:rPr lang="es-ES" sz="1800" b="1" dirty="0" smtClean="0"/>
              <a:t>(</a:t>
            </a:r>
            <a:r>
              <a:rPr lang="es-ES" sz="1800" b="1" dirty="0" err="1" smtClean="0"/>
              <a:t>Object</a:t>
            </a:r>
            <a:r>
              <a:rPr lang="es-ES" sz="1800" b="1" dirty="0" smtClean="0"/>
              <a:t> o): </a:t>
            </a:r>
            <a:r>
              <a:rPr lang="es-ES" sz="1800" dirty="0" smtClean="0"/>
              <a:t>ídem la última ocurrencia</a:t>
            </a:r>
          </a:p>
          <a:p>
            <a:r>
              <a:rPr lang="es-ES" sz="1800" b="1" dirty="0" err="1" smtClean="0"/>
              <a:t>boolean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offer</a:t>
            </a:r>
            <a:r>
              <a:rPr lang="es-ES" sz="1800" b="1" dirty="0" smtClean="0"/>
              <a:t>(</a:t>
            </a:r>
            <a:r>
              <a:rPr lang="es-ES" sz="1800" b="1" dirty="0" err="1" smtClean="0"/>
              <a:t>Object</a:t>
            </a:r>
            <a:r>
              <a:rPr lang="es-ES" sz="1800" b="1" dirty="0" smtClean="0"/>
              <a:t> o): </a:t>
            </a:r>
            <a:r>
              <a:rPr lang="es-ES" sz="1800" dirty="0" smtClean="0"/>
              <a:t>añade el elemento como cola (</a:t>
            </a:r>
            <a:r>
              <a:rPr lang="es-ES" sz="1800" dirty="0" err="1" smtClean="0"/>
              <a:t>tail</a:t>
            </a:r>
            <a:r>
              <a:rPr lang="es-ES" sz="1800" dirty="0" smtClean="0"/>
              <a:t>) o último elemento de la lista</a:t>
            </a:r>
          </a:p>
          <a:p>
            <a:r>
              <a:rPr lang="es-ES" sz="1800" b="1" dirty="0" err="1" smtClean="0"/>
              <a:t>boolean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offerFirst</a:t>
            </a:r>
            <a:r>
              <a:rPr lang="es-ES" sz="1800" b="1" dirty="0" smtClean="0"/>
              <a:t>(</a:t>
            </a:r>
            <a:r>
              <a:rPr lang="es-ES" sz="1800" b="1" dirty="0" err="1" smtClean="0"/>
              <a:t>Object</a:t>
            </a:r>
            <a:r>
              <a:rPr lang="es-ES" sz="1800" b="1" dirty="0" smtClean="0"/>
              <a:t> o): </a:t>
            </a:r>
            <a:r>
              <a:rPr lang="es-ES" sz="1800" dirty="0" smtClean="0"/>
              <a:t>inserta el elemento como </a:t>
            </a:r>
            <a:r>
              <a:rPr lang="es-ES" sz="1800" dirty="0" err="1" smtClean="0"/>
              <a:t>front</a:t>
            </a:r>
            <a:r>
              <a:rPr lang="es-ES" sz="1800" dirty="0" smtClean="0"/>
              <a:t> de la lista</a:t>
            </a:r>
          </a:p>
          <a:p>
            <a:r>
              <a:rPr lang="es-ES" sz="1800" b="1" dirty="0" err="1" smtClean="0"/>
              <a:t>boolean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offerLast</a:t>
            </a:r>
            <a:r>
              <a:rPr lang="es-ES" sz="1800" b="1" dirty="0" smtClean="0"/>
              <a:t>(</a:t>
            </a:r>
            <a:r>
              <a:rPr lang="es-ES" sz="1800" b="1" dirty="0" err="1" smtClean="0"/>
              <a:t>Object</a:t>
            </a:r>
            <a:r>
              <a:rPr lang="es-ES" sz="1800" b="1" dirty="0" smtClean="0"/>
              <a:t> o): </a:t>
            </a:r>
            <a:r>
              <a:rPr lang="es-ES" sz="1800" dirty="0" smtClean="0"/>
              <a:t>ídem al final</a:t>
            </a:r>
          </a:p>
          <a:p>
            <a:r>
              <a:rPr lang="es-ES" sz="1800" b="1" dirty="0" err="1" smtClean="0"/>
              <a:t>Object</a:t>
            </a:r>
            <a:r>
              <a:rPr lang="es-ES" sz="1800" b="1" dirty="0" smtClean="0"/>
              <a:t> set(</a:t>
            </a:r>
            <a:r>
              <a:rPr lang="es-ES" sz="1800" b="1" dirty="0" err="1" smtClean="0"/>
              <a:t>int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index</a:t>
            </a:r>
            <a:r>
              <a:rPr lang="es-ES" sz="1800" b="1" dirty="0" smtClean="0"/>
              <a:t>, </a:t>
            </a:r>
            <a:r>
              <a:rPr lang="es-ES" sz="1800" b="1" dirty="0" err="1" smtClean="0"/>
              <a:t>Object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element</a:t>
            </a:r>
            <a:r>
              <a:rPr lang="es-ES" sz="1800" b="1" dirty="0" smtClean="0"/>
              <a:t>):</a:t>
            </a:r>
            <a:r>
              <a:rPr lang="es-ES" sz="1800" dirty="0" smtClean="0"/>
              <a:t> </a:t>
            </a:r>
            <a:r>
              <a:rPr lang="es-ES" sz="1800" dirty="0" smtClean="0"/>
              <a:t>El tipo de retorno y el tipo de </a:t>
            </a:r>
            <a:r>
              <a:rPr lang="es-ES" sz="1800" dirty="0" err="1" smtClean="0"/>
              <a:t>element</a:t>
            </a:r>
            <a:r>
              <a:rPr lang="es-ES" sz="1800" dirty="0" smtClean="0"/>
              <a:t> puede ser </a:t>
            </a:r>
            <a:r>
              <a:rPr lang="es-ES" sz="1800" dirty="0" err="1" smtClean="0"/>
              <a:t>Object</a:t>
            </a:r>
            <a:r>
              <a:rPr lang="es-ES" sz="1800" dirty="0" smtClean="0"/>
              <a:t> o la clase utilizada en la declaración</a:t>
            </a:r>
          </a:p>
          <a:p>
            <a:endParaRPr lang="es-ES" sz="1800" dirty="0" smtClean="0"/>
          </a:p>
          <a:p>
            <a:pPr marL="0" indent="0">
              <a:buNone/>
            </a:pPr>
            <a:endParaRPr lang="es-ES" sz="1800" dirty="0" smtClean="0"/>
          </a:p>
          <a:p>
            <a:endParaRPr lang="es-ES" sz="1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10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" sz="1800" b="1" dirty="0" smtClean="0"/>
          </a:p>
          <a:p>
            <a:pPr eaLnBrk="1" hangingPunct="1">
              <a:lnSpc>
                <a:spcPct val="90000"/>
              </a:lnSpc>
            </a:pPr>
            <a:r>
              <a:rPr lang="es-ES" sz="1800" b="1" dirty="0" err="1" smtClean="0"/>
              <a:t>Object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remove</a:t>
            </a:r>
            <a:r>
              <a:rPr lang="es-ES" sz="1800" b="1" dirty="0" smtClean="0"/>
              <a:t> (</a:t>
            </a:r>
            <a:r>
              <a:rPr lang="es-ES" sz="1800" b="1" dirty="0" err="1" smtClean="0"/>
              <a:t>int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index</a:t>
            </a:r>
            <a:r>
              <a:rPr lang="es-ES" sz="1800" b="1" dirty="0" smtClean="0"/>
              <a:t>):</a:t>
            </a:r>
            <a:r>
              <a:rPr lang="es-ES" sz="1800" dirty="0" smtClean="0"/>
              <a:t> borra el objeto que se encuentra en la posición </a:t>
            </a:r>
            <a:r>
              <a:rPr lang="es-ES" sz="1800" dirty="0" err="1" smtClean="0"/>
              <a:t>index</a:t>
            </a:r>
            <a:r>
              <a:rPr lang="es-ES" sz="1800" dirty="0" smtClean="0"/>
              <a:t> </a:t>
            </a:r>
            <a:r>
              <a:rPr lang="es-ES" sz="1800" dirty="0" err="1" smtClean="0"/>
              <a:t>idem</a:t>
            </a:r>
            <a:r>
              <a:rPr lang="es-ES" sz="1800" dirty="0" smtClean="0"/>
              <a:t> y devuelve un objeto </a:t>
            </a:r>
          </a:p>
          <a:p>
            <a:pPr eaLnBrk="1" hangingPunct="1">
              <a:lnSpc>
                <a:spcPct val="90000"/>
              </a:lnSpc>
            </a:pPr>
            <a:r>
              <a:rPr lang="es-ES" sz="1800" b="1" dirty="0" err="1" smtClean="0"/>
              <a:t>boolean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remove</a:t>
            </a:r>
            <a:r>
              <a:rPr lang="es-ES" sz="1800" b="1" dirty="0" smtClean="0"/>
              <a:t> (</a:t>
            </a:r>
            <a:r>
              <a:rPr lang="es-ES" sz="1800" b="1" dirty="0" err="1" smtClean="0"/>
              <a:t>Object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elem</a:t>
            </a:r>
            <a:r>
              <a:rPr lang="es-ES" sz="1800" b="1" dirty="0" smtClean="0"/>
              <a:t>):</a:t>
            </a:r>
            <a:r>
              <a:rPr lang="es-ES" sz="1800" dirty="0" smtClean="0"/>
              <a:t> borra la primera ocurrencia del objeto y devuelve true si se encuentra</a:t>
            </a:r>
          </a:p>
          <a:p>
            <a:pPr eaLnBrk="1" hangingPunct="1">
              <a:lnSpc>
                <a:spcPct val="90000"/>
              </a:lnSpc>
            </a:pPr>
            <a:r>
              <a:rPr lang="es-ES" sz="1800" b="1" dirty="0" err="1" smtClean="0"/>
              <a:t>void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clear</a:t>
            </a:r>
            <a:r>
              <a:rPr lang="es-ES" sz="1800" b="1" dirty="0" smtClean="0"/>
              <a:t>()</a:t>
            </a:r>
            <a:r>
              <a:rPr lang="es-ES" sz="2600" dirty="0" smtClean="0"/>
              <a:t>: </a:t>
            </a:r>
            <a:r>
              <a:rPr lang="es-ES" sz="1800" dirty="0" smtClean="0"/>
              <a:t>borra todos los elementos </a:t>
            </a:r>
            <a:r>
              <a:rPr lang="es-ES" sz="1800" dirty="0" smtClean="0"/>
              <a:t>de la lista y </a:t>
            </a:r>
            <a:r>
              <a:rPr lang="es-ES" sz="1800" dirty="0" smtClean="0"/>
              <a:t>pone el tamaño a 0.</a:t>
            </a:r>
          </a:p>
          <a:p>
            <a:r>
              <a:rPr lang="es-ES" sz="1800" b="1" dirty="0" err="1" smtClean="0"/>
              <a:t>Object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peekFirst</a:t>
            </a:r>
            <a:r>
              <a:rPr lang="es-ES" sz="1800" b="1" dirty="0" smtClean="0"/>
              <a:t>(): </a:t>
            </a:r>
            <a:r>
              <a:rPr lang="es-ES" sz="1800" dirty="0" smtClean="0"/>
              <a:t>devuelve pero no borra el primer elemento de la lista</a:t>
            </a:r>
          </a:p>
          <a:p>
            <a:r>
              <a:rPr lang="es-ES" sz="1800" b="1" dirty="0" err="1" smtClean="0"/>
              <a:t>Object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peekLast</a:t>
            </a:r>
            <a:r>
              <a:rPr lang="es-ES" sz="1800" b="1" dirty="0" smtClean="0"/>
              <a:t>()</a:t>
            </a:r>
            <a:r>
              <a:rPr lang="es-ES" sz="1800" dirty="0" smtClean="0"/>
              <a:t>: ídem el último</a:t>
            </a:r>
          </a:p>
          <a:p>
            <a:r>
              <a:rPr lang="es-ES" sz="1800" b="1" dirty="0" err="1" smtClean="0"/>
              <a:t>Object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poll</a:t>
            </a:r>
            <a:r>
              <a:rPr lang="es-ES" sz="1800" b="1" dirty="0" smtClean="0"/>
              <a:t>(): </a:t>
            </a:r>
            <a:r>
              <a:rPr lang="es-ES" sz="1800" dirty="0" smtClean="0"/>
              <a:t>devuelve y borra el primer </a:t>
            </a:r>
            <a:r>
              <a:rPr lang="es-ES" sz="1800" dirty="0" err="1" smtClean="0"/>
              <a:t>elemento.Ídem</a:t>
            </a:r>
            <a:r>
              <a:rPr lang="es-ES" sz="1800" dirty="0" smtClean="0"/>
              <a:t> </a:t>
            </a:r>
            <a:r>
              <a:rPr lang="es-ES" sz="1800" b="1" dirty="0" err="1" smtClean="0"/>
              <a:t>pollFirst</a:t>
            </a:r>
            <a:r>
              <a:rPr lang="es-ES" sz="1800" b="1" dirty="0" smtClean="0"/>
              <a:t>()</a:t>
            </a:r>
          </a:p>
          <a:p>
            <a:r>
              <a:rPr lang="es-ES" sz="1800" b="1" dirty="0" err="1" smtClean="0"/>
              <a:t>Object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pollLast</a:t>
            </a:r>
            <a:r>
              <a:rPr lang="es-ES" sz="1800" b="1" dirty="0" smtClean="0"/>
              <a:t>()</a:t>
            </a:r>
            <a:r>
              <a:rPr lang="es-ES" sz="1800" dirty="0" smtClean="0"/>
              <a:t>: devuelve y borra el último elemento</a:t>
            </a:r>
            <a:endParaRPr lang="es-ES" sz="1800" b="1" dirty="0" smtClean="0"/>
          </a:p>
          <a:p>
            <a:r>
              <a:rPr lang="es-ES" sz="1800" b="1" dirty="0" err="1" smtClean="0"/>
              <a:t>Object</a:t>
            </a:r>
            <a:r>
              <a:rPr lang="es-ES" sz="1800" b="1" dirty="0" smtClean="0"/>
              <a:t> pop(): </a:t>
            </a:r>
            <a:r>
              <a:rPr lang="es-ES" sz="1800" dirty="0" smtClean="0"/>
              <a:t>saca el elemento que está en la cima de la pila representada por esta lista</a:t>
            </a:r>
          </a:p>
          <a:p>
            <a:r>
              <a:rPr lang="es-ES" sz="1800" b="1" dirty="0" err="1" smtClean="0"/>
              <a:t>void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push</a:t>
            </a:r>
            <a:r>
              <a:rPr lang="es-ES" sz="1800" b="1" dirty="0" smtClean="0"/>
              <a:t>(</a:t>
            </a:r>
            <a:r>
              <a:rPr lang="es-ES" sz="1800" b="1" dirty="0" err="1" smtClean="0"/>
              <a:t>Object</a:t>
            </a:r>
            <a:r>
              <a:rPr lang="es-ES" sz="1800" b="1" dirty="0" smtClean="0"/>
              <a:t> e)</a:t>
            </a:r>
            <a:r>
              <a:rPr lang="es-ES" sz="1800" dirty="0" smtClean="0"/>
              <a:t>: apila el elemento en la cima de la pila representada por esta lista.</a:t>
            </a:r>
          </a:p>
          <a:p>
            <a:pPr eaLnBrk="1" hangingPunct="1">
              <a:lnSpc>
                <a:spcPct val="90000"/>
              </a:lnSpc>
            </a:pPr>
            <a:endParaRPr lang="es-ES" sz="1800" dirty="0" smtClean="0"/>
          </a:p>
          <a:p>
            <a:pPr eaLnBrk="1" hangingPunct="1">
              <a:lnSpc>
                <a:spcPct val="90000"/>
              </a:lnSpc>
            </a:pP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27816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d">
  <a:themeElements>
    <a:clrScheme name="1_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Red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COLECCIONES DE JAVA. LAS CLASES VECTOR Y ARRAYLIST</Template>
  <TotalTime>345</TotalTime>
  <Words>1678</Words>
  <Application>Microsoft Office PowerPoint</Application>
  <PresentationFormat>Presentación en pantalla (4:3)</PresentationFormat>
  <Paragraphs>108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1_Red</vt:lpstr>
      <vt:lpstr>Colecciones de Java. Parte II:  LinkedList, Stack y Queue (Listas, Pilas y Colas)</vt:lpstr>
      <vt:lpstr>Tipos abstractos de datos</vt:lpstr>
      <vt:lpstr>Colecciones de Java</vt:lpstr>
      <vt:lpstr>Colecciones en Java</vt:lpstr>
      <vt:lpstr>La clase LinkedList</vt:lpstr>
      <vt:lpstr>Métodos de LinkedList</vt:lpstr>
      <vt:lpstr>Métodos</vt:lpstr>
      <vt:lpstr>Presentación de PowerPoint</vt:lpstr>
      <vt:lpstr>Presentación de PowerPoint</vt:lpstr>
      <vt:lpstr>Ejemplo: Anuncios</vt:lpstr>
      <vt:lpstr>Ejercicio: Vector, clases abstractas y herencia</vt:lpstr>
      <vt:lpstr>Presentación de PowerPoint</vt:lpstr>
      <vt:lpstr>La salida es:</vt:lpstr>
      <vt:lpstr>Métodos de LinkedList asociados a colecciones</vt:lpstr>
      <vt:lpstr>¿ArraysList o LinkedList?</vt:lpstr>
      <vt:lpstr>¿ArraysList o LinkedList?</vt:lpstr>
      <vt:lpstr>Pilas (Stack)</vt:lpstr>
      <vt:lpstr>Pilas: la clase Stack del API de Java</vt:lpstr>
      <vt:lpstr>Pila de la clase Anuncio</vt:lpstr>
      <vt:lpstr>La salida sería:</vt:lpstr>
      <vt:lpstr>Colas (Queue)</vt:lpstr>
      <vt:lpstr>Colas (Queue)</vt:lpstr>
      <vt:lpstr>Presentación de PowerPoint</vt:lpstr>
      <vt:lpstr>Presentación de PowerPoint</vt:lpstr>
      <vt:lpstr>La salida 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 de Java. Parte II: La clase LinkedList y Queue</dc:title>
  <dc:creator>almudena</dc:creator>
  <cp:lastModifiedBy>almudena</cp:lastModifiedBy>
  <cp:revision>53</cp:revision>
  <dcterms:created xsi:type="dcterms:W3CDTF">2014-03-25T18:37:02Z</dcterms:created>
  <dcterms:modified xsi:type="dcterms:W3CDTF">2014-05-06T19:52:31Z</dcterms:modified>
</cp:coreProperties>
</file>