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84" r:id="rId5"/>
    <p:sldId id="264" r:id="rId6"/>
    <p:sldId id="265" r:id="rId7"/>
    <p:sldId id="285" r:id="rId8"/>
    <p:sldId id="278" r:id="rId9"/>
    <p:sldId id="266" r:id="rId10"/>
    <p:sldId id="279" r:id="rId11"/>
    <p:sldId id="267" r:id="rId12"/>
    <p:sldId id="268" r:id="rId13"/>
    <p:sldId id="269" r:id="rId14"/>
    <p:sldId id="270" r:id="rId15"/>
    <p:sldId id="280" r:id="rId16"/>
    <p:sldId id="272" r:id="rId17"/>
    <p:sldId id="271" r:id="rId18"/>
    <p:sldId id="273" r:id="rId19"/>
    <p:sldId id="286" r:id="rId20"/>
    <p:sldId id="274" r:id="rId21"/>
    <p:sldId id="281" r:id="rId22"/>
    <p:sldId id="287" r:id="rId23"/>
    <p:sldId id="307" r:id="rId24"/>
    <p:sldId id="308" r:id="rId25"/>
    <p:sldId id="282" r:id="rId26"/>
    <p:sldId id="309" r:id="rId27"/>
    <p:sldId id="283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3793" autoAdjust="0"/>
  </p:normalViewPr>
  <p:slideViewPr>
    <p:cSldViewPr snapToGrid="0">
      <p:cViewPr varScale="1">
        <p:scale>
          <a:sx n="44" d="100"/>
          <a:sy n="44" d="100"/>
        </p:scale>
        <p:origin x="153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2EB3D-62A8-4BE6-AB15-5845B72E3E81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08C9A-AAA9-4B23-AEA5-A6D856C25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34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1200" dirty="0"/>
              <a:t>Preencheu-se dois cilindros do equipamento, um com água de formação sintética preparada para saturar a amostra, e o outro com óleo da Bacia de Santos</a:t>
            </a:r>
          </a:p>
          <a:p>
            <a:pPr algn="just"/>
            <a:r>
              <a:rPr lang="pt-BR" sz="1200" dirty="0"/>
              <a:t>Ao finalizar a injeção de água, iniciou-se a injeção de óleo com uma vazão de 0,1 </a:t>
            </a:r>
            <a:r>
              <a:rPr lang="pt-BR" sz="1200" dirty="0" err="1"/>
              <a:t>mL</a:t>
            </a:r>
            <a:r>
              <a:rPr lang="pt-BR" sz="1200" dirty="0"/>
              <a:t>/min</a:t>
            </a:r>
          </a:p>
          <a:p>
            <a:pPr algn="just"/>
            <a:r>
              <a:rPr lang="pt-BR" sz="1200" dirty="0"/>
              <a:t>Na extremidade contrária da injeção 2 </a:t>
            </a:r>
            <a:r>
              <a:rPr lang="pt-BR" sz="1200" dirty="0" err="1"/>
              <a:t>mL</a:t>
            </a:r>
            <a:r>
              <a:rPr lang="pt-BR" sz="1200" dirty="0"/>
              <a:t> do volume de óleo migrado foi coletado em provetas de 10 </a:t>
            </a:r>
            <a:r>
              <a:rPr lang="pt-BR" sz="1200" dirty="0" err="1"/>
              <a:t>mL</a:t>
            </a:r>
            <a:endParaRPr lang="pt-BR" sz="1200" dirty="0"/>
          </a:p>
          <a:p>
            <a:pPr algn="just"/>
            <a:r>
              <a:rPr lang="pt-BR" sz="1200" dirty="0"/>
              <a:t>Até completar a injeção de cinco vezes o volume poroso do testemunho, adotado para garantir que todos os caminhos migratórios possíveis fossem percorridos pelo óleo.</a:t>
            </a:r>
          </a:p>
          <a:p>
            <a:pPr algn="just"/>
            <a:r>
              <a:rPr lang="pt-BR" sz="1200" dirty="0"/>
              <a:t>Ao todo foram realizadas 7 coletas para posterior caracterização geoquímica molecular</a:t>
            </a:r>
          </a:p>
          <a:p>
            <a:pPr algn="just"/>
            <a:r>
              <a:rPr lang="pt-BR" sz="1200" dirty="0"/>
              <a:t>Foram feitos registros do exato momento onde ocorreu o breakthrough do óleo para efeito de comparação com a literatura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08C9A-AAA9-4B23-AEA5-A6D856C2519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61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Cromatografia Líquida Convencional </a:t>
            </a:r>
            <a:endParaRPr lang="pt-BR" sz="1200" dirty="0"/>
          </a:p>
          <a:p>
            <a:pPr algn="just"/>
            <a:r>
              <a:rPr lang="pt-BR" sz="1200" dirty="0"/>
              <a:t>Os óleos obtidos do experimento de simulação foram pesados e submetidos ao fracionamento em coluna cromatográfica de sílica gel 60</a:t>
            </a:r>
          </a:p>
          <a:p>
            <a:pPr algn="just"/>
            <a:r>
              <a:rPr lang="pt-BR" sz="1200" dirty="0"/>
              <a:t>Foi utilizado n-hexano para obtenção dos hidrocarbonetos saturados (F1)</a:t>
            </a:r>
          </a:p>
          <a:p>
            <a:pPr algn="just"/>
            <a:r>
              <a:rPr lang="pt-BR" sz="1200" dirty="0" err="1"/>
              <a:t>N-hexano:diclorometano</a:t>
            </a:r>
            <a:r>
              <a:rPr lang="pt-BR" sz="1200" dirty="0"/>
              <a:t> (8:2 v/v) para os hidrocarbonetos aromáticos (F2)</a:t>
            </a:r>
          </a:p>
          <a:p>
            <a:pPr algn="just"/>
            <a:r>
              <a:rPr lang="pt-BR" sz="1200" dirty="0" err="1"/>
              <a:t>Diclorometano:metanol</a:t>
            </a:r>
            <a:r>
              <a:rPr lang="pt-BR" sz="1200" dirty="0"/>
              <a:t> (9:1 v/v) para os compostos polares (F3)</a:t>
            </a:r>
          </a:p>
          <a:p>
            <a:pPr algn="just"/>
            <a:r>
              <a:rPr lang="pt-BR" sz="1200" dirty="0"/>
              <a:t>Após evaporação do solvente, as frações obtidas foram pesadas para determinação das porcentagens de compostos saturados, aromáticos e polares e da porcentagem de recuperação total</a:t>
            </a:r>
          </a:p>
          <a:p>
            <a:pPr algn="just"/>
            <a:r>
              <a:rPr lang="pt-BR" sz="1200" dirty="0"/>
              <a:t>As frações foram transferidas quantitativamente para frascos de cor âmbar, devidamente etiquetados, utilizando-se n-hexano para a fração F1 e diclorometano para a fração F2 para posteriores análises por cromatografia gasosa.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08C9A-AAA9-4B23-AEA5-A6D856C2519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92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Cromatografia Gasosa com Detector de Ionização em Chamas (CG-DIC)</a:t>
            </a:r>
          </a:p>
          <a:p>
            <a:pPr algn="just"/>
            <a:r>
              <a:rPr lang="pt-BR" sz="1200" dirty="0"/>
              <a:t>Utilizado para obtenção do </a:t>
            </a:r>
            <a:r>
              <a:rPr lang="pt-BR" sz="1200" dirty="0" err="1"/>
              <a:t>fingerprint</a:t>
            </a:r>
            <a:r>
              <a:rPr lang="pt-BR" sz="1200" dirty="0"/>
              <a:t> e cálculo de alguns parâmetros geoquímico moleculares</a:t>
            </a:r>
          </a:p>
          <a:p>
            <a:pPr algn="just"/>
            <a:r>
              <a:rPr lang="pt-BR" sz="1200" dirty="0"/>
              <a:t>Foi injetado aproximadamente 10 mg do óleo total de cada uma das amostras diluídas em diclorometano na concentração de 0,02 mg/µL.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08C9A-AAA9-4B23-AEA5-A6D856C2519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3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Cromatografia Gasosa Acoplada à Espectrometria de Massas (CG-EM) </a:t>
            </a:r>
          </a:p>
          <a:p>
            <a:pPr algn="just"/>
            <a:r>
              <a:rPr lang="pt-BR" sz="1200" dirty="0"/>
              <a:t>As frações de hidrocarbonetos saturados (F1) e aromáticos (F2) foram analisadas em um cromatógrafo a gás </a:t>
            </a:r>
            <a:r>
              <a:rPr lang="pt-BR" sz="1200" dirty="0" err="1"/>
              <a:t>Agilent</a:t>
            </a:r>
            <a:r>
              <a:rPr lang="pt-BR" sz="1200" dirty="0"/>
              <a:t> 6890N</a:t>
            </a:r>
          </a:p>
          <a:p>
            <a:pPr algn="just"/>
            <a:r>
              <a:rPr lang="pt-BR" sz="1200" dirty="0"/>
              <a:t>A ordem de análise foi: hidrocarbonetos saturados, em seguida, os aromáticos</a:t>
            </a:r>
          </a:p>
          <a:p>
            <a:pPr algn="just"/>
            <a:r>
              <a:rPr lang="pt-BR" sz="1200" dirty="0"/>
              <a:t>Os picos detectados nos cromatogramas para as amostras de interesse foram integrados e as razões entre suas áreas foram usadas para cálculo dos parâmetros geoquímicos moleculares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08C9A-AAA9-4B23-AEA5-A6D856C2519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76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26C60-1B4E-4474-B694-4EE2ECC19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C877E-7E97-4905-B6F9-54AA3CF46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9B08C-0912-4927-9C72-1C10F2B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C9C-C566-4D0D-83DC-263440729575}" type="datetime1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6EBAF-AAC0-43D9-9091-9FFD1268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B5718-06B5-4EF4-B856-4DD6D250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26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872A8-3CE0-4DBC-B92A-7048FF3B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819A5C-1B12-4907-821B-769071E2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45903-AC5C-4F12-9C0D-BBAFDCD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572-9FBB-4BF2-81AA-C7824FF6A254}" type="datetime1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A8C48-09F9-403A-844B-BD75A341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0D6D3B-8468-4EBD-8C41-757158E2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80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B19B3A-3BE6-4D18-8E40-EDD60E006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BE8463-75B1-4C7F-8C66-C39CEBA1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879C4-AE2D-4089-9F2F-6770CB13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FA5B-7591-4695-AA34-275F699CCC35}" type="datetime1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9E50F-D5C4-4E02-9CDA-8901A204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9E2E0A-0DEA-45DD-AC8F-A4139F3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4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D1ACE-9384-4F44-9312-4DF0253D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7BBD3-9FA9-422C-A3B0-75777552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BF81DC-14F0-4DC4-A533-2BC96336755D}"/>
              </a:ext>
            </a:extLst>
          </p:cNvPr>
          <p:cNvSpPr txBox="1"/>
          <p:nvPr userDrawn="1"/>
        </p:nvSpPr>
        <p:spPr>
          <a:xfrm>
            <a:off x="6606627" y="196825"/>
            <a:ext cx="55853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ROCHAS GERADORAS E RESERVATÓRIO – BACIA DE SANTOS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D174C81-68F2-4A42-B17E-0F99A441DB12}"/>
              </a:ext>
            </a:extLst>
          </p:cNvPr>
          <p:cNvCxnSpPr>
            <a:cxnSpLocks/>
          </p:cNvCxnSpPr>
          <p:nvPr userDrawn="1"/>
        </p:nvCxnSpPr>
        <p:spPr>
          <a:xfrm>
            <a:off x="0" y="614597"/>
            <a:ext cx="12192000" cy="0"/>
          </a:xfrm>
          <a:prstGeom prst="line">
            <a:avLst/>
          </a:prstGeom>
          <a:ln>
            <a:solidFill>
              <a:srgbClr val="193C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253AE878-FA47-473F-850A-C0DA53779A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910656" y="6031503"/>
            <a:ext cx="740624" cy="5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8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1BA9D-30F9-406B-9592-A7D2FE05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A8050-2D95-4633-9BE9-672B140A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F8051-37D2-4A8D-BAA7-5AAFEE24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E187-42B4-44EA-8AC9-BB454B04CB20}" type="datetime1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00906-3F71-4DFD-8C74-49FEA9CF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79CAD-E306-484C-B2A2-FB3D5F88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2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29CF8-A1DF-457B-82E3-C533BD6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2A6B40-D858-4EB1-9584-C852CB52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497A1-A708-435E-95BB-B25EC7A2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C397-218B-4918-B7FD-35B2F92ED8A3}" type="datetime1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68D90-5A88-45CB-A551-BFFA62F0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2F8BAB-F3A8-4469-91CD-11CEE0D6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6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CC96-C8D0-4FA3-91B0-6D6B1C1E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53F316-EDF7-42D4-82B8-2C1B8AE8B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3BCDC3-8BFF-4F00-955B-FF7BC6578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CAB9E3-FEEA-4EAE-ADC2-F8291849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964C-D019-4B94-A320-B717FF6E66F2}" type="datetime1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FEDB9-0B2B-4A9F-9122-248F1EA3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1D1D87-8E06-49A4-ACE6-ABB5CDDF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08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14BC0-B0A6-45A8-8F3E-27543995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2BDFA-B70C-4655-809F-B17BCCAF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937DF3-B3B8-4E75-8690-50673383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3763B4-B7AC-42B9-90A3-B7BF61DB8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7FED73-1EEF-412C-89E4-E1A3D817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C0082C-F8FA-4617-8AA3-32C16841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36A5-B6E0-4B90-8E85-57CCD9AC89AB}" type="datetime1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32B7B0-F3B8-4742-A747-228A409E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C07C16-06E4-4AE5-8262-57BB0746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B6910-4CF0-43F1-B7D7-936599C4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3065D2-3FFC-4CAC-901E-743A446E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F10B-F176-4F0E-9B05-0D14342737F7}" type="datetime1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CE4418-6A87-4569-9979-75A41F37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82C013-6B07-488E-8774-05416C7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4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93C2C6-442C-4C85-8132-67F9D38C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39-0084-4025-BD1A-21329BBC0726}" type="datetime1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98F566-F66B-4AA0-BA12-EA7C7A4E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4AF7B-5729-4953-AE8D-B09E7292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8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3F996-12DF-4342-95A9-7FE75A03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FE815-968D-4737-9B04-B0FEA489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F01EAD-3678-4FD7-8447-AA1160122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595B1B-CC0C-48CC-80A1-42A5A7E2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2ADF-CBD5-4413-B938-1FFF513CBC1A}" type="datetime1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36CAD7-3027-4642-81F7-01AACE90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3426A-5482-4ABF-8EA3-79A00082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13E95-B30E-4560-8DF1-EB7EBD1C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FB1CC4-6858-47D9-BBDB-2D3B1CE3A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BBD3F2-AF77-454F-91BD-F97BB8864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D49CA-0147-43D4-AC68-EC58EE8F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0C09-FB89-4816-ABA1-F14452E637FA}" type="datetime1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F13C6F-84A1-460B-9615-683D7A08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9DD09D-A169-49B1-BE6E-90514427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4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3200A8-643C-46A2-A567-94C3C7D2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D3AF7-6EB9-4A56-82EE-9879422AA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BFDBA-07F8-4A08-A6C3-2A8FF0E40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D306-FD61-49AB-A7D3-C93F8F46F259}" type="datetime1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24C98-39BA-455D-A678-D9A52D5CD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974E7-A976-442E-B9C3-D4FF1E85E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84CD-A035-4F22-A539-5803C35B22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Close de béquers com soluções em uma prateleira em um laboratório">
            <a:extLst>
              <a:ext uri="{FF2B5EF4-FFF2-40B4-BE49-F238E27FC236}">
                <a16:creationId xmlns:a16="http://schemas.microsoft.com/office/drawing/2014/main" id="{19CCBD25-BAAE-44FF-9D28-8888ECCDD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>
          <a:xfrm>
            <a:off x="20" y="192515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4A1710-62EB-44C8-B651-18A9936A2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676" y="1199123"/>
            <a:ext cx="11277600" cy="306324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pt-BR" sz="3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ESTUDO DA ALTERAÇÃO COMPOSICIONAL DE PETRÓLEO EM EXPERIMENTOS DE GEOCROMATOGRAFIA UTILIZANDO ARENITO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D3598-458C-4C92-A798-D5A4F9D8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5293752"/>
            <a:ext cx="9144000" cy="365125"/>
          </a:xfrm>
        </p:spPr>
        <p:txBody>
          <a:bodyPr>
            <a:normAutofit lnSpcReduction="10000"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DAVID HENRIQUE LIMA DIAS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EF2D6-66E4-4C3A-B840-67C7578E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4CD-A035-4F22-A539-5803C35B2214}" type="slidenum">
              <a:rPr lang="pt-BR" smtClean="0"/>
              <a:t>1</a:t>
            </a:fld>
            <a:endParaRPr lang="pt-BR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B90464F-D05B-4402-B328-13ADE6423F37}"/>
              </a:ext>
            </a:extLst>
          </p:cNvPr>
          <p:cNvSpPr txBox="1">
            <a:spLocks/>
          </p:cNvSpPr>
          <p:nvPr/>
        </p:nvSpPr>
        <p:spPr>
          <a:xfrm>
            <a:off x="1522476" y="501527"/>
            <a:ext cx="9144000" cy="12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>
              <a:solidFill>
                <a:srgbClr val="FFFFFF"/>
              </a:solidFill>
            </a:endParaRPr>
          </a:p>
          <a:p>
            <a:r>
              <a:rPr lang="pt-BR" sz="2000" dirty="0">
                <a:solidFill>
                  <a:srgbClr val="FFFFFF"/>
                </a:solidFill>
              </a:rPr>
              <a:t>UNIVERSIDADE ESTADUAL DO NORTE FLUMINENSE </a:t>
            </a:r>
          </a:p>
          <a:p>
            <a:r>
              <a:rPr lang="pt-BR" sz="2000" dirty="0">
                <a:solidFill>
                  <a:srgbClr val="FFFFFF"/>
                </a:solidFill>
              </a:rPr>
              <a:t>LABORATÓRIO DE ENGENHARIA E EXPLORAÇÃO DE PETRÓLEO</a:t>
            </a:r>
          </a:p>
        </p:txBody>
      </p:sp>
    </p:spTree>
    <p:extLst>
      <p:ext uri="{BB962C8B-B14F-4D97-AF65-F5344CB8AC3E}">
        <p14:creationId xmlns:p14="http://schemas.microsoft.com/office/powerpoint/2010/main" val="3728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16" y="2412048"/>
            <a:ext cx="4839084" cy="221800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Introdução</a:t>
            </a:r>
          </a:p>
          <a:p>
            <a:pPr marL="514350" indent="-514350"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Objetivos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t-BR" b="1" dirty="0">
                <a:latin typeface="Calibri CORPO"/>
                <a:cs typeface="Arial" panose="020B0604020202020204" pitchFamily="34" charset="0"/>
              </a:rPr>
              <a:t>Revisão Bibliográfica</a:t>
            </a:r>
          </a:p>
          <a:p>
            <a:pPr marL="514350" indent="-514350"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F6D4E25F-4A5C-48CA-A367-965C774D9D94}"/>
              </a:ext>
            </a:extLst>
          </p:cNvPr>
          <p:cNvSpPr txBox="1">
            <a:spLocks/>
          </p:cNvSpPr>
          <p:nvPr/>
        </p:nvSpPr>
        <p:spPr>
          <a:xfrm>
            <a:off x="11750722" y="6434919"/>
            <a:ext cx="441277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42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486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A acumulação de petróleo proveniente numa bacia sedimentar foi alvo de estudo inicialmente no final do século XIX com a criação da “Teoria Anticlinal”, proposta por T. </a:t>
            </a:r>
            <a:r>
              <a:rPr lang="pt-BR" sz="2000" dirty="0" err="1"/>
              <a:t>Sterry</a:t>
            </a:r>
            <a:r>
              <a:rPr lang="pt-BR" sz="2000" dirty="0"/>
              <a:t> Hunt em 1861.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petróleo se desloca em ambiente saturado de água impulsionado por forças de flutuação, que agem verticalmente, e se acumula nas porções mais elevadas de anticlinais (SOUTO, 1994).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explicação e interpretação da mudança composicional do petróleo e betume tem sido um dos maiores desafios estabelecidos para a geoquímica orgânica.</a:t>
            </a:r>
          </a:p>
          <a:p>
            <a:pPr algn="just"/>
            <a:endParaRPr lang="pt-BR" sz="2000" dirty="0"/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F67B202A-CAF8-4FF0-8004-8285343C5C3E}"/>
              </a:ext>
            </a:extLst>
          </p:cNvPr>
          <p:cNvSpPr txBox="1">
            <a:spLocks/>
          </p:cNvSpPr>
          <p:nvPr/>
        </p:nvSpPr>
        <p:spPr>
          <a:xfrm>
            <a:off x="11750722" y="6434919"/>
            <a:ext cx="441277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7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486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Os </a:t>
            </a:r>
            <a:r>
              <a:rPr lang="pt-BR" sz="2000" b="1" dirty="0"/>
              <a:t>três fatores </a:t>
            </a:r>
            <a:r>
              <a:rPr lang="pt-BR" sz="2000" dirty="0"/>
              <a:t>que geralmente são considerados como responsáveis pela composição do petróleo na subsuperfície são: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2000" b="1" dirty="0"/>
              <a:t>Diferença genética</a:t>
            </a:r>
            <a:r>
              <a:rPr lang="pt-BR" sz="2000" dirty="0"/>
              <a:t>, devido a influência de diferentes materiais presentes na geradora e diferente estágio de maturidade em combinação com processos de mistura durante a migração.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b="1" dirty="0"/>
              <a:t>Alteração microbial ou termal na rocha reservatório</a:t>
            </a:r>
            <a:r>
              <a:rPr lang="pt-BR" sz="2000" dirty="0"/>
              <a:t>, biodegradação em reservatórios com temperaturas acima de 70 − 80 o c. 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b="1" dirty="0"/>
              <a:t>Efeitos fracionais durante a migração</a:t>
            </a:r>
            <a:r>
              <a:rPr lang="pt-BR" sz="2000" dirty="0"/>
              <a:t>, uma consequência da migração de uma mistura mais ou menos homogênea de componentes de petróleo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3ED5F987-9C1F-4862-A96A-4EE9A753DDDF}"/>
              </a:ext>
            </a:extLst>
          </p:cNvPr>
          <p:cNvSpPr txBox="1">
            <a:spLocks/>
          </p:cNvSpPr>
          <p:nvPr/>
        </p:nvSpPr>
        <p:spPr>
          <a:xfrm>
            <a:off x="11600597" y="6434919"/>
            <a:ext cx="464024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61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486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Historicamente, a pesquisa se deu em duas linhas principais: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2000" b="1" dirty="0"/>
              <a:t>Estudo de casos históricos: </a:t>
            </a:r>
            <a:r>
              <a:rPr lang="pt-BR" sz="2000" dirty="0"/>
              <a:t>Coletando dados e informações de sistemas naturais a partir de poços em situações geológicas definidas (Seifert &amp; </a:t>
            </a:r>
            <a:r>
              <a:rPr lang="pt-BR" sz="2000" dirty="0" err="1"/>
              <a:t>Moldowan</a:t>
            </a:r>
            <a:r>
              <a:rPr lang="pt-BR" sz="2000" dirty="0"/>
              <a:t> 1981; </a:t>
            </a:r>
            <a:r>
              <a:rPr lang="pt-BR" sz="2000" dirty="0" err="1"/>
              <a:t>Leythaeuser</a:t>
            </a:r>
            <a:r>
              <a:rPr lang="pt-BR" sz="2000" dirty="0"/>
              <a:t> et al. 1983, 1984; </a:t>
            </a:r>
            <a:r>
              <a:rPr lang="pt-BR" sz="2000" dirty="0" err="1"/>
              <a:t>Macko</a:t>
            </a:r>
            <a:r>
              <a:rPr lang="pt-BR" sz="2000" dirty="0"/>
              <a:t> &amp; </a:t>
            </a:r>
            <a:r>
              <a:rPr lang="pt-BR" sz="2000" dirty="0" err="1"/>
              <a:t>Quick</a:t>
            </a:r>
            <a:r>
              <a:rPr lang="pt-BR" sz="2000" dirty="0"/>
              <a:t> 1986).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b="1" dirty="0"/>
              <a:t>Abordagens experimentais </a:t>
            </a:r>
            <a:r>
              <a:rPr lang="pt-BR" sz="2000" dirty="0"/>
              <a:t>(</a:t>
            </a:r>
            <a:r>
              <a:rPr lang="pt-BR" sz="2000" dirty="0" err="1"/>
              <a:t>Roper</a:t>
            </a:r>
            <a:r>
              <a:rPr lang="pt-BR" sz="2000" dirty="0"/>
              <a:t> et al. 1958; </a:t>
            </a:r>
            <a:r>
              <a:rPr lang="pt-BR" sz="2000" dirty="0" err="1"/>
              <a:t>Safronova</a:t>
            </a:r>
            <a:r>
              <a:rPr lang="pt-BR" sz="2000" dirty="0"/>
              <a:t> et al. 1972; </a:t>
            </a:r>
            <a:r>
              <a:rPr lang="pt-BR" sz="2000" dirty="0" err="1"/>
              <a:t>Safronova</a:t>
            </a:r>
            <a:r>
              <a:rPr lang="pt-BR" sz="2000" dirty="0"/>
              <a:t> 1981; </a:t>
            </a:r>
            <a:r>
              <a:rPr lang="pt-BR" sz="2000" dirty="0" err="1"/>
              <a:t>Chakhmakhchev</a:t>
            </a:r>
            <a:r>
              <a:rPr lang="pt-BR" sz="2000" dirty="0"/>
              <a:t> &amp; </a:t>
            </a:r>
            <a:r>
              <a:rPr lang="pt-BR" sz="2000" dirty="0" err="1"/>
              <a:t>Stepanova</a:t>
            </a:r>
            <a:r>
              <a:rPr lang="pt-BR" sz="2000" dirty="0"/>
              <a:t> 1976; </a:t>
            </a:r>
            <a:r>
              <a:rPr lang="pt-BR" sz="2000" dirty="0" err="1"/>
              <a:t>Chakhmakhchev</a:t>
            </a:r>
            <a:r>
              <a:rPr lang="pt-BR" sz="2000" dirty="0"/>
              <a:t> et al. 1981, 1982, 1985; Carlson &amp; Chamberlain 1986; </a:t>
            </a:r>
            <a:r>
              <a:rPr lang="pt-BR" sz="2000" dirty="0" err="1"/>
              <a:t>Bonilla</a:t>
            </a:r>
            <a:r>
              <a:rPr lang="pt-BR" sz="2000" dirty="0"/>
              <a:t> 1985; </a:t>
            </a:r>
            <a:r>
              <a:rPr lang="pt-BR" sz="2000" dirty="0" err="1"/>
              <a:t>Bonilla</a:t>
            </a:r>
            <a:r>
              <a:rPr lang="pt-BR" sz="2000" dirty="0"/>
              <a:t> &amp; </a:t>
            </a:r>
            <a:r>
              <a:rPr lang="pt-BR" sz="2000" dirty="0" err="1"/>
              <a:t>Engel</a:t>
            </a:r>
            <a:r>
              <a:rPr lang="pt-BR" sz="2000" dirty="0"/>
              <a:t> 1986, 1988; Brothers 1989).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6A71D8EA-D4D4-42D8-A01A-FF3B65F5DB1C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49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593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 err="1"/>
              <a:t>Krooss</a:t>
            </a:r>
            <a:r>
              <a:rPr lang="pt-BR" sz="2000" dirty="0"/>
              <a:t> et al. (2013) classifica abaixo os tipos de interação de solutos e fase estacionária que causa a retenção e fracionamento no caso particular do processo </a:t>
            </a:r>
            <a:r>
              <a:rPr lang="pt-BR" sz="2000" dirty="0" err="1"/>
              <a:t>geocromatográfico</a:t>
            </a:r>
            <a:r>
              <a:rPr lang="pt-BR" sz="2000" dirty="0"/>
              <a:t>: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b="1" dirty="0"/>
              <a:t>Adsorção cromatográfica</a:t>
            </a:r>
            <a:r>
              <a:rPr lang="pt-BR" sz="2000" dirty="0"/>
              <a:t>, baseada na interação entre soluto e superfície sólida;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b="1" dirty="0"/>
              <a:t>Partição cromatográfica</a:t>
            </a:r>
            <a:r>
              <a:rPr lang="pt-BR" sz="2000" dirty="0"/>
              <a:t>, separação devido a partição de solutos entre a fase estacionária e móvel;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b="1" dirty="0"/>
              <a:t>Cromatografia de troca iônica</a:t>
            </a:r>
            <a:r>
              <a:rPr lang="pt-BR" sz="2000" dirty="0"/>
              <a:t>, envolvendo a troca de íons entre uma solução eletrolítica e uma fase estacionária funcionalizada;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b="1" dirty="0"/>
              <a:t>Cromatografia por exclusão de tamanho</a:t>
            </a:r>
            <a:r>
              <a:rPr lang="pt-BR" sz="2000" dirty="0"/>
              <a:t>, usando propriedades </a:t>
            </a:r>
            <a:r>
              <a:rPr lang="pt-BR" sz="2000" dirty="0" err="1"/>
              <a:t>estéricas</a:t>
            </a:r>
            <a:r>
              <a:rPr lang="pt-BR" sz="2000" dirty="0"/>
              <a:t> de solutos e fase estacionária para separação cromatográfica;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b="1" dirty="0"/>
              <a:t>Cromatografia de interação hidrofóbica</a:t>
            </a:r>
            <a:r>
              <a:rPr lang="pt-BR" sz="2000" dirty="0"/>
              <a:t>, aproveitando a interação hidrofóbica de solutos </a:t>
            </a:r>
            <a:r>
              <a:rPr lang="pt-BR" sz="2000" dirty="0" err="1"/>
              <a:t>anfofílicos</a:t>
            </a:r>
            <a:r>
              <a:rPr lang="pt-BR" sz="2000" dirty="0"/>
              <a:t> especialmente com fases estacionárias designadas. 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60F5C3B8-34B2-4EB4-A291-5EAEC7778531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70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16" y="2412048"/>
            <a:ext cx="4839084" cy="221800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Introdução</a:t>
            </a:r>
          </a:p>
          <a:p>
            <a:pPr marL="514350" indent="-514350"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Objetivos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Revisão Bibliográfica</a:t>
            </a:r>
          </a:p>
          <a:p>
            <a:pPr marL="514350" indent="-514350">
              <a:buAutoNum type="arabicPeriod"/>
            </a:pPr>
            <a:r>
              <a:rPr lang="pt-BR" b="1" dirty="0">
                <a:latin typeface="Calibri CORPO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A76AAFF4-4303-4512-8308-1FC7E5573637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20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486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pPr marL="0" indent="0" algn="ctr">
              <a:buNone/>
            </a:pPr>
            <a:endParaRPr 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/>
              <a:t>Para </a:t>
            </a:r>
            <a:r>
              <a:rPr lang="en-US" sz="2000" dirty="0" err="1"/>
              <a:t>simular</a:t>
            </a:r>
            <a:r>
              <a:rPr lang="en-US" sz="2000" dirty="0"/>
              <a:t> a </a:t>
            </a:r>
            <a:r>
              <a:rPr lang="en-US" sz="2000" dirty="0" err="1"/>
              <a:t>passagem</a:t>
            </a:r>
            <a:r>
              <a:rPr lang="en-US" sz="2000" dirty="0"/>
              <a:t> de </a:t>
            </a:r>
            <a:r>
              <a:rPr lang="en-US" sz="2000" dirty="0" err="1"/>
              <a:t>óleo</a:t>
            </a:r>
            <a:r>
              <a:rPr lang="en-US" sz="2000" dirty="0"/>
              <a:t> no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migratório</a:t>
            </a:r>
            <a:r>
              <a:rPr lang="en-US" sz="2000" dirty="0"/>
              <a:t> e </a:t>
            </a:r>
            <a:r>
              <a:rPr lang="en-US" sz="2000" dirty="0" err="1"/>
              <a:t>assim</a:t>
            </a:r>
            <a:r>
              <a:rPr lang="en-US" sz="2000" dirty="0"/>
              <a:t> </a:t>
            </a:r>
            <a:r>
              <a:rPr lang="en-US" sz="2000" dirty="0" err="1"/>
              <a:t>observar</a:t>
            </a:r>
            <a:r>
              <a:rPr lang="en-US" sz="2000" dirty="0"/>
              <a:t> e </a:t>
            </a:r>
            <a:r>
              <a:rPr lang="en-US" sz="2000" dirty="0" err="1"/>
              <a:t>analisar</a:t>
            </a:r>
            <a:r>
              <a:rPr lang="en-US" sz="2000" dirty="0"/>
              <a:t> </a:t>
            </a:r>
            <a:r>
              <a:rPr lang="en-US" sz="2000" dirty="0" err="1"/>
              <a:t>possível</a:t>
            </a:r>
            <a:r>
              <a:rPr lang="en-US" sz="2000" dirty="0"/>
              <a:t> modificação composicional </a:t>
            </a:r>
            <a:r>
              <a:rPr lang="en-US" sz="2000" dirty="0" err="1"/>
              <a:t>nas</a:t>
            </a:r>
            <a:r>
              <a:rPr lang="en-US" sz="2000" dirty="0"/>
              <a:t> </a:t>
            </a:r>
            <a:r>
              <a:rPr lang="en-US" sz="2000" dirty="0" err="1"/>
              <a:t>frações</a:t>
            </a:r>
            <a:r>
              <a:rPr lang="en-US" sz="2000" dirty="0"/>
              <a:t> de </a:t>
            </a:r>
            <a:r>
              <a:rPr lang="en-US" sz="2000" dirty="0" err="1"/>
              <a:t>hidrocarbonetos</a:t>
            </a:r>
            <a:r>
              <a:rPr lang="en-US" sz="2000" dirty="0"/>
              <a:t> o </a:t>
            </a:r>
            <a:r>
              <a:rPr lang="en-US" sz="2000" dirty="0" err="1"/>
              <a:t>procedimento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realizado</a:t>
            </a:r>
            <a:r>
              <a:rPr lang="en-US" sz="2000" dirty="0"/>
              <a:t> com as </a:t>
            </a:r>
            <a:r>
              <a:rPr lang="en-US" sz="2000" dirty="0" err="1"/>
              <a:t>etapas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Caracterização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Petrofísica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do Plugs 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Mediu-se a altura e diâmetro dos plugs, em triplicata</a:t>
            </a:r>
          </a:p>
          <a:p>
            <a:pPr algn="just"/>
            <a:r>
              <a:rPr lang="pt-BR" sz="2000" dirty="0"/>
              <a:t>Amostras colocadas para secar em estufa por 24 horas</a:t>
            </a:r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1D12D946-888D-47B5-8692-C79A370B94BB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128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ESTUDO DA ALTERAÇÃO COMPOSICIONAL DE PETRÓLEO EM EXPERIMENTOS DE GEOCROMATOGRAFIA UTILIZANDO ARENITO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62" y="2215658"/>
            <a:ext cx="4559425" cy="4132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b="1" dirty="0" err="1"/>
              <a:t>Seleção</a:t>
            </a:r>
            <a:r>
              <a:rPr lang="en-US" sz="2000" b="1" dirty="0"/>
              <a:t> de </a:t>
            </a:r>
            <a:r>
              <a:rPr lang="en-US" sz="2000" b="1" dirty="0" err="1"/>
              <a:t>amostras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pt-BR" sz="2000" dirty="0"/>
              <a:t>Selecionado o arenito para os experimentos de fluxo em meio poroso 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Avaliar a influência das propriedades </a:t>
            </a:r>
            <a:r>
              <a:rPr lang="pt-BR" sz="2000" dirty="0" err="1"/>
              <a:t>petrofísicas</a:t>
            </a:r>
            <a:r>
              <a:rPr lang="pt-BR" sz="2000" dirty="0"/>
              <a:t> e a qualidade do óleo</a:t>
            </a:r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PFR - Porosimetro">
            <a:extLst>
              <a:ext uri="{FF2B5EF4-FFF2-40B4-BE49-F238E27FC236}">
                <a16:creationId xmlns:a16="http://schemas.microsoft.com/office/drawing/2014/main" id="{5AD892F8-9096-4138-BCFB-5191F602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0" r="13201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C568B5C-8325-4752-8D6B-6D0F938718BB}"/>
              </a:ext>
            </a:extLst>
          </p:cNvPr>
          <p:cNvSpPr txBox="1"/>
          <p:nvPr/>
        </p:nvSpPr>
        <p:spPr>
          <a:xfrm>
            <a:off x="7361400" y="6495429"/>
            <a:ext cx="4333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Figura 3: Amostras de rocha</a:t>
            </a:r>
          </a:p>
        </p:txBody>
      </p:sp>
      <p:sp>
        <p:nvSpPr>
          <p:cNvPr id="13" name="Espaço Reservado para Número de Slide 4">
            <a:extLst>
              <a:ext uri="{FF2B5EF4-FFF2-40B4-BE49-F238E27FC236}">
                <a16:creationId xmlns:a16="http://schemas.microsoft.com/office/drawing/2014/main" id="{6A42DE2A-19E8-4F5B-B398-8C8E2C4CD318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95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73" y="754327"/>
            <a:ext cx="11127991" cy="57757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pPr marL="0" indent="0" algn="ctr">
              <a:buNone/>
            </a:pPr>
            <a:endParaRPr lang="pt-BR" sz="1900" dirty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Fluorescência de Raios-X (FRX)</a:t>
            </a: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BD201DFD-7D5C-413A-8283-A349E2D1B14A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18</a:t>
            </a:fld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4A2F95E-3631-414F-9FA9-FEE9A392EE06}"/>
              </a:ext>
            </a:extLst>
          </p:cNvPr>
          <p:cNvGrpSpPr/>
          <p:nvPr/>
        </p:nvGrpSpPr>
        <p:grpSpPr>
          <a:xfrm>
            <a:off x="3060048" y="2113336"/>
            <a:ext cx="6071903" cy="4416744"/>
            <a:chOff x="53006" y="0"/>
            <a:chExt cx="7089494" cy="555814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DDAE0899-0590-46BA-9B52-0D9D91938879}"/>
                </a:ext>
              </a:extLst>
            </p:cNvPr>
            <p:cNvGrpSpPr/>
            <p:nvPr/>
          </p:nvGrpSpPr>
          <p:grpSpPr>
            <a:xfrm>
              <a:off x="53006" y="0"/>
              <a:ext cx="7063408" cy="4439532"/>
              <a:chOff x="53006" y="0"/>
              <a:chExt cx="6096000" cy="3929380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B7003524-5AB4-447E-B908-3C944034406C}"/>
                  </a:ext>
                </a:extLst>
              </p:cNvPr>
              <p:cNvGrpSpPr/>
              <p:nvPr/>
            </p:nvGrpSpPr>
            <p:grpSpPr>
              <a:xfrm>
                <a:off x="53006" y="0"/>
                <a:ext cx="6096000" cy="3929380"/>
                <a:chOff x="53006" y="0"/>
                <a:chExt cx="5912069" cy="3831021"/>
              </a:xfrm>
            </p:grpSpPr>
            <p:grpSp>
              <p:nvGrpSpPr>
                <p:cNvPr id="17" name="Agrupar 16">
                  <a:extLst>
                    <a:ext uri="{FF2B5EF4-FFF2-40B4-BE49-F238E27FC236}">
                      <a16:creationId xmlns:a16="http://schemas.microsoft.com/office/drawing/2014/main" id="{7A1B52F2-974E-4798-B482-0B5DC2050A43}"/>
                    </a:ext>
                  </a:extLst>
                </p:cNvPr>
                <p:cNvGrpSpPr/>
                <p:nvPr/>
              </p:nvGrpSpPr>
              <p:grpSpPr>
                <a:xfrm>
                  <a:off x="179130" y="141892"/>
                  <a:ext cx="5660390" cy="3595371"/>
                  <a:chOff x="179130" y="141892"/>
                  <a:chExt cx="5660390" cy="3595371"/>
                </a:xfrm>
              </p:grpSpPr>
              <p:grpSp>
                <p:nvGrpSpPr>
                  <p:cNvPr id="19" name="Agrupar 18">
                    <a:extLst>
                      <a:ext uri="{FF2B5EF4-FFF2-40B4-BE49-F238E27FC236}">
                        <a16:creationId xmlns:a16="http://schemas.microsoft.com/office/drawing/2014/main" id="{5CA09D3F-728B-4F4A-986D-17245CCAE991}"/>
                      </a:ext>
                    </a:extLst>
                  </p:cNvPr>
                  <p:cNvGrpSpPr/>
                  <p:nvPr/>
                </p:nvGrpSpPr>
                <p:grpSpPr>
                  <a:xfrm>
                    <a:off x="179130" y="141892"/>
                    <a:ext cx="5660390" cy="3595371"/>
                    <a:chOff x="179130" y="141892"/>
                    <a:chExt cx="5660390" cy="3595371"/>
                  </a:xfrm>
                </p:grpSpPr>
                <p:grpSp>
                  <p:nvGrpSpPr>
                    <p:cNvPr id="22" name="Agrupar 21">
                      <a:extLst>
                        <a:ext uri="{FF2B5EF4-FFF2-40B4-BE49-F238E27FC236}">
                          <a16:creationId xmlns:a16="http://schemas.microsoft.com/office/drawing/2014/main" id="{4277894A-9BDD-42C7-AA13-F355BD88D5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9130" y="141892"/>
                      <a:ext cx="5660390" cy="3595371"/>
                      <a:chOff x="179130" y="141890"/>
                      <a:chExt cx="5660612" cy="3595455"/>
                    </a:xfrm>
                  </p:grpSpPr>
                  <p:pic>
                    <p:nvPicPr>
                      <p:cNvPr id="24" name="Imagem 23">
                        <a:extLst>
                          <a:ext uri="{FF2B5EF4-FFF2-40B4-BE49-F238E27FC236}">
                            <a16:creationId xmlns:a16="http://schemas.microsoft.com/office/drawing/2014/main" id="{D4B86594-B15E-4F10-A94B-17419C7D205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482" t="7382" r="20765" b="1468"/>
                      <a:stretch/>
                    </p:blipFill>
                    <p:spPr bwMode="auto">
                      <a:xfrm rot="10800000">
                        <a:off x="179130" y="193260"/>
                        <a:ext cx="1551305" cy="1537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25" name="Imagem 24">
                        <a:extLst>
                          <a:ext uri="{FF2B5EF4-FFF2-40B4-BE49-F238E27FC236}">
                            <a16:creationId xmlns:a16="http://schemas.microsoft.com/office/drawing/2014/main" id="{F27E90C5-367B-42EF-B48A-2592E2A7A32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1708"/>
                      <a:stretch/>
                    </p:blipFill>
                    <p:spPr bwMode="auto">
                      <a:xfrm>
                        <a:off x="2336703" y="162438"/>
                        <a:ext cx="1510030" cy="1522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26" name="Imagem 25">
                        <a:extLst>
                          <a:ext uri="{FF2B5EF4-FFF2-40B4-BE49-F238E27FC236}">
                            <a16:creationId xmlns:a16="http://schemas.microsoft.com/office/drawing/2014/main" id="{95C45049-8A04-48D6-B4CF-F5022312D31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875" t="17149" b="36705"/>
                      <a:stretch/>
                    </p:blipFill>
                    <p:spPr bwMode="auto">
                      <a:xfrm>
                        <a:off x="4370987" y="141890"/>
                        <a:ext cx="1468755" cy="1541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27" name="Imagem 26">
                        <a:extLst>
                          <a:ext uri="{FF2B5EF4-FFF2-40B4-BE49-F238E27FC236}">
                            <a16:creationId xmlns:a16="http://schemas.microsoft.com/office/drawing/2014/main" id="{94C59074-8FCE-449B-ADED-0318DB18003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072" t="29811" r="40974" b="45022"/>
                      <a:stretch/>
                    </p:blipFill>
                    <p:spPr bwMode="auto">
                      <a:xfrm>
                        <a:off x="4350438" y="2206995"/>
                        <a:ext cx="1489075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28" name="Imagem 27">
                        <a:extLst>
                          <a:ext uri="{FF2B5EF4-FFF2-40B4-BE49-F238E27FC236}">
                            <a16:creationId xmlns:a16="http://schemas.microsoft.com/office/drawing/2014/main" id="{79D830A4-2B8D-44D2-BD3A-42142257394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4138" r="-204" b="25333"/>
                      <a:stretch/>
                    </p:blipFill>
                    <p:spPr bwMode="auto">
                      <a:xfrm>
                        <a:off x="2305881" y="2186447"/>
                        <a:ext cx="1520190" cy="1521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cxnSp>
                    <p:nvCxnSpPr>
                      <p:cNvPr id="29" name="Conector de Seta Reta 28">
                        <a:extLst>
                          <a:ext uri="{FF2B5EF4-FFF2-40B4-BE49-F238E27FC236}">
                            <a16:creationId xmlns:a16="http://schemas.microsoft.com/office/drawing/2014/main" id="{0818115D-7241-4510-81E7-8635292A0BE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949746" y="957829"/>
                        <a:ext cx="328295" cy="10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982891D5-604C-4FB0-AC7F-720A5AB2299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833270" y="968103"/>
                        <a:ext cx="328295" cy="10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053D4CFA-2F94-4410-82BB-BD509CF07C4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36474" y="2921691"/>
                        <a:ext cx="276860" cy="10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3" name="Imagem 22">
                      <a:extLst>
                        <a:ext uri="{FF2B5EF4-FFF2-40B4-BE49-F238E27FC236}">
                          <a16:creationId xmlns:a16="http://schemas.microsoft.com/office/drawing/2014/main" id="{A81FB5AE-12BA-495B-A7BD-4D4A311225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548" t="15628" r="8107" b="38280"/>
                    <a:stretch/>
                  </p:blipFill>
                  <p:spPr bwMode="auto">
                    <a:xfrm>
                      <a:off x="189405" y="2186448"/>
                      <a:ext cx="1602740" cy="1506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</p:grpSp>
              <p:cxnSp>
                <p:nvCxnSpPr>
                  <p:cNvPr id="20" name="Conector de Seta Reta 19">
                    <a:extLst>
                      <a:ext uri="{FF2B5EF4-FFF2-40B4-BE49-F238E27FC236}">
                        <a16:creationId xmlns:a16="http://schemas.microsoft.com/office/drawing/2014/main" id="{AF23C50B-FD70-4393-928D-CB5306C765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919906" y="2992821"/>
                    <a:ext cx="29461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ector de Seta Reta 20">
                    <a:extLst>
                      <a:ext uri="{FF2B5EF4-FFF2-40B4-BE49-F238E27FC236}">
                        <a16:creationId xmlns:a16="http://schemas.microsoft.com/office/drawing/2014/main" id="{8FF6939A-A629-4DB4-BDE7-66DAD772DC0B}"/>
                      </a:ext>
                    </a:extLst>
                  </p:cNvPr>
                  <p:cNvCxnSpPr/>
                  <p:nvPr/>
                </p:nvCxnSpPr>
                <p:spPr>
                  <a:xfrm>
                    <a:off x="5016516" y="1765738"/>
                    <a:ext cx="0" cy="2837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F8E4829E-9E2D-4F49-A4DD-53051E8E13FA}"/>
                    </a:ext>
                  </a:extLst>
                </p:cNvPr>
                <p:cNvSpPr/>
                <p:nvPr/>
              </p:nvSpPr>
              <p:spPr>
                <a:xfrm>
                  <a:off x="53006" y="0"/>
                  <a:ext cx="5912069" cy="3831021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/>
                </a:p>
              </p:txBody>
            </p:sp>
          </p:grpSp>
          <p:sp>
            <p:nvSpPr>
              <p:cNvPr id="11" name="CaixaDeTexto 22">
                <a:extLst>
                  <a:ext uri="{FF2B5EF4-FFF2-40B4-BE49-F238E27FC236}">
                    <a16:creationId xmlns:a16="http://schemas.microsoft.com/office/drawing/2014/main" id="{4E283114-B849-482D-B003-32518775E880}"/>
                  </a:ext>
                </a:extLst>
              </p:cNvPr>
              <p:cNvSpPr txBox="1"/>
              <p:nvPr/>
            </p:nvSpPr>
            <p:spPr>
              <a:xfrm>
                <a:off x="223259" y="298220"/>
                <a:ext cx="312377" cy="437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pt-B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CaixaDeTexto 23">
                <a:extLst>
                  <a:ext uri="{FF2B5EF4-FFF2-40B4-BE49-F238E27FC236}">
                    <a16:creationId xmlns:a16="http://schemas.microsoft.com/office/drawing/2014/main" id="{5A5D9B8F-67A4-4F32-95E4-2987CDB61EC8}"/>
                  </a:ext>
                </a:extLst>
              </p:cNvPr>
              <p:cNvSpPr txBox="1"/>
              <p:nvPr/>
            </p:nvSpPr>
            <p:spPr>
              <a:xfrm>
                <a:off x="2497605" y="198215"/>
                <a:ext cx="321694" cy="437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endParaRPr lang="pt-B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CaixaDeTexto 40">
                <a:extLst>
                  <a:ext uri="{FF2B5EF4-FFF2-40B4-BE49-F238E27FC236}">
                    <a16:creationId xmlns:a16="http://schemas.microsoft.com/office/drawing/2014/main" id="{708483E6-7CC3-4B87-AEE5-11CE8B7861B0}"/>
                  </a:ext>
                </a:extLst>
              </p:cNvPr>
              <p:cNvSpPr txBox="1"/>
              <p:nvPr/>
            </p:nvSpPr>
            <p:spPr>
              <a:xfrm>
                <a:off x="4688008" y="198215"/>
                <a:ext cx="301417" cy="437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endParaRPr lang="pt-B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aixaDeTexto 41">
                <a:extLst>
                  <a:ext uri="{FF2B5EF4-FFF2-40B4-BE49-F238E27FC236}">
                    <a16:creationId xmlns:a16="http://schemas.microsoft.com/office/drawing/2014/main" id="{E95672AB-7D77-4A51-9BBB-7783B9B0CC85}"/>
                  </a:ext>
                </a:extLst>
              </p:cNvPr>
              <p:cNvSpPr txBox="1"/>
              <p:nvPr/>
            </p:nvSpPr>
            <p:spPr>
              <a:xfrm>
                <a:off x="4504930" y="3431589"/>
                <a:ext cx="321694" cy="437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endParaRPr lang="pt-B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CaixaDeTexto 42">
                <a:extLst>
                  <a:ext uri="{FF2B5EF4-FFF2-40B4-BE49-F238E27FC236}">
                    <a16:creationId xmlns:a16="http://schemas.microsoft.com/office/drawing/2014/main" id="{A87252CE-51B8-4FEE-8936-E9576EF73596}"/>
                  </a:ext>
                </a:extLst>
              </p:cNvPr>
              <p:cNvSpPr txBox="1"/>
              <p:nvPr/>
            </p:nvSpPr>
            <p:spPr>
              <a:xfrm>
                <a:off x="2375766" y="3431589"/>
                <a:ext cx="316213" cy="437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endParaRPr lang="pt-B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CaixaDeTexto 43">
                <a:extLst>
                  <a:ext uri="{FF2B5EF4-FFF2-40B4-BE49-F238E27FC236}">
                    <a16:creationId xmlns:a16="http://schemas.microsoft.com/office/drawing/2014/main" id="{1006CAEB-2F64-4DE6-97E0-CDE7879D0A7C}"/>
                  </a:ext>
                </a:extLst>
              </p:cNvPr>
              <p:cNvSpPr txBox="1"/>
              <p:nvPr/>
            </p:nvSpPr>
            <p:spPr>
              <a:xfrm>
                <a:off x="272740" y="3332481"/>
                <a:ext cx="281139" cy="437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endParaRPr lang="pt-B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CaixaDeTexto 45">
              <a:extLst>
                <a:ext uri="{FF2B5EF4-FFF2-40B4-BE49-F238E27FC236}">
                  <a16:creationId xmlns:a16="http://schemas.microsoft.com/office/drawing/2014/main" id="{022AF22A-D97E-41FF-9AF6-9A5CE6684DDB}"/>
                </a:ext>
              </a:extLst>
            </p:cNvPr>
            <p:cNvSpPr txBox="1"/>
            <p:nvPr/>
          </p:nvSpPr>
          <p:spPr>
            <a:xfrm>
              <a:off x="53006" y="4461499"/>
              <a:ext cx="7089494" cy="10966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Figura 4: Preparação de amostra para o FRX a) cápsula; b) preparo da cápsula; c) transferência da amostra; d) amostra pronta ; e) amostra acoplada; f) instruções para o uso do equipamento de FRX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94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73" y="754327"/>
            <a:ext cx="11127991" cy="57757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Difração de Raios-X (DRX)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BD201DFD-7D5C-413A-8283-A349E2D1B14A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19</a:t>
            </a:fld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65BE131-6FB8-4C90-8464-C9939A5DAB85}"/>
              </a:ext>
            </a:extLst>
          </p:cNvPr>
          <p:cNvGrpSpPr/>
          <p:nvPr/>
        </p:nvGrpSpPr>
        <p:grpSpPr>
          <a:xfrm>
            <a:off x="3111690" y="2118799"/>
            <a:ext cx="6225549" cy="4234769"/>
            <a:chOff x="0" y="0"/>
            <a:chExt cx="5800090" cy="3991325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0543E30-2D32-4591-8FD3-5BD576D17C96}"/>
                </a:ext>
              </a:extLst>
            </p:cNvPr>
            <p:cNvGrpSpPr/>
            <p:nvPr/>
          </p:nvGrpSpPr>
          <p:grpSpPr>
            <a:xfrm>
              <a:off x="78948" y="0"/>
              <a:ext cx="5642610" cy="3245485"/>
              <a:chOff x="78948" y="0"/>
              <a:chExt cx="5642610" cy="3245485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514BB6BF-0473-461C-BAAB-F82C2C616C8F}"/>
                  </a:ext>
                </a:extLst>
              </p:cNvPr>
              <p:cNvGrpSpPr/>
              <p:nvPr/>
            </p:nvGrpSpPr>
            <p:grpSpPr>
              <a:xfrm>
                <a:off x="78948" y="0"/>
                <a:ext cx="5642610" cy="3245485"/>
                <a:chOff x="78948" y="0"/>
                <a:chExt cx="4654378" cy="2594919"/>
              </a:xfrm>
            </p:grpSpPr>
            <p:grpSp>
              <p:nvGrpSpPr>
                <p:cNvPr id="17" name="Agrupar 16">
                  <a:extLst>
                    <a:ext uri="{FF2B5EF4-FFF2-40B4-BE49-F238E27FC236}">
                      <a16:creationId xmlns:a16="http://schemas.microsoft.com/office/drawing/2014/main" id="{C7F79C73-E870-4104-825D-B5758002BFDE}"/>
                    </a:ext>
                  </a:extLst>
                </p:cNvPr>
                <p:cNvGrpSpPr/>
                <p:nvPr/>
              </p:nvGrpSpPr>
              <p:grpSpPr>
                <a:xfrm>
                  <a:off x="169564" y="49427"/>
                  <a:ext cx="4497242" cy="2476003"/>
                  <a:chOff x="169564" y="49427"/>
                  <a:chExt cx="4497242" cy="2476003"/>
                </a:xfrm>
              </p:grpSpPr>
              <p:pic>
                <p:nvPicPr>
                  <p:cNvPr id="19" name="Imagem 18">
                    <a:extLst>
                      <a:ext uri="{FF2B5EF4-FFF2-40B4-BE49-F238E27FC236}">
                        <a16:creationId xmlns:a16="http://schemas.microsoft.com/office/drawing/2014/main" id="{9AAC6DF2-3801-4245-B5A8-9B6B5F8E96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716" t="-1355" r="15487" b="1627"/>
                  <a:stretch/>
                </p:blipFill>
                <p:spPr bwMode="auto">
                  <a:xfrm>
                    <a:off x="194278" y="49427"/>
                    <a:ext cx="1268095" cy="10344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20" name="Imagem 19">
                    <a:extLst>
                      <a:ext uri="{FF2B5EF4-FFF2-40B4-BE49-F238E27FC236}">
                        <a16:creationId xmlns:a16="http://schemas.microsoft.com/office/drawing/2014/main" id="{5848F68D-A435-4621-A898-E6052C08F1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9363" r="581" b="34637"/>
                  <a:stretch/>
                </p:blipFill>
                <p:spPr bwMode="auto">
                  <a:xfrm>
                    <a:off x="1800656" y="49427"/>
                    <a:ext cx="1276350" cy="10496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21" name="Imagem 20">
                    <a:extLst>
                      <a:ext uri="{FF2B5EF4-FFF2-40B4-BE49-F238E27FC236}">
                        <a16:creationId xmlns:a16="http://schemas.microsoft.com/office/drawing/2014/main" id="{DE24DEC3-78FA-4E3C-900D-74AE1C5518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935" r="-32" b="40633"/>
                  <a:stretch/>
                </p:blipFill>
                <p:spPr bwMode="auto">
                  <a:xfrm>
                    <a:off x="3415272" y="49427"/>
                    <a:ext cx="1226820" cy="10553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22" name="Imagem 21">
                    <a:extLst>
                      <a:ext uri="{FF2B5EF4-FFF2-40B4-BE49-F238E27FC236}">
                        <a16:creationId xmlns:a16="http://schemas.microsoft.com/office/drawing/2014/main" id="{BEF726D8-26C5-447E-9EFD-147F775FDD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7900" r="-1531" b="31187"/>
                  <a:stretch/>
                </p:blipFill>
                <p:spPr bwMode="auto">
                  <a:xfrm>
                    <a:off x="1775943" y="1474573"/>
                    <a:ext cx="1311910" cy="10496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23" name="Imagem 22">
                    <a:extLst>
                      <a:ext uri="{FF2B5EF4-FFF2-40B4-BE49-F238E27FC236}">
                        <a16:creationId xmlns:a16="http://schemas.microsoft.com/office/drawing/2014/main" id="{427859ED-6B46-4533-8AA8-33553D8FEC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39986" y="1507525"/>
                    <a:ext cx="1226820" cy="10179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4" name="Imagem 23">
                    <a:extLst>
                      <a:ext uri="{FF2B5EF4-FFF2-40B4-BE49-F238E27FC236}">
                        <a16:creationId xmlns:a16="http://schemas.microsoft.com/office/drawing/2014/main" id="{F88EBD51-B4F9-4EF4-9672-3DA6E3E4F4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860" r="1320" b="29384"/>
                  <a:stretch/>
                </p:blipFill>
                <p:spPr bwMode="auto">
                  <a:xfrm>
                    <a:off x="169564" y="1499287"/>
                    <a:ext cx="1251585" cy="10255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cxnSp>
                <p:nvCxnSpPr>
                  <p:cNvPr id="25" name="Conector de Seta Reta 24">
                    <a:extLst>
                      <a:ext uri="{FF2B5EF4-FFF2-40B4-BE49-F238E27FC236}">
                        <a16:creationId xmlns:a16="http://schemas.microsoft.com/office/drawing/2014/main" id="{70EFFB14-D4E6-4B6F-A327-4AB8A208293F}"/>
                      </a:ext>
                    </a:extLst>
                  </p:cNvPr>
                  <p:cNvCxnSpPr/>
                  <p:nvPr/>
                </p:nvCxnSpPr>
                <p:spPr>
                  <a:xfrm>
                    <a:off x="1545283" y="529281"/>
                    <a:ext cx="2312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 de Seta Reta 25">
                    <a:extLst>
                      <a:ext uri="{FF2B5EF4-FFF2-40B4-BE49-F238E27FC236}">
                        <a16:creationId xmlns:a16="http://schemas.microsoft.com/office/drawing/2014/main" id="{0F0189A9-8516-4DBE-A362-A26191D3455C}"/>
                      </a:ext>
                    </a:extLst>
                  </p:cNvPr>
                  <p:cNvCxnSpPr/>
                  <p:nvPr/>
                </p:nvCxnSpPr>
                <p:spPr>
                  <a:xfrm>
                    <a:off x="3135186" y="553995"/>
                    <a:ext cx="2312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ector de Seta Reta 26">
                    <a:extLst>
                      <a:ext uri="{FF2B5EF4-FFF2-40B4-BE49-F238E27FC236}">
                        <a16:creationId xmlns:a16="http://schemas.microsoft.com/office/drawing/2014/main" id="{333B029B-3CFB-4689-8794-5A1D2649442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162474" y="1951853"/>
                    <a:ext cx="222421" cy="823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ector de Seta Reta 27">
                    <a:extLst>
                      <a:ext uri="{FF2B5EF4-FFF2-40B4-BE49-F238E27FC236}">
                        <a16:creationId xmlns:a16="http://schemas.microsoft.com/office/drawing/2014/main" id="{7514AD85-FACF-4718-B517-00A1F358CFA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481955" y="1943615"/>
                    <a:ext cx="222421" cy="823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 de Seta Reta 28">
                    <a:extLst>
                      <a:ext uri="{FF2B5EF4-FFF2-40B4-BE49-F238E27FC236}">
                        <a16:creationId xmlns:a16="http://schemas.microsoft.com/office/drawing/2014/main" id="{68B951C8-9714-4C46-B2E7-2E376FD836B6}"/>
                      </a:ext>
                    </a:extLst>
                  </p:cNvPr>
                  <p:cNvCxnSpPr/>
                  <p:nvPr/>
                </p:nvCxnSpPr>
                <p:spPr>
                  <a:xfrm>
                    <a:off x="4043407" y="1235676"/>
                    <a:ext cx="0" cy="2306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D5C07F37-2310-4AE5-BF15-1F748FF3FEDB}"/>
                    </a:ext>
                  </a:extLst>
                </p:cNvPr>
                <p:cNvSpPr/>
                <p:nvPr/>
              </p:nvSpPr>
              <p:spPr>
                <a:xfrm>
                  <a:off x="78948" y="0"/>
                  <a:ext cx="4654378" cy="2594919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/>
                </a:p>
              </p:txBody>
            </p:sp>
          </p:grpSp>
          <p:sp>
            <p:nvSpPr>
              <p:cNvPr id="11" name="CaixaDeTexto 63">
                <a:extLst>
                  <a:ext uri="{FF2B5EF4-FFF2-40B4-BE49-F238E27FC236}">
                    <a16:creationId xmlns:a16="http://schemas.microsoft.com/office/drawing/2014/main" id="{9B85C5BF-0A2A-4986-A876-F18E4AF2C4F7}"/>
                  </a:ext>
                </a:extLst>
              </p:cNvPr>
              <p:cNvSpPr txBox="1"/>
              <p:nvPr/>
            </p:nvSpPr>
            <p:spPr>
              <a:xfrm>
                <a:off x="1471949" y="131397"/>
                <a:ext cx="282575" cy="360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0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a)</a:t>
                </a:r>
                <a:endParaRPr lang="pt-B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CaixaDeTexto 64">
                <a:extLst>
                  <a:ext uri="{FF2B5EF4-FFF2-40B4-BE49-F238E27FC236}">
                    <a16:creationId xmlns:a16="http://schemas.microsoft.com/office/drawing/2014/main" id="{4D2E56AF-6908-44E2-B432-1C1AD1A22B1C}"/>
                  </a:ext>
                </a:extLst>
              </p:cNvPr>
              <p:cNvSpPr txBox="1"/>
              <p:nvPr/>
            </p:nvSpPr>
            <p:spPr>
              <a:xfrm>
                <a:off x="3304402" y="8303"/>
                <a:ext cx="288290" cy="360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0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b)</a:t>
                </a:r>
                <a:endParaRPr lang="pt-B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CaixaDeTexto 65">
                <a:extLst>
                  <a:ext uri="{FF2B5EF4-FFF2-40B4-BE49-F238E27FC236}">
                    <a16:creationId xmlns:a16="http://schemas.microsoft.com/office/drawing/2014/main" id="{B4563206-EC4D-4D40-9D77-CEF1BA08065B}"/>
                  </a:ext>
                </a:extLst>
              </p:cNvPr>
              <p:cNvSpPr txBox="1"/>
              <p:nvPr/>
            </p:nvSpPr>
            <p:spPr>
              <a:xfrm>
                <a:off x="5308408" y="61810"/>
                <a:ext cx="283845" cy="360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0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c)</a:t>
                </a:r>
                <a:endParaRPr lang="pt-B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aixaDeTexto 66">
                <a:extLst>
                  <a:ext uri="{FF2B5EF4-FFF2-40B4-BE49-F238E27FC236}">
                    <a16:creationId xmlns:a16="http://schemas.microsoft.com/office/drawing/2014/main" id="{90E2ED29-CCDE-42C0-8CC2-B445C4FBAE82}"/>
                  </a:ext>
                </a:extLst>
              </p:cNvPr>
              <p:cNvSpPr txBox="1"/>
              <p:nvPr/>
            </p:nvSpPr>
            <p:spPr>
              <a:xfrm>
                <a:off x="4279750" y="1896189"/>
                <a:ext cx="288290" cy="360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0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d)</a:t>
                </a:r>
                <a:endParaRPr lang="pt-B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CaixaDeTexto 67">
                <a:extLst>
                  <a:ext uri="{FF2B5EF4-FFF2-40B4-BE49-F238E27FC236}">
                    <a16:creationId xmlns:a16="http://schemas.microsoft.com/office/drawing/2014/main" id="{6CA8AADE-E263-4755-8210-4E240B411414}"/>
                  </a:ext>
                </a:extLst>
              </p:cNvPr>
              <p:cNvSpPr txBox="1"/>
              <p:nvPr/>
            </p:nvSpPr>
            <p:spPr>
              <a:xfrm>
                <a:off x="3421927" y="1885211"/>
                <a:ext cx="285115" cy="360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0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e)</a:t>
                </a:r>
                <a:endParaRPr lang="pt-B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CaixaDeTexto 68">
                <a:extLst>
                  <a:ext uri="{FF2B5EF4-FFF2-40B4-BE49-F238E27FC236}">
                    <a16:creationId xmlns:a16="http://schemas.microsoft.com/office/drawing/2014/main" id="{1F67D881-79B1-4B5F-8F0F-35CCD94DADC1}"/>
                  </a:ext>
                </a:extLst>
              </p:cNvPr>
              <p:cNvSpPr txBox="1"/>
              <p:nvPr/>
            </p:nvSpPr>
            <p:spPr>
              <a:xfrm>
                <a:off x="188790" y="1863623"/>
                <a:ext cx="260350" cy="360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0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f)</a:t>
                </a:r>
                <a:endParaRPr lang="pt-B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CaixaDeTexto 69">
              <a:extLst>
                <a:ext uri="{FF2B5EF4-FFF2-40B4-BE49-F238E27FC236}">
                  <a16:creationId xmlns:a16="http://schemas.microsoft.com/office/drawing/2014/main" id="{E19941CD-7C89-4FAD-A551-1B32BA5155AC}"/>
                </a:ext>
              </a:extLst>
            </p:cNvPr>
            <p:cNvSpPr txBox="1"/>
            <p:nvPr/>
          </p:nvSpPr>
          <p:spPr>
            <a:xfrm>
              <a:off x="0" y="3354894"/>
              <a:ext cx="5800090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Figura 5: Preparação da amostra para DRX.  a) Cápsula; b) transferência de amostra; c) Cápsula contendo a amostra; d) Equipamento; e) acoplamento da amostra; f) Luz acesa mostrando que o canhão está ligado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07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4919C-2FE7-4D92-8EF9-90EA7852A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1"/>
            <a:ext cx="10515600" cy="5342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600" dirty="0"/>
              <a:t>Monografia apresentada ao Centro de Ciências e Tecnologia da Universidade Estadual do Norte Fluminense, como parte das exigências para obtenção do título de Engenheiro de Exploração e Produção de Petróleo.</a:t>
            </a:r>
          </a:p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buNone/>
            </a:pPr>
            <a:endParaRPr lang="pt-BR" sz="2600" dirty="0"/>
          </a:p>
          <a:p>
            <a:pPr marL="0" indent="0" algn="ctr">
              <a:buNone/>
            </a:pPr>
            <a:r>
              <a:rPr lang="pt-BR" sz="2600" dirty="0"/>
              <a:t>Orientadora: Georgiana Feitosa da Cruz, </a:t>
            </a:r>
            <a:r>
              <a:rPr lang="pt-BR" sz="2600" dirty="0" err="1"/>
              <a:t>D.Sc</a:t>
            </a:r>
            <a:endParaRPr lang="pt-BR" sz="2600" dirty="0"/>
          </a:p>
          <a:p>
            <a:pPr marL="0" indent="0" algn="ctr">
              <a:buNone/>
            </a:pPr>
            <a:r>
              <a:rPr lang="pt-BR" sz="2600" dirty="0" err="1"/>
              <a:t>Co-orientadora</a:t>
            </a:r>
            <a:r>
              <a:rPr lang="pt-BR" sz="2600" dirty="0"/>
              <a:t>: Luciana </a:t>
            </a:r>
            <a:r>
              <a:rPr lang="pt-BR" sz="2600" dirty="0" err="1"/>
              <a:t>Gicovate</a:t>
            </a:r>
            <a:r>
              <a:rPr lang="pt-BR" sz="2600" dirty="0"/>
              <a:t> Paes Sodré</a:t>
            </a:r>
          </a:p>
          <a:p>
            <a:pPr marL="0" indent="0" algn="ctr">
              <a:buNone/>
            </a:pPr>
            <a:endParaRPr lang="pt-BR" sz="2600" dirty="0"/>
          </a:p>
          <a:p>
            <a:pPr marL="0" indent="0" algn="ctr">
              <a:buNone/>
            </a:pPr>
            <a:endParaRPr lang="pt-BR" sz="2600" dirty="0"/>
          </a:p>
          <a:p>
            <a:pPr marL="0" indent="0" algn="ctr">
              <a:buNone/>
            </a:pPr>
            <a:r>
              <a:rPr lang="pt-BR" sz="2600" dirty="0"/>
              <a:t>MACAÉ – RJ</a:t>
            </a:r>
          </a:p>
          <a:p>
            <a:pPr marL="0" indent="0" algn="ctr">
              <a:buNone/>
            </a:pPr>
            <a:r>
              <a:rPr lang="pt-BR" sz="2600" dirty="0"/>
              <a:t>NOVEMBRO - 2021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AC3D30-DEF6-471F-8BAB-67AB9A23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882284" y="6142783"/>
            <a:ext cx="759256" cy="584271"/>
          </a:xfrm>
          <a:prstGeom prst="rect">
            <a:avLst/>
          </a:prstGeom>
        </p:spPr>
      </p:pic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DADEB146-0626-4905-AD05-26A53AF4BF39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20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486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METODOLOGIA </a:t>
            </a:r>
          </a:p>
          <a:p>
            <a:pPr marL="0" indent="0" algn="ctr">
              <a:buNone/>
            </a:pPr>
            <a:endParaRPr lang="pt-B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Determinação da Permeabilidade </a:t>
            </a: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/>
              <a:t>A amostra, medida e pesada, foi colocada em uma célula de confinamento (core </a:t>
            </a:r>
            <a:r>
              <a:rPr lang="pt-BR" sz="2000" dirty="0" err="1"/>
              <a:t>holder</a:t>
            </a:r>
            <a:r>
              <a:rPr lang="pt-BR" sz="2000" dirty="0"/>
              <a:t>) acoplada a um </a:t>
            </a:r>
            <a:r>
              <a:rPr lang="pt-BR" sz="2000" dirty="0" err="1"/>
              <a:t>permeâmetro</a:t>
            </a:r>
            <a:r>
              <a:rPr lang="pt-BR" sz="2000" dirty="0"/>
              <a:t> a gás.</a:t>
            </a:r>
          </a:p>
          <a:p>
            <a:pPr algn="just"/>
            <a:r>
              <a:rPr lang="pt-BR" sz="2000" dirty="0"/>
              <a:t>Efetuados registros com diversos pontos de vazão e pressão, para elaboração de uma planilha de dados, os quais foram aplicados na Lei de Darcy para fluxo linear para o cálculo da permeabilidade total</a:t>
            </a:r>
            <a:r>
              <a:rPr lang="pt-BR" sz="1400" dirty="0"/>
              <a:t>.</a:t>
            </a:r>
            <a:endParaRPr lang="pt-BR" sz="2000" dirty="0"/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31569CE6-EE4D-4500-89BF-BA388BFE587D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88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29" y="718114"/>
            <a:ext cx="10432949" cy="486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METODOLOGIA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Experimento de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Geocromatografia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/>
              <a:t>Utilizado um sistema de injeção de óleo sob pressão para posterior simulação da migração de óleo em meio poroso</a:t>
            </a:r>
          </a:p>
          <a:p>
            <a:pPr algn="just"/>
            <a:r>
              <a:rPr lang="pt-BR" sz="2000" dirty="0"/>
              <a:t>O sistema acoplado inclui: uma bomba de fluido de injeção, dois acumuladores de garrafa (1), um core-</a:t>
            </a:r>
            <a:r>
              <a:rPr lang="pt-BR" sz="2000" dirty="0" err="1"/>
              <a:t>holder</a:t>
            </a:r>
            <a:r>
              <a:rPr lang="pt-BR" sz="2000" dirty="0"/>
              <a:t> (2), um sistema de medição de pressão (3) e um conjunto de provetas graduadas (4)</a:t>
            </a:r>
          </a:p>
        </p:txBody>
      </p:sp>
      <p:pic>
        <p:nvPicPr>
          <p:cNvPr id="3" name="Imagem 2" descr="Máquina de costura branca em cima&#10;&#10;Descrição gerada automaticamente com confiança baixa">
            <a:extLst>
              <a:ext uri="{FF2B5EF4-FFF2-40B4-BE49-F238E27FC236}">
                <a16:creationId xmlns:a16="http://schemas.microsoft.com/office/drawing/2014/main" id="{1F20EE04-B356-4E7A-A94F-A7901CA54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47" y="2858880"/>
            <a:ext cx="6649306" cy="37660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9DE9B8-4861-41A8-817F-A6CB000A5119}"/>
              </a:ext>
            </a:extLst>
          </p:cNvPr>
          <p:cNvSpPr txBox="1"/>
          <p:nvPr/>
        </p:nvSpPr>
        <p:spPr>
          <a:xfrm>
            <a:off x="2631242" y="658100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Figura 6: Sistema de injeção de óleo sob pressão utilizado na simulação de migração de óleo em meio poroso</a:t>
            </a:r>
            <a:endParaRPr 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4FACB579-0328-4A1A-9680-C3CC688C3250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28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3322" y="483919"/>
            <a:ext cx="9065002" cy="7232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>
                  <a:lumMod val="50000"/>
                </a:schemeClr>
              </a:buClr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pPr marL="342900" indent="-342900" algn="ctr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pt-BR" sz="2200" b="1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E6E2-B381-4A01-AB97-BE73426255C1}" type="slidenum">
              <a:rPr lang="pt-BR" sz="1600" b="1" smtClean="0"/>
              <a:t>22</a:t>
            </a:fld>
            <a:endParaRPr lang="pt-BR" sz="1600" b="1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22" y="3863892"/>
            <a:ext cx="1246622" cy="23753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842" y="3863892"/>
            <a:ext cx="2147897" cy="2383745"/>
          </a:xfrm>
          <a:prstGeom prst="rect">
            <a:avLst/>
          </a:prstGeom>
        </p:spPr>
      </p:pic>
      <p:sp>
        <p:nvSpPr>
          <p:cNvPr id="32" name="CaixaDeTexto 5"/>
          <p:cNvSpPr txBox="1"/>
          <p:nvPr/>
        </p:nvSpPr>
        <p:spPr>
          <a:xfrm>
            <a:off x="6982091" y="5897722"/>
            <a:ext cx="9822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</a:t>
            </a:r>
            <a:r>
              <a:rPr lang="pt-BR" sz="1300" b="1" dirty="0"/>
              <a:t>aturados</a:t>
            </a:r>
          </a:p>
        </p:txBody>
      </p:sp>
      <p:sp>
        <p:nvSpPr>
          <p:cNvPr id="33" name="CaixaDeTexto 6"/>
          <p:cNvSpPr txBox="1"/>
          <p:nvPr/>
        </p:nvSpPr>
        <p:spPr>
          <a:xfrm>
            <a:off x="8115245" y="5897722"/>
            <a:ext cx="10614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</a:t>
            </a:r>
            <a:r>
              <a:rPr lang="pt-BR" sz="1300" b="1" dirty="0"/>
              <a:t>romáticos</a:t>
            </a:r>
          </a:p>
        </p:txBody>
      </p:sp>
      <p:sp>
        <p:nvSpPr>
          <p:cNvPr id="34" name="CaixaDeTexto 7"/>
          <p:cNvSpPr txBox="1"/>
          <p:nvPr/>
        </p:nvSpPr>
        <p:spPr>
          <a:xfrm>
            <a:off x="9379264" y="5897722"/>
            <a:ext cx="6475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NSO</a:t>
            </a:r>
            <a:endParaRPr lang="pt-BR" sz="13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26050" y="1610774"/>
            <a:ext cx="1258347" cy="36933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40 mg óleo</a:t>
            </a:r>
          </a:p>
        </p:txBody>
      </p:sp>
      <p:cxnSp>
        <p:nvCxnSpPr>
          <p:cNvPr id="19" name="Conector de seta reta 18"/>
          <p:cNvCxnSpPr>
            <a:stCxn id="17" idx="2"/>
          </p:cNvCxnSpPr>
          <p:nvPr/>
        </p:nvCxnSpPr>
        <p:spPr>
          <a:xfrm>
            <a:off x="2455224" y="1980106"/>
            <a:ext cx="1376" cy="31272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533999" y="2376712"/>
            <a:ext cx="1842447" cy="9233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Coluna aberta </a:t>
            </a:r>
          </a:p>
          <a:p>
            <a:pPr algn="ctr"/>
            <a:r>
              <a:rPr lang="pt-BR" dirty="0"/>
              <a:t>Fase estacionária: Sílica gel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287429" y="1795440"/>
            <a:ext cx="1258347" cy="36933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Saturados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287428" y="2455397"/>
            <a:ext cx="1258347" cy="36933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Aromáticos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287427" y="3096431"/>
            <a:ext cx="1258347" cy="36933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NSO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125" y="3696648"/>
            <a:ext cx="1786321" cy="2742060"/>
          </a:xfrm>
          <a:prstGeom prst="rect">
            <a:avLst/>
          </a:prstGeom>
        </p:spPr>
      </p:pic>
      <p:cxnSp>
        <p:nvCxnSpPr>
          <p:cNvPr id="26" name="Conector reto 25"/>
          <p:cNvCxnSpPr/>
          <p:nvPr/>
        </p:nvCxnSpPr>
        <p:spPr>
          <a:xfrm>
            <a:off x="3376446" y="2640063"/>
            <a:ext cx="1673229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5063322" y="1959670"/>
            <a:ext cx="0" cy="135036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049675" y="1966458"/>
            <a:ext cx="223775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endCxn id="29" idx="1"/>
          </p:cNvCxnSpPr>
          <p:nvPr/>
        </p:nvCxnSpPr>
        <p:spPr>
          <a:xfrm>
            <a:off x="5049675" y="2640063"/>
            <a:ext cx="223775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5063322" y="3303245"/>
            <a:ext cx="2224105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707823" y="2376712"/>
            <a:ext cx="103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30 </a:t>
            </a:r>
            <a:r>
              <a:rPr lang="pt-BR" sz="1600" dirty="0" err="1"/>
              <a:t>mL</a:t>
            </a:r>
            <a:endParaRPr lang="pt-BR" sz="16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621727" y="1681180"/>
            <a:ext cx="103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Hexano</a:t>
            </a:r>
            <a:endParaRPr lang="pt-BR" sz="16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354297" y="2325053"/>
            <a:ext cx="194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Hexano:DCM</a:t>
            </a:r>
            <a:r>
              <a:rPr lang="pt-BR" sz="1600" dirty="0"/>
              <a:t> (8:2)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340649" y="2968926"/>
            <a:ext cx="194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DCM:Metanol</a:t>
            </a:r>
            <a:r>
              <a:rPr lang="pt-BR" sz="1600" dirty="0"/>
              <a:t> (9:1)</a:t>
            </a:r>
          </a:p>
        </p:txBody>
      </p:sp>
      <p:sp>
        <p:nvSpPr>
          <p:cNvPr id="46" name="Chave direita 45"/>
          <p:cNvSpPr/>
          <p:nvPr/>
        </p:nvSpPr>
        <p:spPr>
          <a:xfrm>
            <a:off x="8714921" y="1915028"/>
            <a:ext cx="168142" cy="800238"/>
          </a:xfrm>
          <a:prstGeom prst="righ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9023330" y="2079531"/>
            <a:ext cx="1279190" cy="491043"/>
          </a:xfrm>
          <a:prstGeom prst="roundRect">
            <a:avLst/>
          </a:prstGeom>
          <a:solidFill>
            <a:srgbClr val="87494D"/>
          </a:solidFill>
          <a:ln>
            <a:solidFill>
              <a:srgbClr val="874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GC-MS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3E58735-6B2D-4878-A921-AB815044CE87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99F9620-297C-46DE-B6B1-85C4CDD9329E}"/>
              </a:ext>
            </a:extLst>
          </p:cNvPr>
          <p:cNvCxnSpPr/>
          <p:nvPr/>
        </p:nvCxnSpPr>
        <p:spPr>
          <a:xfrm>
            <a:off x="0" y="48391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B8C05F-2161-4642-B666-EC97CE4E646F}"/>
              </a:ext>
            </a:extLst>
          </p:cNvPr>
          <p:cNvSpPr txBox="1"/>
          <p:nvPr/>
        </p:nvSpPr>
        <p:spPr>
          <a:xfrm>
            <a:off x="663656" y="1049679"/>
            <a:ext cx="635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Cromatografia Líquida Convencional </a:t>
            </a:r>
            <a:endParaRPr lang="pt-BR" sz="1800" dirty="0"/>
          </a:p>
          <a:p>
            <a:endParaRPr lang="pt-BR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B476763-1DF3-42BB-83E8-BD0E8D6CD13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10882284" y="6142783"/>
            <a:ext cx="759256" cy="584271"/>
          </a:xfrm>
          <a:prstGeom prst="rect">
            <a:avLst/>
          </a:prstGeom>
        </p:spPr>
      </p:pic>
      <p:sp>
        <p:nvSpPr>
          <p:cNvPr id="38" name="Espaço Reservado para Número de Slide 4">
            <a:extLst>
              <a:ext uri="{FF2B5EF4-FFF2-40B4-BE49-F238E27FC236}">
                <a16:creationId xmlns:a16="http://schemas.microsoft.com/office/drawing/2014/main" id="{A78C17C7-67C2-48A8-A929-7D992A307FB1}"/>
              </a:ext>
            </a:extLst>
          </p:cNvPr>
          <p:cNvSpPr txBox="1">
            <a:spLocks/>
          </p:cNvSpPr>
          <p:nvPr/>
        </p:nvSpPr>
        <p:spPr>
          <a:xfrm>
            <a:off x="11641540" y="6448567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18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E6E2-B381-4A01-AB97-BE73426255C1}" type="slidenum">
              <a:rPr lang="pt-BR" sz="1600" b="1" smtClean="0"/>
              <a:t>23</a:t>
            </a:fld>
            <a:endParaRPr lang="pt-BR" sz="1600" b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5" y="1404011"/>
            <a:ext cx="10406418" cy="495233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5910" y="1029162"/>
            <a:ext cx="8380339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Cromatografia Gasosa com Detector de Ionização em Chamas (CG-DIC)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016922" y="1262359"/>
            <a:ext cx="393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Programação linear de Temperatura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496249" y="2566324"/>
            <a:ext cx="74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40 °C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9105" y="1648343"/>
            <a:ext cx="124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360 °C (19’)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595513" y="1945953"/>
            <a:ext cx="1240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8" idx="0"/>
          </p:cNvCxnSpPr>
          <p:nvPr/>
        </p:nvCxnSpPr>
        <p:spPr>
          <a:xfrm flipH="1">
            <a:off x="8868719" y="1945952"/>
            <a:ext cx="726794" cy="620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 rot="19113771">
            <a:off x="8772882" y="1980840"/>
            <a:ext cx="1000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6 °C.min</a:t>
            </a:r>
            <a:r>
              <a:rPr lang="pt-BR" sz="1200" baseline="300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739491" y="2434153"/>
            <a:ext cx="208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Injetor: 290 °C</a:t>
            </a:r>
          </a:p>
          <a:p>
            <a:r>
              <a:rPr lang="pt-BR" sz="1400" dirty="0"/>
              <a:t>Detector: 320°C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EFF3C2-0858-47AE-AB59-7C41650D1A2D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FF6D79-B024-4A17-A4BB-66EFDC663E75}"/>
              </a:ext>
            </a:extLst>
          </p:cNvPr>
          <p:cNvCxnSpPr/>
          <p:nvPr/>
        </p:nvCxnSpPr>
        <p:spPr>
          <a:xfrm>
            <a:off x="0" y="48391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>
            <a:extLst>
              <a:ext uri="{FF2B5EF4-FFF2-40B4-BE49-F238E27FC236}">
                <a16:creationId xmlns:a16="http://schemas.microsoft.com/office/drawing/2014/main" id="{23B1C205-42EA-440D-BD8E-2F43892227B1}"/>
              </a:ext>
            </a:extLst>
          </p:cNvPr>
          <p:cNvSpPr txBox="1"/>
          <p:nvPr/>
        </p:nvSpPr>
        <p:spPr>
          <a:xfrm>
            <a:off x="1696914" y="510216"/>
            <a:ext cx="9223001" cy="7232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>
                  <a:lumMod val="50000"/>
                </a:schemeClr>
              </a:buClr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pPr marL="342900" indent="-342900" algn="ctr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pt-BR" sz="2200" b="1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68BA931-058B-43C7-AB31-73FEE91E7DB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882284" y="6142783"/>
            <a:ext cx="759256" cy="584271"/>
          </a:xfrm>
          <a:prstGeom prst="rect">
            <a:avLst/>
          </a:prstGeom>
        </p:spPr>
      </p:pic>
      <p:sp>
        <p:nvSpPr>
          <p:cNvPr id="20" name="Espaço Reservado para Número de Slide 4">
            <a:extLst>
              <a:ext uri="{FF2B5EF4-FFF2-40B4-BE49-F238E27FC236}">
                <a16:creationId xmlns:a16="http://schemas.microsoft.com/office/drawing/2014/main" id="{94A78A05-7411-4FE9-BBB9-7F3F72F9C83D}"/>
              </a:ext>
            </a:extLst>
          </p:cNvPr>
          <p:cNvSpPr txBox="1">
            <a:spLocks/>
          </p:cNvSpPr>
          <p:nvPr/>
        </p:nvSpPr>
        <p:spPr>
          <a:xfrm>
            <a:off x="11641540" y="6448567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391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E6E2-B381-4A01-AB97-BE73426255C1}" type="slidenum">
              <a:rPr lang="pt-BR" sz="1600" b="1" smtClean="0"/>
              <a:t>24</a:t>
            </a:fld>
            <a:endParaRPr lang="pt-BR" sz="1600" b="1"/>
          </a:p>
        </p:txBody>
      </p:sp>
      <p:sp>
        <p:nvSpPr>
          <p:cNvPr id="5" name="TextBox 4"/>
          <p:cNvSpPr txBox="1"/>
          <p:nvPr/>
        </p:nvSpPr>
        <p:spPr>
          <a:xfrm>
            <a:off x="-201237" y="1106605"/>
            <a:ext cx="523401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>
                  <a:lumMod val="50000"/>
                </a:schemeClr>
              </a:buClr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biomarcadores – GC-MS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24" y="1031619"/>
            <a:ext cx="10058400" cy="467662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16891" y="6522856"/>
            <a:ext cx="907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60 °C (2’)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16156" y="5691529"/>
            <a:ext cx="93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200 °C (3’)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1516155" y="5910574"/>
            <a:ext cx="9132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12" idx="0"/>
          </p:cNvCxnSpPr>
          <p:nvPr/>
        </p:nvCxnSpPr>
        <p:spPr>
          <a:xfrm flipH="1">
            <a:off x="870420" y="5902484"/>
            <a:ext cx="645736" cy="620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18904626">
            <a:off x="666229" y="5972361"/>
            <a:ext cx="10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FF0000"/>
                </a:solidFill>
              </a:rPr>
              <a:t>22 °C.min</a:t>
            </a:r>
            <a:r>
              <a:rPr lang="pt-BR" sz="1100" baseline="30000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19" name="Conector reto 18"/>
          <p:cNvCxnSpPr/>
          <p:nvPr/>
        </p:nvCxnSpPr>
        <p:spPr>
          <a:xfrm flipH="1">
            <a:off x="2415769" y="5286878"/>
            <a:ext cx="645736" cy="620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 rot="18904626">
            <a:off x="2242557" y="5334030"/>
            <a:ext cx="10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FF0000"/>
                </a:solidFill>
              </a:rPr>
              <a:t>3 °C.min</a:t>
            </a:r>
            <a:r>
              <a:rPr lang="pt-BR" sz="1100" baseline="300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040362" y="5069129"/>
            <a:ext cx="108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300 °C (25’)</a:t>
            </a:r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3054010" y="5286878"/>
            <a:ext cx="9038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8740" y="4897487"/>
            <a:ext cx="358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Programação linear de Temperatura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727923" y="5984320"/>
            <a:ext cx="245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Injetor: 300 °C</a:t>
            </a:r>
          </a:p>
          <a:p>
            <a:r>
              <a:rPr lang="pt-BR" sz="1200" dirty="0"/>
              <a:t>Linha de transferência: 280°C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353B78-11B1-4706-A021-479D69EAD17C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F77CA7C-CB90-4FB2-954A-A353DB002740}"/>
              </a:ext>
            </a:extLst>
          </p:cNvPr>
          <p:cNvCxnSpPr/>
          <p:nvPr/>
        </p:nvCxnSpPr>
        <p:spPr>
          <a:xfrm>
            <a:off x="0" y="48391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Número de Slide 4">
            <a:extLst>
              <a:ext uri="{FF2B5EF4-FFF2-40B4-BE49-F238E27FC236}">
                <a16:creationId xmlns:a16="http://schemas.microsoft.com/office/drawing/2014/main" id="{6490D395-757C-4C55-9889-ACB54D8B01A2}"/>
              </a:ext>
            </a:extLst>
          </p:cNvPr>
          <p:cNvSpPr txBox="1">
            <a:spLocks/>
          </p:cNvSpPr>
          <p:nvPr/>
        </p:nvSpPr>
        <p:spPr>
          <a:xfrm>
            <a:off x="11641540" y="6448567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5CAB795B-090A-4D42-A02B-3E6DA4B2F02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882284" y="6142783"/>
            <a:ext cx="759256" cy="584271"/>
          </a:xfrm>
          <a:prstGeom prst="rect">
            <a:avLst/>
          </a:prstGeom>
        </p:spPr>
      </p:pic>
      <p:sp>
        <p:nvSpPr>
          <p:cNvPr id="28" name="TextBox 3">
            <a:extLst>
              <a:ext uri="{FF2B5EF4-FFF2-40B4-BE49-F238E27FC236}">
                <a16:creationId xmlns:a16="http://schemas.microsoft.com/office/drawing/2014/main" id="{B53A42B5-8D25-49FC-AC02-234D4E8F66BF}"/>
              </a:ext>
            </a:extLst>
          </p:cNvPr>
          <p:cNvSpPr txBox="1"/>
          <p:nvPr/>
        </p:nvSpPr>
        <p:spPr>
          <a:xfrm>
            <a:off x="1696914" y="510216"/>
            <a:ext cx="9223001" cy="7232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2">
                  <a:lumMod val="50000"/>
                </a:schemeClr>
              </a:buClr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pPr marL="342900" indent="-342900" algn="ctr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181169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5710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  <a:p>
            <a:pPr marL="0" indent="0" algn="ctr">
              <a:buNone/>
            </a:pPr>
            <a:endParaRPr lang="pt-B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/>
              <a:t>BONILLA, J. V., ENGEL, M. H., 1986, “Chemical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Isotopic</a:t>
            </a:r>
            <a:r>
              <a:rPr lang="pt-BR" sz="2000" dirty="0"/>
              <a:t> </a:t>
            </a:r>
            <a:r>
              <a:rPr lang="pt-BR" sz="2000" dirty="0" err="1"/>
              <a:t>Redistribuition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Hydrocarbons</a:t>
            </a:r>
            <a:r>
              <a:rPr lang="pt-BR" sz="2000" dirty="0"/>
              <a:t> </a:t>
            </a:r>
            <a:r>
              <a:rPr lang="pt-BR" sz="2000" dirty="0" err="1"/>
              <a:t>During</a:t>
            </a:r>
            <a:r>
              <a:rPr lang="pt-BR" sz="2000" dirty="0"/>
              <a:t> </a:t>
            </a:r>
            <a:r>
              <a:rPr lang="pt-BR" sz="2000" dirty="0" err="1"/>
              <a:t>Migration</a:t>
            </a:r>
            <a:r>
              <a:rPr lang="pt-BR" sz="2000" dirty="0"/>
              <a:t>: </a:t>
            </a:r>
            <a:r>
              <a:rPr lang="pt-BR" sz="2000" dirty="0" err="1"/>
              <a:t>Laboratory</a:t>
            </a:r>
            <a:r>
              <a:rPr lang="pt-BR" sz="2000" dirty="0"/>
              <a:t> </a:t>
            </a:r>
            <a:r>
              <a:rPr lang="pt-BR" sz="2000" dirty="0" err="1"/>
              <a:t>Simulation</a:t>
            </a:r>
            <a:r>
              <a:rPr lang="pt-BR" sz="2000" dirty="0"/>
              <a:t> </a:t>
            </a:r>
            <a:r>
              <a:rPr lang="pt-BR" sz="2000" dirty="0" err="1"/>
              <a:t>Experiments</a:t>
            </a:r>
            <a:r>
              <a:rPr lang="pt-BR" sz="2000" dirty="0"/>
              <a:t>”. </a:t>
            </a:r>
            <a:r>
              <a:rPr lang="pt-BR" sz="2000" dirty="0" err="1"/>
              <a:t>Organic</a:t>
            </a:r>
            <a:r>
              <a:rPr lang="pt-BR" sz="2000" dirty="0"/>
              <a:t> </a:t>
            </a:r>
            <a:r>
              <a:rPr lang="pt-BR" sz="2000" dirty="0" err="1"/>
              <a:t>Geochemistry</a:t>
            </a:r>
            <a:r>
              <a:rPr lang="pt-BR" sz="2000" dirty="0"/>
              <a:t>, v. 10, pp. 181-190.</a:t>
            </a:r>
          </a:p>
          <a:p>
            <a:pPr algn="just"/>
            <a:r>
              <a:rPr lang="pt-BR" sz="2000" dirty="0"/>
              <a:t>KROOSS, B. M., BROTHERS, L., ENGEL, M. H., 1991, “</a:t>
            </a:r>
            <a:r>
              <a:rPr lang="pt-BR" sz="2000" dirty="0" err="1"/>
              <a:t>Geochromatography</a:t>
            </a:r>
            <a:r>
              <a:rPr lang="pt-BR" sz="2000" dirty="0"/>
              <a:t> in </a:t>
            </a:r>
            <a:r>
              <a:rPr lang="pt-BR" sz="2000" dirty="0" err="1"/>
              <a:t>Petroleum</a:t>
            </a:r>
            <a:r>
              <a:rPr lang="pt-BR" sz="2000" dirty="0"/>
              <a:t> </a:t>
            </a:r>
            <a:r>
              <a:rPr lang="pt-BR" sz="2000" dirty="0" err="1"/>
              <a:t>Migration</a:t>
            </a:r>
            <a:r>
              <a:rPr lang="pt-BR" sz="2000" dirty="0"/>
              <a:t>: A Review.” In: </a:t>
            </a:r>
            <a:r>
              <a:rPr lang="pt-BR" sz="2000" dirty="0" err="1"/>
              <a:t>Petroleum</a:t>
            </a:r>
            <a:r>
              <a:rPr lang="pt-BR" sz="2000" dirty="0"/>
              <a:t> </a:t>
            </a:r>
            <a:r>
              <a:rPr lang="pt-BR" sz="2000" dirty="0" err="1"/>
              <a:t>Migration</a:t>
            </a:r>
            <a:r>
              <a:rPr lang="pt-BR" sz="2000" dirty="0"/>
              <a:t>, n. 59, </a:t>
            </a:r>
            <a:r>
              <a:rPr lang="pt-BR" sz="2000" dirty="0" err="1"/>
              <a:t>Geological</a:t>
            </a:r>
            <a:r>
              <a:rPr lang="pt-BR" sz="2000" dirty="0"/>
              <a:t> Society </a:t>
            </a:r>
            <a:r>
              <a:rPr lang="pt-BR" sz="2000" dirty="0" err="1"/>
              <a:t>Special</a:t>
            </a:r>
            <a:r>
              <a:rPr lang="pt-BR" sz="2000" dirty="0"/>
              <a:t> </a:t>
            </a:r>
            <a:r>
              <a:rPr lang="pt-BR" sz="2000" dirty="0" err="1"/>
              <a:t>Publication</a:t>
            </a:r>
            <a:r>
              <a:rPr lang="pt-BR" sz="2000" dirty="0"/>
              <a:t>, </a:t>
            </a:r>
            <a:r>
              <a:rPr lang="pt-BR" sz="2000" dirty="0" err="1"/>
              <a:t>England</a:t>
            </a:r>
            <a:r>
              <a:rPr lang="pt-BR" sz="2000" dirty="0"/>
              <a:t> e </a:t>
            </a:r>
            <a:r>
              <a:rPr lang="pt-BR" sz="2000" dirty="0" err="1"/>
              <a:t>Fleet</a:t>
            </a:r>
            <a:r>
              <a:rPr lang="pt-BR" sz="2000" dirty="0"/>
              <a:t>, pp. 149-163.</a:t>
            </a:r>
          </a:p>
          <a:p>
            <a:pPr algn="just"/>
            <a:r>
              <a:rPr lang="pt-BR" sz="2000" dirty="0"/>
              <a:t>LARTER, S., MILLS, N., 1991, </a:t>
            </a:r>
            <a:r>
              <a:rPr lang="pt-BR" sz="2000" dirty="0" err="1"/>
              <a:t>Phase-Controlled</a:t>
            </a:r>
            <a:r>
              <a:rPr lang="pt-BR" sz="2000" dirty="0"/>
              <a:t> Molecular </a:t>
            </a:r>
            <a:r>
              <a:rPr lang="pt-BR" sz="2000" dirty="0" err="1"/>
              <a:t>Fractionations</a:t>
            </a:r>
            <a:r>
              <a:rPr lang="pt-BR" sz="2000" dirty="0"/>
              <a:t> in </a:t>
            </a:r>
            <a:r>
              <a:rPr lang="pt-BR" sz="2000" dirty="0" err="1"/>
              <a:t>Migrating</a:t>
            </a:r>
            <a:r>
              <a:rPr lang="pt-BR" sz="2000" dirty="0"/>
              <a:t> </a:t>
            </a:r>
            <a:r>
              <a:rPr lang="pt-BR" sz="2000" dirty="0" err="1"/>
              <a:t>Petroleum</a:t>
            </a:r>
            <a:r>
              <a:rPr lang="pt-BR" sz="2000" dirty="0"/>
              <a:t> Charges”. In: </a:t>
            </a:r>
            <a:r>
              <a:rPr lang="pt-BR" sz="2000" dirty="0" err="1"/>
              <a:t>Petroleum</a:t>
            </a:r>
            <a:r>
              <a:rPr lang="pt-BR" sz="2000" dirty="0"/>
              <a:t> </a:t>
            </a:r>
            <a:r>
              <a:rPr lang="pt-BR" sz="2000" dirty="0" err="1"/>
              <a:t>Migration</a:t>
            </a:r>
            <a:r>
              <a:rPr lang="pt-BR" sz="2000" dirty="0"/>
              <a:t>, n. 59, </a:t>
            </a:r>
            <a:r>
              <a:rPr lang="pt-BR" sz="2000" dirty="0" err="1"/>
              <a:t>Geological</a:t>
            </a:r>
            <a:r>
              <a:rPr lang="pt-BR" sz="2000" dirty="0"/>
              <a:t> Society </a:t>
            </a:r>
            <a:r>
              <a:rPr lang="pt-BR" sz="2000" dirty="0" err="1"/>
              <a:t>Special</a:t>
            </a:r>
            <a:r>
              <a:rPr lang="pt-BR" sz="2000" dirty="0"/>
              <a:t> </a:t>
            </a:r>
            <a:r>
              <a:rPr lang="pt-BR" sz="2000" dirty="0" err="1"/>
              <a:t>Publication</a:t>
            </a:r>
            <a:r>
              <a:rPr lang="pt-BR" sz="2000" dirty="0"/>
              <a:t>, </a:t>
            </a:r>
            <a:r>
              <a:rPr lang="pt-BR" sz="2000" dirty="0" err="1"/>
              <a:t>England</a:t>
            </a:r>
            <a:r>
              <a:rPr lang="pt-BR" sz="2000" dirty="0"/>
              <a:t> e </a:t>
            </a:r>
            <a:r>
              <a:rPr lang="pt-BR" sz="2000" dirty="0" err="1"/>
              <a:t>Fleet</a:t>
            </a:r>
            <a:r>
              <a:rPr lang="pt-BR" sz="2000" dirty="0"/>
              <a:t>, pp.137-147.</a:t>
            </a:r>
          </a:p>
          <a:p>
            <a:pPr algn="just"/>
            <a:r>
              <a:rPr lang="pt-BR" sz="2000" dirty="0"/>
              <a:t>LEYTHAEUSER, D., SHAEFER, R. G., YÜKLER, A., 1982, “Role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Diffusion</a:t>
            </a:r>
            <a:r>
              <a:rPr lang="pt-BR" sz="2000" dirty="0"/>
              <a:t> in </a:t>
            </a:r>
            <a:r>
              <a:rPr lang="pt-BR" sz="2000" dirty="0" err="1"/>
              <a:t>Primary</a:t>
            </a:r>
            <a:r>
              <a:rPr lang="pt-BR" sz="2000" dirty="0"/>
              <a:t> </a:t>
            </a:r>
            <a:r>
              <a:rPr lang="pt-BR" sz="2000" dirty="0" err="1"/>
              <a:t>Migration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Hydrocarbons</a:t>
            </a:r>
            <a:r>
              <a:rPr lang="pt-BR" sz="2000" dirty="0"/>
              <a:t>”. Am. Assoc. Pet. Geol. Bull, n. 66, pp. 408-429.</a:t>
            </a:r>
          </a:p>
          <a:p>
            <a:pPr algn="just"/>
            <a:r>
              <a:rPr lang="pt-BR" sz="2000" dirty="0"/>
              <a:t>SOUTO F. J. de D. Utilização de simulador numérico na análise do processo de </a:t>
            </a:r>
            <a:r>
              <a:rPr lang="pt-BR" sz="2000" dirty="0" err="1"/>
              <a:t>migraçào</a:t>
            </a:r>
            <a:r>
              <a:rPr lang="pt-BR" sz="2000" dirty="0"/>
              <a:t> secundária de petróleo. Campinas: Universidade Estadual de Campinas - UNICAMP. Instituto de Geociências. Área de Geologia do Petróleo. 1994.</a:t>
            </a:r>
          </a:p>
          <a:p>
            <a:pPr marL="0" indent="0" algn="ctr">
              <a:buNone/>
            </a:pPr>
            <a:endParaRPr lang="pt-B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8955A522-00BA-428D-B1A0-D72876E170BF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5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5710292"/>
          </a:xfrm>
        </p:spPr>
        <p:txBody>
          <a:bodyPr>
            <a:normAutofit/>
          </a:bodyPr>
          <a:lstStyle/>
          <a:p>
            <a:pPr algn="just"/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Agradeço à minha orientadora Prof. Georgiana Feitosa, às instituições e órgãos de pesquisa abaixo pela oportunidade de realização da pesquisa através da disponibilidade dos recursos financeiros e estruturais.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666C6D62-59F3-4C8A-864A-53FB4EC1C297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26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E3F3E5-A62B-41E7-9EDA-2B3C87C5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7" y="2294112"/>
            <a:ext cx="11490584" cy="1185786"/>
          </a:xfrm>
          <a:prstGeom prst="rect">
            <a:avLst/>
          </a:prstGeom>
        </p:spPr>
      </p:pic>
      <p:pic>
        <p:nvPicPr>
          <p:cNvPr id="1026" name="Picture 2" descr="Recurso da Faperj para aplicação em infraestrutura.">
            <a:extLst>
              <a:ext uri="{FF2B5EF4-FFF2-40B4-BE49-F238E27FC236}">
                <a16:creationId xmlns:a16="http://schemas.microsoft.com/office/drawing/2014/main" id="{21E24010-0A4A-4AAC-9552-D43818F6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30" y="3843424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 Que é a Capes? | Revista Quero">
            <a:extLst>
              <a:ext uri="{FF2B5EF4-FFF2-40B4-BE49-F238E27FC236}">
                <a16:creationId xmlns:a16="http://schemas.microsoft.com/office/drawing/2014/main" id="{C5FF6D72-1A72-4E10-92A3-B58606B0A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08" y="374817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652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5710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666C6D62-59F3-4C8A-864A-53FB4EC1C297}"/>
              </a:ext>
            </a:extLst>
          </p:cNvPr>
          <p:cNvSpPr txBox="1">
            <a:spLocks/>
          </p:cNvSpPr>
          <p:nvPr/>
        </p:nvSpPr>
        <p:spPr>
          <a:xfrm>
            <a:off x="11641540" y="6434919"/>
            <a:ext cx="423081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47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16" y="2412048"/>
            <a:ext cx="4839084" cy="221800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b="1" dirty="0">
                <a:latin typeface="Calibri CORPO"/>
                <a:cs typeface="Arial" panose="020B0604020202020204" pitchFamily="34" charset="0"/>
              </a:rPr>
              <a:t>Introdução</a:t>
            </a:r>
          </a:p>
          <a:p>
            <a:pPr marL="514350" indent="-514350"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Objetivos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Revisão Bibliográfica</a:t>
            </a:r>
          </a:p>
          <a:p>
            <a:pPr marL="514350" indent="-514350"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23BDE05F-103B-440E-A569-2257AE1DA098}"/>
              </a:ext>
            </a:extLst>
          </p:cNvPr>
          <p:cNvSpPr txBox="1">
            <a:spLocks/>
          </p:cNvSpPr>
          <p:nvPr/>
        </p:nvSpPr>
        <p:spPr>
          <a:xfrm>
            <a:off x="11750723" y="6434919"/>
            <a:ext cx="313898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36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2" y="712058"/>
            <a:ext cx="10432949" cy="486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/>
              <a:t>Durante todo o processo de deslocamento do petróleo, desde a sua expulsão até sua acumulação, o mesmo fica sujeito às interações com a rocha carreadora e, como consequência, podem ocorrer possíveis modificações na sua composição (LARTER et al., 1991).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0" indent="0" algn="ctr"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2B0CB2A5-60E5-4E9A-B4E6-91D21C82387E}"/>
              </a:ext>
            </a:extLst>
          </p:cNvPr>
          <p:cNvSpPr txBox="1">
            <a:spLocks/>
          </p:cNvSpPr>
          <p:nvPr/>
        </p:nvSpPr>
        <p:spPr>
          <a:xfrm>
            <a:off x="11750723" y="6448567"/>
            <a:ext cx="313898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16AA83A-CC25-4115-8DB5-1077A06E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14" y="2341687"/>
            <a:ext cx="6964721" cy="396357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D39E3AB-F287-4245-BC1A-BF24A2C0CB52}"/>
              </a:ext>
            </a:extLst>
          </p:cNvPr>
          <p:cNvSpPr txBox="1"/>
          <p:nvPr/>
        </p:nvSpPr>
        <p:spPr>
          <a:xfrm>
            <a:off x="2906973" y="6013776"/>
            <a:ext cx="616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Figura 1: Diagrama ilustrativo dos processos </a:t>
            </a:r>
            <a:r>
              <a:rPr lang="pt-BR" sz="1200" dirty="0" err="1"/>
              <a:t>geomecânicos</a:t>
            </a:r>
            <a:r>
              <a:rPr lang="pt-BR" sz="1200" dirty="0"/>
              <a:t> de uma acumulação de petróleo: 1) geração, 2) migração primária, 3) migração secundária, 4) acumulação e 5) migração terciária (Adaptado de (LEYTHAEUSER; POELCHAU, 1991)  </a:t>
            </a:r>
          </a:p>
        </p:txBody>
      </p:sp>
    </p:spTree>
    <p:extLst>
      <p:ext uri="{BB962C8B-B14F-4D97-AF65-F5344CB8AC3E}">
        <p14:creationId xmlns:p14="http://schemas.microsoft.com/office/powerpoint/2010/main" val="328208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486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2000" dirty="0"/>
          </a:p>
          <a:p>
            <a:pPr algn="just"/>
            <a:r>
              <a:rPr lang="pt-BR" sz="2000" dirty="0"/>
              <a:t>As interações rocha-fluido e fluido-fluido podem ser regidas pelos processos de adsorção, dessorção, partição, troca iônica e retenção por massa (KROSS et al., 1991).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 Dá-se o nome de </a:t>
            </a:r>
            <a:r>
              <a:rPr lang="pt-BR" sz="2000" dirty="0" err="1"/>
              <a:t>Geocromatografia</a:t>
            </a:r>
            <a:r>
              <a:rPr lang="pt-BR" sz="2000" dirty="0"/>
              <a:t>, quando as rochas atuam como a fase estacionária de uma coluna cromatográfica e, por isso, quando o petróleo migra (fase móvel) ele pode sofrer partição (KROSS et al., 1991).</a:t>
            </a:r>
          </a:p>
          <a:p>
            <a:pPr algn="just"/>
            <a:endParaRPr lang="pt-BR" sz="2000" dirty="0"/>
          </a:p>
          <a:p>
            <a:pPr marL="0" indent="0" algn="ctr"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2B0CB2A5-60E5-4E9A-B4E6-91D21C82387E}"/>
              </a:ext>
            </a:extLst>
          </p:cNvPr>
          <p:cNvSpPr txBox="1">
            <a:spLocks/>
          </p:cNvSpPr>
          <p:nvPr/>
        </p:nvSpPr>
        <p:spPr>
          <a:xfrm>
            <a:off x="11750723" y="6448567"/>
            <a:ext cx="313898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5</a:t>
            </a:fld>
            <a:endParaRPr lang="pt-BR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7338B4F-2B8F-4707-B366-ED671908B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13743"/>
              </p:ext>
            </p:extLst>
          </p:nvPr>
        </p:nvGraphicFramePr>
        <p:xfrm>
          <a:off x="2032000" y="389378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0449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Fase Estacionária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Sólidos: </a:t>
                      </a:r>
                      <a:r>
                        <a:rPr lang="pt-BR" dirty="0"/>
                        <a:t>Minerais das rochas e querogênio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Líquidos: </a:t>
                      </a:r>
                      <a:r>
                        <a:rPr lang="pt-BR" dirty="0"/>
                        <a:t>Água adsorvida nos poros, betume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34400"/>
                  </a:ext>
                </a:extLst>
              </a:tr>
            </a:tbl>
          </a:graphicData>
        </a:graphic>
      </p:graphicFrame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362B18B1-1924-4429-881C-9E9DC1226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77612"/>
              </p:ext>
            </p:extLst>
          </p:nvPr>
        </p:nvGraphicFramePr>
        <p:xfrm>
          <a:off x="2032000" y="5006305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08906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Fase Móvel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3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Gases e Fluidos superficiais: </a:t>
                      </a:r>
                      <a:r>
                        <a:rPr lang="pt-BR" dirty="0"/>
                        <a:t>Gás natural(metano, CO2, nitrogênio, misturas de hidrocarbonetos leves, vapor d’água)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9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Líquidos: </a:t>
                      </a:r>
                      <a:r>
                        <a:rPr lang="pt-BR" dirty="0"/>
                        <a:t>Água, Petróleo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6669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6EBBF9D2-17B7-431F-A9DF-EBF78F40F0E6}"/>
              </a:ext>
            </a:extLst>
          </p:cNvPr>
          <p:cNvSpPr txBox="1"/>
          <p:nvPr/>
        </p:nvSpPr>
        <p:spPr>
          <a:xfrm>
            <a:off x="2807602" y="3550763"/>
            <a:ext cx="8748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Tabela 1: Fases estacionária e móvel relacionadas ao processo de </a:t>
            </a:r>
            <a:r>
              <a:rPr lang="pt-BR" sz="1200" dirty="0" err="1"/>
              <a:t>geocromatografia</a:t>
            </a:r>
            <a:r>
              <a:rPr lang="pt-BR" sz="1200" dirty="0"/>
              <a:t>.(KROSS et al., 1991) </a:t>
            </a:r>
          </a:p>
        </p:txBody>
      </p:sp>
    </p:spTree>
    <p:extLst>
      <p:ext uri="{BB962C8B-B14F-4D97-AF65-F5344CB8AC3E}">
        <p14:creationId xmlns:p14="http://schemas.microsoft.com/office/powerpoint/2010/main" val="218163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486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/>
              <a:t>O resultado deste fracionamento é a produção de petróleos deficientes em componentes leves e com alta concentração de componentes aromáticos leves e hidrocarbonetos </a:t>
            </a:r>
            <a:r>
              <a:rPr lang="pt-BR" sz="2000" dirty="0" err="1"/>
              <a:t>naftênicos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lvl="1" algn="just"/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06783CC0-32C4-4A69-A671-8AE5CBFA7E67}"/>
              </a:ext>
            </a:extLst>
          </p:cNvPr>
          <p:cNvSpPr txBox="1">
            <a:spLocks/>
          </p:cNvSpPr>
          <p:nvPr/>
        </p:nvSpPr>
        <p:spPr>
          <a:xfrm>
            <a:off x="11750723" y="6434919"/>
            <a:ext cx="313898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3" name="Imagem 2" descr="Vaso de vidro com bebida&#10;&#10;Descrição gerada automaticamente com confiança média">
            <a:extLst>
              <a:ext uri="{FF2B5EF4-FFF2-40B4-BE49-F238E27FC236}">
                <a16:creationId xmlns:a16="http://schemas.microsoft.com/office/drawing/2014/main" id="{DA771956-5FA1-435A-942C-488F2EA20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88" y="2676667"/>
            <a:ext cx="6917424" cy="225568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C4985D6-42CF-49D4-8C8C-51C8169AC79C}"/>
              </a:ext>
            </a:extLst>
          </p:cNvPr>
          <p:cNvSpPr txBox="1"/>
          <p:nvPr/>
        </p:nvSpPr>
        <p:spPr>
          <a:xfrm>
            <a:off x="2579631" y="4932348"/>
            <a:ext cx="703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Figura 2: Extratos de diclorometano-metanol (2:1) de fatias de 1 cm de espessura ao longo do núcleo da amostra mostram que a maior parte do material colorido removido do óleo injetado foi retido próximo à entrada. (LARTER et al,. 2000)</a:t>
            </a:r>
          </a:p>
        </p:txBody>
      </p:sp>
    </p:spTree>
    <p:extLst>
      <p:ext uri="{BB962C8B-B14F-4D97-AF65-F5344CB8AC3E}">
        <p14:creationId xmlns:p14="http://schemas.microsoft.com/office/powerpoint/2010/main" val="212929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486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O entendimento do processo migratório torna-se importante, por exemplo, para se determinar com exatidão o caminho percorrido pelo petróleo.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Este entendimento também auxilia na correlação assertiva do óleo produzido e sua rocha geradora ou ainda no conhecimento do histórico de preenchimento do reservatório (BONILLA &amp; ENGEL, 1986).</a:t>
            </a:r>
          </a:p>
          <a:p>
            <a:pPr lvl="1" algn="just"/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06783CC0-32C4-4A69-A671-8AE5CBFA7E67}"/>
              </a:ext>
            </a:extLst>
          </p:cNvPr>
          <p:cNvSpPr txBox="1">
            <a:spLocks/>
          </p:cNvSpPr>
          <p:nvPr/>
        </p:nvSpPr>
        <p:spPr>
          <a:xfrm>
            <a:off x="11750723" y="6434919"/>
            <a:ext cx="313898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88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16" y="2412048"/>
            <a:ext cx="4839084" cy="221800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Introdução</a:t>
            </a:r>
          </a:p>
          <a:p>
            <a:pPr marL="514350" indent="-514350">
              <a:buAutoNum type="arabicPeriod"/>
            </a:pPr>
            <a:r>
              <a:rPr lang="pt-BR" b="1" dirty="0">
                <a:latin typeface="Calibri CORPO"/>
                <a:cs typeface="Arial" panose="020B0604020202020204" pitchFamily="34" charset="0"/>
              </a:rPr>
              <a:t>Objetivos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Revisão Bibliográfica</a:t>
            </a:r>
          </a:p>
          <a:p>
            <a:pPr marL="514350" indent="-514350">
              <a:buAutoNum type="arabicPeriod"/>
            </a:pPr>
            <a:r>
              <a:rPr lang="pt-BR" dirty="0">
                <a:latin typeface="Calibri CORPO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8FE4644A-BFD8-4890-8DB8-7B0A4D4F70FC}"/>
              </a:ext>
            </a:extLst>
          </p:cNvPr>
          <p:cNvSpPr txBox="1">
            <a:spLocks/>
          </p:cNvSpPr>
          <p:nvPr/>
        </p:nvSpPr>
        <p:spPr>
          <a:xfrm>
            <a:off x="11750723" y="6434919"/>
            <a:ext cx="313898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29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F7879E-D030-4ACA-9006-A70CC5BB7696}"/>
              </a:ext>
            </a:extLst>
          </p:cNvPr>
          <p:cNvSpPr txBox="1"/>
          <p:nvPr/>
        </p:nvSpPr>
        <p:spPr>
          <a:xfrm>
            <a:off x="1515979" y="87288"/>
            <a:ext cx="10676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  <a:ea typeface="+mn-ea"/>
                <a:cs typeface="+mn-cs"/>
              </a:rPr>
              <a:t>ESTUDO DA ALTERAÇÃO COMPOSICIONAL DE PETRÓLEO EM EXPERIMENTOS DE GEOCROMATOGRAFIA UTILIZANDO ARENITO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661170-443D-453F-90A8-08C52E72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834887"/>
            <a:ext cx="10432949" cy="486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Neste trabalho se propõe </a:t>
            </a:r>
            <a:r>
              <a:rPr lang="pt-BR" sz="2000" b="1" dirty="0"/>
              <a:t>estudar as alterações da composição do petróleo considerando a distância de migração e a interação com os minerais da rocha utilizada como leito carreador durante o processo </a:t>
            </a:r>
            <a:r>
              <a:rPr lang="pt-BR" sz="2000" b="1" dirty="0" err="1"/>
              <a:t>geocromatográfico</a:t>
            </a:r>
            <a:r>
              <a:rPr lang="pt-BR" sz="2000" b="1" dirty="0"/>
              <a:t> </a:t>
            </a:r>
            <a:r>
              <a:rPr lang="pt-BR" sz="2000" dirty="0"/>
              <a:t>e compreender todos os processos que interferem na migração dos hidrocarbonetos das rochas geradoras aos reservatórios.</a:t>
            </a:r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EC7FBFFA-C5AF-42C9-BE9A-99CC7E2BA1A7}"/>
              </a:ext>
            </a:extLst>
          </p:cNvPr>
          <p:cNvSpPr txBox="1">
            <a:spLocks/>
          </p:cNvSpPr>
          <p:nvPr/>
        </p:nvSpPr>
        <p:spPr>
          <a:xfrm>
            <a:off x="11750723" y="6434919"/>
            <a:ext cx="313898" cy="42308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884CD-A035-4F22-A539-5803C35B2214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857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2347</Words>
  <Application>Microsoft Office PowerPoint</Application>
  <PresentationFormat>Widescreen</PresentationFormat>
  <Paragraphs>279</Paragraphs>
  <Slides>27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CORPO</vt:lpstr>
      <vt:lpstr>Calibri Light</vt:lpstr>
      <vt:lpstr>Wingdings</vt:lpstr>
      <vt:lpstr>Tema do Office</vt:lpstr>
      <vt:lpstr>ESTUDO DA ALTERAÇÃO COMPOSICIONAL DE PETRÓLEO EM EXPERIMENTOS DE GEOCROMATOGRAFIA UTILIZANDO ARENITO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DA ALTERAÇÃO COMPOSICIONAL DE PETRÓLEO EM EXPERIMENTOS DE GEOCROMATOGRAFIA UTILIZANDO ARENITO  </dc:title>
  <dc:creator>David Henrique Lima Dias</dc:creator>
  <cp:lastModifiedBy>David Henrique Lima Dias</cp:lastModifiedBy>
  <cp:revision>9</cp:revision>
  <dcterms:created xsi:type="dcterms:W3CDTF">2021-11-12T12:35:26Z</dcterms:created>
  <dcterms:modified xsi:type="dcterms:W3CDTF">2021-12-07T14:09:48Z</dcterms:modified>
</cp:coreProperties>
</file>