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4" r:id="rId7"/>
    <p:sldId id="263"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59"/>
    <a:srgbClr val="6FC2B4"/>
    <a:srgbClr val="00ABAB"/>
    <a:srgbClr val="007680"/>
    <a:srgbClr val="9DD4D0"/>
    <a:srgbClr val="00309C"/>
    <a:srgbClr val="002069"/>
    <a:srgbClr val="0220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61"/>
  </p:normalViewPr>
  <p:slideViewPr>
    <p:cSldViewPr snapToGrid="0">
      <p:cViewPr>
        <p:scale>
          <a:sx n="90" d="100"/>
          <a:sy n="90" d="100"/>
        </p:scale>
        <p:origin x="144"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B2CA-A4D9-0141-9086-4150445A7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6D93DC-2F90-2CA4-3E35-DEDF3F2F55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CDBE01-1A2D-9E79-8C04-6A32AC8C7BC8}"/>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5" name="Footer Placeholder 4">
            <a:extLst>
              <a:ext uri="{FF2B5EF4-FFF2-40B4-BE49-F238E27FC236}">
                <a16:creationId xmlns:a16="http://schemas.microsoft.com/office/drawing/2014/main" id="{FA54EAED-B7C3-5069-E7DA-871A5F31F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C1CD7-D15A-A657-BCB6-136F16030627}"/>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382702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E947-5252-C15E-26EA-388AD5BD9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0539CF-67E2-8557-1F18-0781B57CC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DA697-548F-44A7-0C8C-EFC5E675B2C2}"/>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5" name="Footer Placeholder 4">
            <a:extLst>
              <a:ext uri="{FF2B5EF4-FFF2-40B4-BE49-F238E27FC236}">
                <a16:creationId xmlns:a16="http://schemas.microsoft.com/office/drawing/2014/main" id="{1AAA81BB-8B36-829E-8F67-1FD0823AA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AC5AB-E750-552A-EBB9-556B697C67C0}"/>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89599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9819DC-AA8D-382C-E7CB-21921D923B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154ED7-2E9D-0C1F-6360-4342FC8A16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D132C-C0AE-8AB6-CDAD-02735E20CCAD}"/>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5" name="Footer Placeholder 4">
            <a:extLst>
              <a:ext uri="{FF2B5EF4-FFF2-40B4-BE49-F238E27FC236}">
                <a16:creationId xmlns:a16="http://schemas.microsoft.com/office/drawing/2014/main" id="{246B5151-11CF-981C-C523-5796CD52C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00200-7C77-C890-A707-6347EF5D495F}"/>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103382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3D71-733B-788B-1A42-FB6CD1A32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CF84C8-0BF0-CB42-F60B-A8468969F5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9B0C6-D071-9207-2D22-EA33F31C1CFA}"/>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5" name="Footer Placeholder 4">
            <a:extLst>
              <a:ext uri="{FF2B5EF4-FFF2-40B4-BE49-F238E27FC236}">
                <a16:creationId xmlns:a16="http://schemas.microsoft.com/office/drawing/2014/main" id="{087DFC3B-3A6E-8B84-20F0-7D74171D1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09485-85E4-6681-3FB2-CBDE9F66E41F}"/>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91710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F888-2BF6-F77C-D5C0-5B51227A8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E4ACC2-18E9-BF85-6681-E6ED3CDC1D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DA2477-E4EE-05A6-7287-C69C71A93CFF}"/>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5" name="Footer Placeholder 4">
            <a:extLst>
              <a:ext uri="{FF2B5EF4-FFF2-40B4-BE49-F238E27FC236}">
                <a16:creationId xmlns:a16="http://schemas.microsoft.com/office/drawing/2014/main" id="{B9543629-AE08-45BC-E1C7-54CBB0B8C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9A923-4F81-CB45-B732-CFEDD99C8F86}"/>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329849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30A-34F7-5E72-A933-28E692F8F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B03BC-6272-0688-A369-D1AE811FA4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9A298A-51C3-686E-2AB5-7904B0B2E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C5FAE1-F959-3C65-3692-C075177F1265}"/>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6" name="Footer Placeholder 5">
            <a:extLst>
              <a:ext uri="{FF2B5EF4-FFF2-40B4-BE49-F238E27FC236}">
                <a16:creationId xmlns:a16="http://schemas.microsoft.com/office/drawing/2014/main" id="{2E5043DC-D3AF-9DFD-C5D8-CBEF6A93E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897CD-DF70-71BC-BC34-6B1CF70ACD73}"/>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1908965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942B6-5462-DDAE-2160-1C8DEA6E17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127216-B703-6651-6FB2-1F37CE32B7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A9A148-865B-C7CF-E125-B7DB490EA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A6087E-C8CB-6978-A10D-79C7857BD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F4E92-1502-2033-CE55-0B6279BFBB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6C22F-7CAC-E370-CB27-901A9AB22A93}"/>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8" name="Footer Placeholder 7">
            <a:extLst>
              <a:ext uri="{FF2B5EF4-FFF2-40B4-BE49-F238E27FC236}">
                <a16:creationId xmlns:a16="http://schemas.microsoft.com/office/drawing/2014/main" id="{0E5FDB18-86C1-036B-1FD7-AC51AC331F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1B76B4-2E44-2DC2-68CB-CB848BCAAC57}"/>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4065447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9C4A-8148-6206-4069-D55A728AD2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462D3-057C-C322-E549-FC1089EDEB3C}"/>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4" name="Footer Placeholder 3">
            <a:extLst>
              <a:ext uri="{FF2B5EF4-FFF2-40B4-BE49-F238E27FC236}">
                <a16:creationId xmlns:a16="http://schemas.microsoft.com/office/drawing/2014/main" id="{4048FC3D-C3D8-A03A-E89A-1E4CD0B1D1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76DB8D-5D3B-712C-D3FC-29647921A190}"/>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36131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89921F-D07B-9C04-89F0-DFE6101CDD05}"/>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3" name="Footer Placeholder 2">
            <a:extLst>
              <a:ext uri="{FF2B5EF4-FFF2-40B4-BE49-F238E27FC236}">
                <a16:creationId xmlns:a16="http://schemas.microsoft.com/office/drawing/2014/main" id="{DFFA4EFE-6F8E-0E7E-5F80-A7B564045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4DB48-B626-2343-F593-6A3DF6421C98}"/>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9168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055E-0E76-628B-31CF-780EF1FE9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37F38-BA01-0B47-DFF7-E4E0E04BA1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0BA68-BE24-42BE-C487-AC917DE9A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3ADF0-27A2-B2A6-319C-C9F2A611AF5C}"/>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6" name="Footer Placeholder 5">
            <a:extLst>
              <a:ext uri="{FF2B5EF4-FFF2-40B4-BE49-F238E27FC236}">
                <a16:creationId xmlns:a16="http://schemas.microsoft.com/office/drawing/2014/main" id="{06DF1BB1-8C07-FB94-1FD2-ECEE764FB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2BC29-C0B1-9E0A-25A1-4D6661435E0D}"/>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355278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7041-85D7-7210-5F83-258CCE1CE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BE7F07-8B11-F451-1EC3-15B0B2F36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E35BCB-6F31-F676-967C-D9C74D86A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F28D6-100D-50E6-FC56-07A1440A4624}"/>
              </a:ext>
            </a:extLst>
          </p:cNvPr>
          <p:cNvSpPr>
            <a:spLocks noGrp="1"/>
          </p:cNvSpPr>
          <p:nvPr>
            <p:ph type="dt" sz="half" idx="10"/>
          </p:nvPr>
        </p:nvSpPr>
        <p:spPr/>
        <p:txBody>
          <a:bodyPr/>
          <a:lstStyle/>
          <a:p>
            <a:fld id="{73887A70-6B3A-9448-836F-3A23978CEABD}" type="datetimeFigureOut">
              <a:rPr lang="en-US" smtClean="0"/>
              <a:t>3/23/24</a:t>
            </a:fld>
            <a:endParaRPr lang="en-US"/>
          </a:p>
        </p:txBody>
      </p:sp>
      <p:sp>
        <p:nvSpPr>
          <p:cNvPr id="6" name="Footer Placeholder 5">
            <a:extLst>
              <a:ext uri="{FF2B5EF4-FFF2-40B4-BE49-F238E27FC236}">
                <a16:creationId xmlns:a16="http://schemas.microsoft.com/office/drawing/2014/main" id="{2AC48D7C-8150-B255-49C6-FBC26613D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14515-D9DF-7E44-E9B5-178EA40106F6}"/>
              </a:ext>
            </a:extLst>
          </p:cNvPr>
          <p:cNvSpPr>
            <a:spLocks noGrp="1"/>
          </p:cNvSpPr>
          <p:nvPr>
            <p:ph type="sldNum" sz="quarter" idx="12"/>
          </p:nvPr>
        </p:nvSpPr>
        <p:spPr/>
        <p:txBody>
          <a:bodyPr/>
          <a:lstStyle/>
          <a:p>
            <a:fld id="{1B53D233-A5B4-9C46-AA1E-769229B32604}" type="slidenum">
              <a:rPr lang="en-US" smtClean="0"/>
              <a:t>‹#›</a:t>
            </a:fld>
            <a:endParaRPr lang="en-US"/>
          </a:p>
        </p:txBody>
      </p:sp>
    </p:spTree>
    <p:extLst>
      <p:ext uri="{BB962C8B-B14F-4D97-AF65-F5344CB8AC3E}">
        <p14:creationId xmlns:p14="http://schemas.microsoft.com/office/powerpoint/2010/main" val="113396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2B1AD-8845-B378-3A90-7433D088A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6D989D-6D61-4AB4-6292-328696C8B9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5AC36-7682-DC20-4DBE-53399C449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887A70-6B3A-9448-836F-3A23978CEABD}" type="datetimeFigureOut">
              <a:rPr lang="en-US" smtClean="0"/>
              <a:t>3/23/24</a:t>
            </a:fld>
            <a:endParaRPr lang="en-US"/>
          </a:p>
        </p:txBody>
      </p:sp>
      <p:sp>
        <p:nvSpPr>
          <p:cNvPr id="5" name="Footer Placeholder 4">
            <a:extLst>
              <a:ext uri="{FF2B5EF4-FFF2-40B4-BE49-F238E27FC236}">
                <a16:creationId xmlns:a16="http://schemas.microsoft.com/office/drawing/2014/main" id="{8D46D849-1C15-C6CF-BAF4-F7DB684A9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D9F8B6-59E3-D9AE-E1CD-4392941B1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53D233-A5B4-9C46-AA1E-769229B32604}" type="slidenum">
              <a:rPr lang="en-US" smtClean="0"/>
              <a:t>‹#›</a:t>
            </a:fld>
            <a:endParaRPr lang="en-US"/>
          </a:p>
        </p:txBody>
      </p:sp>
    </p:spTree>
    <p:extLst>
      <p:ext uri="{BB962C8B-B14F-4D97-AF65-F5344CB8AC3E}">
        <p14:creationId xmlns:p14="http://schemas.microsoft.com/office/powerpoint/2010/main" val="61945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file:////Users/danieldavid/Library/Group%20Containers/UBF8T346G9.ms/WebArchiveCopyPasteTempFiles/com.microsoft.Word/A+kiUHDKMC9iAAAAAElFTkSuQmC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1">
            <a:extLst>
              <a:ext uri="{FF2B5EF4-FFF2-40B4-BE49-F238E27FC236}">
                <a16:creationId xmlns:a16="http://schemas.microsoft.com/office/drawing/2014/main" id="{9E071842-198A-D8D8-6014-375DA4C2B944}"/>
              </a:ext>
            </a:extLst>
          </p:cNvPr>
          <p:cNvSpPr txBox="1">
            <a:spLocks/>
          </p:cNvSpPr>
          <p:nvPr/>
        </p:nvSpPr>
        <p:spPr bwMode="gray">
          <a:xfrm>
            <a:off x="464816" y="5845180"/>
            <a:ext cx="7372897" cy="505645"/>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Tx/>
              <a:buNone/>
              <a:defRPr sz="2400" b="1"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panose="020B0604020202020204" pitchFamily="34" charset="0"/>
              <a:buNone/>
              <a:defRPr lang="en-US" sz="1600" b="0" kern="1200">
                <a:solidFill>
                  <a:schemeClr val="tx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Arial" panose="020B060402020202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Arial" panose="020B060402020202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Tx/>
              <a:buNone/>
              <a:tabLst/>
              <a:defRPr/>
            </a:pPr>
            <a:r>
              <a:rPr kumimoji="0" lang="en-US" sz="2400" b="1" i="0" u="none" strike="noStrike" kern="1200" cap="none" spc="0" normalizeH="0" baseline="0" noProof="0" dirty="0">
                <a:ln>
                  <a:noFill/>
                </a:ln>
                <a:solidFill>
                  <a:sysClr val="windowText" lastClr="000000"/>
                </a:solidFill>
                <a:effectLst/>
                <a:uLnTx/>
                <a:uFillTx/>
                <a:latin typeface="Open Sans"/>
                <a:ea typeface="+mn-ea"/>
                <a:cs typeface="+mn-cs"/>
              </a:rPr>
              <a:t>Big Mountain Resort: Price Adjustment Analysis</a:t>
            </a:r>
          </a:p>
        </p:txBody>
      </p:sp>
      <p:sp>
        <p:nvSpPr>
          <p:cNvPr id="10" name="Text Placeholder 2">
            <a:extLst>
              <a:ext uri="{FF2B5EF4-FFF2-40B4-BE49-F238E27FC236}">
                <a16:creationId xmlns:a16="http://schemas.microsoft.com/office/drawing/2014/main" id="{EF38406D-72E6-8F8F-4345-2D6156939486}"/>
              </a:ext>
            </a:extLst>
          </p:cNvPr>
          <p:cNvSpPr txBox="1">
            <a:spLocks/>
          </p:cNvSpPr>
          <p:nvPr/>
        </p:nvSpPr>
        <p:spPr>
          <a:xfrm>
            <a:off x="475325" y="6362699"/>
            <a:ext cx="5594349" cy="298451"/>
          </a:xfrm>
          <a:prstGeom prst="rect">
            <a:avLst/>
          </a:prstGeom>
        </p:spPr>
        <p:txBody>
          <a:bodyPr vert="horz" lIns="0" tIns="0" rIns="0" bIns="0" rtlCol="0">
            <a:noAutofit/>
          </a:bodyPr>
          <a:lstStyle>
            <a:lvl1pPr marL="0" indent="0" algn="l" defTabSz="1219170" rtl="0" eaLnBrk="1" latinLnBrk="0" hangingPunct="1">
              <a:spcBef>
                <a:spcPts val="0"/>
              </a:spcBef>
              <a:spcAft>
                <a:spcPts val="0"/>
              </a:spcAft>
              <a:buSzPct val="100000"/>
              <a:buFontTx/>
              <a:buNone/>
              <a:defRPr sz="12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a:solidFill>
                  <a:schemeClr val="bg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a:solidFill>
                  <a:schemeClr val="bg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a:solidFill>
                  <a:schemeClr val="bg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a:solidFill>
                  <a:schemeClr val="bg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Tx/>
              <a:buNone/>
              <a:tabLst/>
              <a:defRPr/>
            </a:pPr>
            <a:r>
              <a:rPr kumimoji="0" lang="en-US" sz="1200" b="0" i="0" u="none" strike="noStrike" kern="1200" cap="none" spc="0" normalizeH="0" baseline="0" noProof="0" dirty="0">
                <a:ln>
                  <a:noFill/>
                </a:ln>
                <a:solidFill>
                  <a:sysClr val="windowText" lastClr="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Guided Capstone</a:t>
            </a:r>
            <a:r>
              <a:rPr lang="en-US" dirty="0">
                <a:solidFill>
                  <a:sysClr val="windowText" lastClr="000000"/>
                </a:solidFill>
              </a:rPr>
              <a:t> Executive Presentation</a:t>
            </a:r>
            <a:endParaRPr kumimoji="0" lang="en-US" sz="1200" b="0" i="0" u="none" strike="noStrike" kern="1200" cap="none" spc="0" normalizeH="0" baseline="0" noProof="0" dirty="0">
              <a:ln>
                <a:noFill/>
              </a:ln>
              <a:solidFill>
                <a:sysClr val="windowText" lastClr="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Oval 13">
            <a:extLst>
              <a:ext uri="{FF2B5EF4-FFF2-40B4-BE49-F238E27FC236}">
                <a16:creationId xmlns:a16="http://schemas.microsoft.com/office/drawing/2014/main" id="{AE1D9043-D7AF-BE96-64E4-1E0FD6BF1E3C}"/>
              </a:ext>
            </a:extLst>
          </p:cNvPr>
          <p:cNvSpPr/>
          <p:nvPr/>
        </p:nvSpPr>
        <p:spPr>
          <a:xfrm>
            <a:off x="3810000" y="682174"/>
            <a:ext cx="5029200" cy="5029200"/>
          </a:xfrm>
          <a:prstGeom prst="ellipse">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796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BB4189A3-B9D4-E4C5-4651-0BD37AEB5941}"/>
              </a:ext>
            </a:extLst>
          </p:cNvPr>
          <p:cNvSpPr txBox="1">
            <a:spLocks/>
          </p:cNvSpPr>
          <p:nvPr/>
        </p:nvSpPr>
        <p:spPr>
          <a:xfrm>
            <a:off x="4484451" y="421786"/>
            <a:ext cx="7198880" cy="6150288"/>
          </a:xfrm>
          <a:prstGeom prst="rect">
            <a:avLst/>
          </a:prstGeom>
        </p:spPr>
        <p:txBody>
          <a:bodyPr vert="horz" lIns="91440" tIns="45720" rIns="91440" bIns="45720" rtlCol="0" anchor="ctr">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buClr>
                <a:srgbClr val="81BC00"/>
              </a:buClr>
              <a:defRPr/>
            </a:pPr>
            <a:endParaRPr lang="en-US" b="1" dirty="0">
              <a:solidFill>
                <a:srgbClr val="000000"/>
              </a:solidFill>
              <a:latin typeface="Open Sans"/>
            </a:endParaRPr>
          </a:p>
        </p:txBody>
      </p:sp>
      <p:cxnSp>
        <p:nvCxnSpPr>
          <p:cNvPr id="8" name="Straight Connector 7">
            <a:extLst>
              <a:ext uri="{FF2B5EF4-FFF2-40B4-BE49-F238E27FC236}">
                <a16:creationId xmlns:a16="http://schemas.microsoft.com/office/drawing/2014/main" id="{E7427055-2F29-4E2E-FEE3-DCB9F70EC03E}"/>
              </a:ext>
            </a:extLst>
          </p:cNvPr>
          <p:cNvCxnSpPr>
            <a:cxnSpLocks/>
          </p:cNvCxnSpPr>
          <p:nvPr/>
        </p:nvCxnSpPr>
        <p:spPr>
          <a:xfrm>
            <a:off x="609600" y="3330780"/>
            <a:ext cx="3081334" cy="0"/>
          </a:xfrm>
          <a:prstGeom prst="line">
            <a:avLst/>
          </a:prstGeom>
          <a:noFill/>
          <a:ln w="114300" cap="flat" cmpd="sng" algn="ctr">
            <a:solidFill>
              <a:srgbClr val="004E59"/>
            </a:solidFill>
            <a:prstDash val="solid"/>
          </a:ln>
          <a:effectLst/>
        </p:spPr>
      </p:cxnSp>
      <p:sp>
        <p:nvSpPr>
          <p:cNvPr id="9" name="TextBox 8">
            <a:extLst>
              <a:ext uri="{FF2B5EF4-FFF2-40B4-BE49-F238E27FC236}">
                <a16:creationId xmlns:a16="http://schemas.microsoft.com/office/drawing/2014/main" id="{730B6A9B-5DA3-C443-C112-4C9BAFBE8799}"/>
              </a:ext>
            </a:extLst>
          </p:cNvPr>
          <p:cNvSpPr txBox="1"/>
          <p:nvPr/>
        </p:nvSpPr>
        <p:spPr>
          <a:xfrm>
            <a:off x="508669" y="2797022"/>
            <a:ext cx="3220019" cy="458587"/>
          </a:xfrm>
          <a:prstGeom prst="rect">
            <a:avLst/>
          </a:prstGeom>
          <a:noFill/>
        </p:spPr>
        <p:txBody>
          <a:bodyPr wrap="square" rtlCol="0">
            <a:spAutoFit/>
          </a:bodyPr>
          <a:lstStyle/>
          <a:p>
            <a:pPr algn="r">
              <a:lnSpc>
                <a:spcPct val="85000"/>
              </a:lnSpc>
              <a:defRPr/>
            </a:pPr>
            <a:r>
              <a:rPr lang="en-US" sz="2400" b="1" dirty="0">
                <a:solidFill>
                  <a:srgbClr val="000000"/>
                </a:solidFill>
                <a:latin typeface="Open Sans"/>
                <a:ea typeface="Chronicle Display Light" charset="0"/>
                <a:cs typeface="Chronicle Display Light" charset="0"/>
              </a:rPr>
              <a:t>Executive</a:t>
            </a:r>
            <a:r>
              <a:rPr lang="en-US" sz="2800" b="1" dirty="0">
                <a:solidFill>
                  <a:srgbClr val="000000"/>
                </a:solidFill>
                <a:latin typeface="Open Sans"/>
                <a:ea typeface="Chronicle Display Light" charset="0"/>
                <a:cs typeface="Chronicle Display Light" charset="0"/>
              </a:rPr>
              <a:t> </a:t>
            </a:r>
            <a:r>
              <a:rPr lang="en-US" sz="2400" b="1" dirty="0">
                <a:solidFill>
                  <a:srgbClr val="000000"/>
                </a:solidFill>
                <a:latin typeface="Open Sans"/>
                <a:ea typeface="Chronicle Display Light" charset="0"/>
                <a:cs typeface="Chronicle Display Light" charset="0"/>
              </a:rPr>
              <a:t>Summary</a:t>
            </a:r>
            <a:endParaRPr lang="en-US" sz="2800" b="1" dirty="0">
              <a:solidFill>
                <a:srgbClr val="000000"/>
              </a:solidFill>
              <a:latin typeface="Open Sans"/>
              <a:ea typeface="Chronicle Display Light" charset="0"/>
              <a:cs typeface="Chronicle Display Light" charset="0"/>
            </a:endParaRPr>
          </a:p>
        </p:txBody>
      </p:sp>
      <p:grpSp>
        <p:nvGrpSpPr>
          <p:cNvPr id="21" name="Group 20">
            <a:extLst>
              <a:ext uri="{FF2B5EF4-FFF2-40B4-BE49-F238E27FC236}">
                <a16:creationId xmlns:a16="http://schemas.microsoft.com/office/drawing/2014/main" id="{1EF37C3B-6CB0-2350-CDBE-CD030069C1F7}"/>
              </a:ext>
            </a:extLst>
          </p:cNvPr>
          <p:cNvGrpSpPr/>
          <p:nvPr/>
        </p:nvGrpSpPr>
        <p:grpSpPr>
          <a:xfrm>
            <a:off x="4484451" y="5090879"/>
            <a:ext cx="7351279" cy="986974"/>
            <a:chOff x="4484451" y="4945739"/>
            <a:chExt cx="7351279" cy="986974"/>
          </a:xfrm>
        </p:grpSpPr>
        <p:sp>
          <p:nvSpPr>
            <p:cNvPr id="10" name="Oval 9">
              <a:extLst>
                <a:ext uri="{FF2B5EF4-FFF2-40B4-BE49-F238E27FC236}">
                  <a16:creationId xmlns:a16="http://schemas.microsoft.com/office/drawing/2014/main" id="{A8C6B6DC-82E9-7D0C-FB31-FCC311CA6D2C}"/>
                </a:ext>
              </a:extLst>
            </p:cNvPr>
            <p:cNvSpPr/>
            <p:nvPr/>
          </p:nvSpPr>
          <p:spPr>
            <a:xfrm>
              <a:off x="4484451" y="5170711"/>
              <a:ext cx="537492" cy="537029"/>
            </a:xfrm>
            <a:prstGeom prst="ellipse">
              <a:avLst/>
            </a:prstGeom>
            <a:solidFill>
              <a:srgbClr val="004E59"/>
            </a:solidFill>
            <a:ln w="114300" cap="flat" cmpd="sng" algn="ctr">
              <a:noFill/>
              <a:prstDash val="solid"/>
            </a:ln>
            <a:effectLst/>
          </p:spPr>
          <p:txBody>
            <a:bodyPr rtlCol="0" anchor="ctr"/>
            <a:lstStyle/>
            <a:p>
              <a:pPr algn="ctr"/>
              <a:r>
                <a:rPr lang="en-US" b="1" dirty="0">
                  <a:solidFill>
                    <a:schemeClr val="bg1"/>
                  </a:solidFill>
                </a:rPr>
                <a:t>4</a:t>
              </a:r>
            </a:p>
          </p:txBody>
        </p:sp>
        <p:sp>
          <p:nvSpPr>
            <p:cNvPr id="11" name="Text Placeholder 2">
              <a:extLst>
                <a:ext uri="{FF2B5EF4-FFF2-40B4-BE49-F238E27FC236}">
                  <a16:creationId xmlns:a16="http://schemas.microsoft.com/office/drawing/2014/main" id="{189E9CC3-2B2E-7A93-C2F2-78238DD1D763}"/>
                </a:ext>
              </a:extLst>
            </p:cNvPr>
            <p:cNvSpPr txBox="1">
              <a:spLocks/>
            </p:cNvSpPr>
            <p:nvPr/>
          </p:nvSpPr>
          <p:spPr>
            <a:xfrm>
              <a:off x="5181599" y="4945739"/>
              <a:ext cx="6654131" cy="986974"/>
            </a:xfrm>
            <a:prstGeom prst="rect">
              <a:avLst/>
            </a:prstGeom>
          </p:spPr>
          <p:txBody>
            <a:bodyPr vert="horz" wrap="square" lIns="91440" tIns="45720" rIns="91440" bIns="45720" rtlCol="0" anchor="t" anchorCtr="0">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
                  <a:srgbClr val="81BC00"/>
                </a:buClr>
                <a:buSzPct val="75000"/>
                <a:buFont typeface="Arial" panose="020B0604020202020204" pitchFamily="34" charset="0"/>
                <a:buNone/>
                <a:tabLst/>
                <a:defRPr/>
              </a:pPr>
              <a:r>
                <a:rPr lang="en-US" dirty="0">
                  <a:solidFill>
                    <a:srgbClr val="000000"/>
                  </a:solidFill>
                  <a:latin typeface="Open Sans"/>
                </a:rPr>
                <a:t>The analysis indicates </a:t>
              </a:r>
              <a:r>
                <a:rPr kumimoji="0" lang="en-US" sz="2000" b="1" i="0" u="none" strike="noStrike" kern="1200" cap="none" spc="0" normalizeH="0" baseline="0" noProof="0" dirty="0">
                  <a:ln>
                    <a:noFill/>
                  </a:ln>
                  <a:solidFill>
                    <a:srgbClr val="000000"/>
                  </a:solidFill>
                  <a:effectLst/>
                  <a:uLnTx/>
                  <a:uFillTx/>
                  <a:latin typeface="Open Sans"/>
                  <a:ea typeface="+mn-ea"/>
                </a:rPr>
                <a:t>Big Mountain should increase Adult Weekend ticket prices to $96 and add a run + chair to increase vertical drop </a:t>
              </a:r>
              <a:r>
                <a:rPr lang="en-US" dirty="0">
                  <a:solidFill>
                    <a:srgbClr val="000000"/>
                  </a:solidFill>
                  <a:latin typeface="Open Sans"/>
                </a:rPr>
                <a:t>and</a:t>
              </a:r>
              <a:r>
                <a:rPr kumimoji="0" lang="en-US" sz="2000" i="0" u="none" strike="noStrike" kern="1200" cap="none" spc="0" normalizeH="0" baseline="0" noProof="0" dirty="0">
                  <a:ln>
                    <a:noFill/>
                  </a:ln>
                  <a:solidFill>
                    <a:srgbClr val="000000"/>
                  </a:solidFill>
                  <a:effectLst/>
                  <a:uLnTx/>
                  <a:uFillTx/>
                  <a:latin typeface="Open Sans"/>
                  <a:ea typeface="+mn-ea"/>
                </a:rPr>
                <a:t> maximize profits</a:t>
              </a:r>
            </a:p>
          </p:txBody>
        </p:sp>
      </p:grpSp>
      <p:grpSp>
        <p:nvGrpSpPr>
          <p:cNvPr id="18" name="Group 17">
            <a:extLst>
              <a:ext uri="{FF2B5EF4-FFF2-40B4-BE49-F238E27FC236}">
                <a16:creationId xmlns:a16="http://schemas.microsoft.com/office/drawing/2014/main" id="{180EFE7F-AD20-8B35-5067-5B78DF0CD36B}"/>
              </a:ext>
            </a:extLst>
          </p:cNvPr>
          <p:cNvGrpSpPr/>
          <p:nvPr/>
        </p:nvGrpSpPr>
        <p:grpSpPr>
          <a:xfrm>
            <a:off x="4484451" y="801913"/>
            <a:ext cx="7351279" cy="762001"/>
            <a:chOff x="4484451" y="656773"/>
            <a:chExt cx="7351279" cy="762001"/>
          </a:xfrm>
        </p:grpSpPr>
        <p:sp>
          <p:nvSpPr>
            <p:cNvPr id="12" name="Oval 11">
              <a:extLst>
                <a:ext uri="{FF2B5EF4-FFF2-40B4-BE49-F238E27FC236}">
                  <a16:creationId xmlns:a16="http://schemas.microsoft.com/office/drawing/2014/main" id="{37D529E5-AA58-F7D9-60DC-567D61BAA033}"/>
                </a:ext>
              </a:extLst>
            </p:cNvPr>
            <p:cNvSpPr/>
            <p:nvPr/>
          </p:nvSpPr>
          <p:spPr>
            <a:xfrm>
              <a:off x="4484451" y="769259"/>
              <a:ext cx="537492" cy="537029"/>
            </a:xfrm>
            <a:prstGeom prst="ellipse">
              <a:avLst/>
            </a:prstGeom>
            <a:solidFill>
              <a:srgbClr val="004E59"/>
            </a:solidFill>
            <a:ln w="114300" cap="flat" cmpd="sng" algn="ctr">
              <a:noFill/>
              <a:prstDash val="solid"/>
            </a:ln>
            <a:effectLst/>
          </p:spPr>
          <p:txBody>
            <a:bodyPr rtlCol="0" anchor="ctr"/>
            <a:lstStyle/>
            <a:p>
              <a:pPr algn="ctr"/>
              <a:r>
                <a:rPr lang="en-US" b="1" dirty="0">
                  <a:solidFill>
                    <a:schemeClr val="bg1"/>
                  </a:solidFill>
                </a:rPr>
                <a:t>1</a:t>
              </a:r>
            </a:p>
          </p:txBody>
        </p:sp>
        <p:sp>
          <p:nvSpPr>
            <p:cNvPr id="13" name="Text Placeholder 2">
              <a:extLst>
                <a:ext uri="{FF2B5EF4-FFF2-40B4-BE49-F238E27FC236}">
                  <a16:creationId xmlns:a16="http://schemas.microsoft.com/office/drawing/2014/main" id="{D015FC23-A61D-5185-054F-6D8A94D65543}"/>
                </a:ext>
              </a:extLst>
            </p:cNvPr>
            <p:cNvSpPr txBox="1">
              <a:spLocks/>
            </p:cNvSpPr>
            <p:nvPr/>
          </p:nvSpPr>
          <p:spPr>
            <a:xfrm>
              <a:off x="5181599" y="656773"/>
              <a:ext cx="6654131" cy="762001"/>
            </a:xfrm>
            <a:prstGeom prst="rect">
              <a:avLst/>
            </a:prstGeom>
          </p:spPr>
          <p:txBody>
            <a:bodyPr vert="horz" wrap="square" lIns="91440" tIns="45720" rIns="91440" bIns="45720" rtlCol="0" anchor="t" anchorCtr="0">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
                  <a:srgbClr val="81BC00"/>
                </a:buClr>
                <a:buSzPct val="75000"/>
                <a:buFont typeface="Arial" panose="020B0604020202020204" pitchFamily="34" charset="0"/>
                <a:buNone/>
                <a:tabLst/>
                <a:defRPr/>
              </a:pPr>
              <a:r>
                <a:rPr lang="en-US" dirty="0">
                  <a:solidFill>
                    <a:srgbClr val="000000"/>
                  </a:solidFill>
                  <a:latin typeface="Open Sans"/>
                </a:rPr>
                <a:t>S</a:t>
              </a:r>
              <a:r>
                <a:rPr kumimoji="0" lang="en-US" sz="2000" i="0" u="none" strike="noStrike" kern="1200" cap="none" spc="0" normalizeH="0" baseline="0" noProof="0" dirty="0">
                  <a:ln>
                    <a:noFill/>
                  </a:ln>
                  <a:solidFill>
                    <a:srgbClr val="000000"/>
                  </a:solidFill>
                  <a:effectLst/>
                  <a:uLnTx/>
                  <a:uFillTx/>
                  <a:latin typeface="Open Sans"/>
                  <a:ea typeface="+mn-ea"/>
                </a:rPr>
                <a:t>ki resort feature and ticket price data was compiled from Big Mountain’s nationwide competitors </a:t>
              </a:r>
            </a:p>
          </p:txBody>
        </p:sp>
      </p:grpSp>
      <p:grpSp>
        <p:nvGrpSpPr>
          <p:cNvPr id="19" name="Group 18">
            <a:extLst>
              <a:ext uri="{FF2B5EF4-FFF2-40B4-BE49-F238E27FC236}">
                <a16:creationId xmlns:a16="http://schemas.microsoft.com/office/drawing/2014/main" id="{CEABEAA8-32F4-D8A2-DFB6-7CF756114FE6}"/>
              </a:ext>
            </a:extLst>
          </p:cNvPr>
          <p:cNvGrpSpPr/>
          <p:nvPr/>
        </p:nvGrpSpPr>
        <p:grpSpPr>
          <a:xfrm>
            <a:off x="4484451" y="2081586"/>
            <a:ext cx="7351279" cy="986974"/>
            <a:chOff x="4484451" y="2082797"/>
            <a:chExt cx="7351279" cy="986974"/>
          </a:xfrm>
        </p:grpSpPr>
        <p:sp>
          <p:nvSpPr>
            <p:cNvPr id="14" name="Oval 13">
              <a:extLst>
                <a:ext uri="{FF2B5EF4-FFF2-40B4-BE49-F238E27FC236}">
                  <a16:creationId xmlns:a16="http://schemas.microsoft.com/office/drawing/2014/main" id="{9F98F257-A6A0-15C2-72AD-470E26D0C32F}"/>
                </a:ext>
              </a:extLst>
            </p:cNvPr>
            <p:cNvSpPr/>
            <p:nvPr/>
          </p:nvSpPr>
          <p:spPr>
            <a:xfrm>
              <a:off x="4484451" y="2307769"/>
              <a:ext cx="537492" cy="537029"/>
            </a:xfrm>
            <a:prstGeom prst="ellipse">
              <a:avLst/>
            </a:prstGeom>
            <a:solidFill>
              <a:srgbClr val="004E59"/>
            </a:solidFill>
            <a:ln w="114300" cap="flat" cmpd="sng" algn="ctr">
              <a:noFill/>
              <a:prstDash val="solid"/>
            </a:ln>
            <a:effectLst/>
          </p:spPr>
          <p:txBody>
            <a:bodyPr rtlCol="0" anchor="ctr"/>
            <a:lstStyle/>
            <a:p>
              <a:pPr algn="ctr"/>
              <a:r>
                <a:rPr lang="en-US" b="1" dirty="0">
                  <a:solidFill>
                    <a:schemeClr val="bg1"/>
                  </a:solidFill>
                </a:rPr>
                <a:t>2</a:t>
              </a:r>
            </a:p>
          </p:txBody>
        </p:sp>
        <p:sp>
          <p:nvSpPr>
            <p:cNvPr id="15" name="Text Placeholder 2">
              <a:extLst>
                <a:ext uri="{FF2B5EF4-FFF2-40B4-BE49-F238E27FC236}">
                  <a16:creationId xmlns:a16="http://schemas.microsoft.com/office/drawing/2014/main" id="{574EBE07-E5AD-B4CA-CA1B-932F7EFA1F32}"/>
                </a:ext>
              </a:extLst>
            </p:cNvPr>
            <p:cNvSpPr txBox="1">
              <a:spLocks/>
            </p:cNvSpPr>
            <p:nvPr/>
          </p:nvSpPr>
          <p:spPr>
            <a:xfrm>
              <a:off x="5181599" y="2082797"/>
              <a:ext cx="6654131" cy="986974"/>
            </a:xfrm>
            <a:prstGeom prst="rect">
              <a:avLst/>
            </a:prstGeom>
          </p:spPr>
          <p:txBody>
            <a:bodyPr vert="horz" wrap="square" lIns="91440" tIns="45720" rIns="91440" bIns="45720" rtlCol="0" anchor="t" anchorCtr="0">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
                  <a:srgbClr val="81BC00"/>
                </a:buClr>
                <a:buSzPct val="75000"/>
                <a:buFont typeface="Arial" panose="020B0604020202020204" pitchFamily="34" charset="0"/>
                <a:buNone/>
                <a:tabLst/>
                <a:defRPr/>
              </a:pPr>
              <a:r>
                <a:rPr kumimoji="0" lang="en-US" sz="2000" i="0" u="none" strike="noStrike" kern="1200" cap="none" spc="0" normalizeH="0" baseline="0" noProof="0" dirty="0">
                  <a:ln>
                    <a:noFill/>
                  </a:ln>
                  <a:solidFill>
                    <a:srgbClr val="000000"/>
                  </a:solidFill>
                  <a:effectLst/>
                  <a:uLnTx/>
                  <a:uFillTx/>
                  <a:latin typeface="Open Sans"/>
                  <a:ea typeface="+mn-ea"/>
                </a:rPr>
                <a:t>An analysis using the data was conducted to assess whether Big Mountain, given its current feature makeup, </a:t>
              </a:r>
              <a:r>
                <a:rPr kumimoji="0" lang="en-US" sz="2000" b="1" i="0" u="none" strike="noStrike" kern="1200" cap="none" spc="0" normalizeH="0" baseline="0" noProof="0" dirty="0">
                  <a:ln>
                    <a:noFill/>
                  </a:ln>
                  <a:solidFill>
                    <a:srgbClr val="000000"/>
                  </a:solidFill>
                  <a:effectLst/>
                  <a:uLnTx/>
                  <a:uFillTx/>
                  <a:latin typeface="Open Sans"/>
                  <a:ea typeface="+mn-ea"/>
                </a:rPr>
                <a:t>should maintain or change its ticket price</a:t>
              </a:r>
            </a:p>
          </p:txBody>
        </p:sp>
      </p:grpSp>
      <p:grpSp>
        <p:nvGrpSpPr>
          <p:cNvPr id="20" name="Group 19">
            <a:extLst>
              <a:ext uri="{FF2B5EF4-FFF2-40B4-BE49-F238E27FC236}">
                <a16:creationId xmlns:a16="http://schemas.microsoft.com/office/drawing/2014/main" id="{38971320-3AA3-85BE-3698-1818A918F125}"/>
              </a:ext>
            </a:extLst>
          </p:cNvPr>
          <p:cNvGrpSpPr/>
          <p:nvPr/>
        </p:nvGrpSpPr>
        <p:grpSpPr>
          <a:xfrm>
            <a:off x="4484451" y="3586232"/>
            <a:ext cx="7351279" cy="986974"/>
            <a:chOff x="4484451" y="3424765"/>
            <a:chExt cx="7351279" cy="986974"/>
          </a:xfrm>
        </p:grpSpPr>
        <p:sp>
          <p:nvSpPr>
            <p:cNvPr id="16" name="Oval 15">
              <a:extLst>
                <a:ext uri="{FF2B5EF4-FFF2-40B4-BE49-F238E27FC236}">
                  <a16:creationId xmlns:a16="http://schemas.microsoft.com/office/drawing/2014/main" id="{4BAA99A9-05BF-E14D-42D6-DF60497D8487}"/>
                </a:ext>
              </a:extLst>
            </p:cNvPr>
            <p:cNvSpPr/>
            <p:nvPr/>
          </p:nvSpPr>
          <p:spPr>
            <a:xfrm>
              <a:off x="4484451" y="3649737"/>
              <a:ext cx="537492" cy="537029"/>
            </a:xfrm>
            <a:prstGeom prst="ellipse">
              <a:avLst/>
            </a:prstGeom>
            <a:solidFill>
              <a:srgbClr val="004E59"/>
            </a:solidFill>
            <a:ln w="114300" cap="flat" cmpd="sng" algn="ctr">
              <a:noFill/>
              <a:prstDash val="solid"/>
            </a:ln>
            <a:effectLst/>
          </p:spPr>
          <p:txBody>
            <a:bodyPr rtlCol="0" anchor="ctr"/>
            <a:lstStyle/>
            <a:p>
              <a:pPr algn="ctr"/>
              <a:r>
                <a:rPr lang="en-US" b="1" dirty="0">
                  <a:solidFill>
                    <a:schemeClr val="bg1"/>
                  </a:solidFill>
                </a:rPr>
                <a:t>3</a:t>
              </a:r>
            </a:p>
          </p:txBody>
        </p:sp>
        <p:sp>
          <p:nvSpPr>
            <p:cNvPr id="17" name="Text Placeholder 2">
              <a:extLst>
                <a:ext uri="{FF2B5EF4-FFF2-40B4-BE49-F238E27FC236}">
                  <a16:creationId xmlns:a16="http://schemas.microsoft.com/office/drawing/2014/main" id="{C9292FFB-FD87-396A-29B3-B3073C7D86A6}"/>
                </a:ext>
              </a:extLst>
            </p:cNvPr>
            <p:cNvSpPr txBox="1">
              <a:spLocks/>
            </p:cNvSpPr>
            <p:nvPr/>
          </p:nvSpPr>
          <p:spPr>
            <a:xfrm>
              <a:off x="5181599" y="3424765"/>
              <a:ext cx="6654131" cy="986974"/>
            </a:xfrm>
            <a:prstGeom prst="rect">
              <a:avLst/>
            </a:prstGeom>
          </p:spPr>
          <p:txBody>
            <a:bodyPr vert="horz" wrap="square" lIns="91440" tIns="45720" rIns="91440" bIns="45720" rtlCol="0" anchor="t" anchorCtr="0">
              <a:noAutofit/>
            </a:bodyPr>
            <a:lstStyle>
              <a:defPPr>
                <a:defRPr lang="en-US"/>
              </a:defPPr>
              <a:lvl1pPr indent="0">
                <a:lnSpc>
                  <a:spcPct val="110000"/>
                </a:lnSpc>
                <a:spcBef>
                  <a:spcPts val="1000"/>
                </a:spcBef>
                <a:buClr>
                  <a:schemeClr val="accent5"/>
                </a:buClr>
                <a:buSzPct val="75000"/>
                <a:buFont typeface="Arial" panose="020B0604020202020204" pitchFamily="34" charset="0"/>
                <a:buNone/>
                <a:defRPr sz="2000" baseline="0">
                  <a:solidFill>
                    <a:srgbClr val="FFFFFF"/>
                  </a:solidFill>
                  <a:cs typeface="Frutiger Next Pro Light"/>
                </a:defRPr>
              </a:lvl1pPr>
              <a:lvl2pPr marL="685800" indent="-228600">
                <a:lnSpc>
                  <a:spcPct val="100000"/>
                </a:lnSpc>
                <a:spcBef>
                  <a:spcPts val="500"/>
                </a:spcBef>
                <a:buClr>
                  <a:schemeClr val="accent5"/>
                </a:buClr>
                <a:buSzPct val="75000"/>
                <a:buFont typeface="Arial" panose="020B0604020202020204" pitchFamily="34" charset="0"/>
                <a:buChar char="•"/>
                <a:defRPr>
                  <a:solidFill>
                    <a:srgbClr val="E7E7E8"/>
                  </a:solidFill>
                </a:defRPr>
              </a:lvl2pPr>
              <a:lvl3pPr marL="1143000" indent="-228600">
                <a:lnSpc>
                  <a:spcPct val="100000"/>
                </a:lnSpc>
                <a:spcBef>
                  <a:spcPts val="500"/>
                </a:spcBef>
                <a:buClr>
                  <a:schemeClr val="accent5"/>
                </a:buClr>
                <a:buSzPct val="75000"/>
                <a:buFont typeface="Arial" panose="020B0604020202020204" pitchFamily="34" charset="0"/>
                <a:buChar char="•"/>
                <a:defRPr sz="1600">
                  <a:solidFill>
                    <a:srgbClr val="E7E7E8"/>
                  </a:solidFill>
                </a:defRPr>
              </a:lvl3pPr>
              <a:lvl4pPr marL="16002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4pPr>
              <a:lvl5pPr marL="2057400" indent="-228600">
                <a:lnSpc>
                  <a:spcPct val="100000"/>
                </a:lnSpc>
                <a:spcBef>
                  <a:spcPts val="500"/>
                </a:spcBef>
                <a:buClr>
                  <a:schemeClr val="accent5"/>
                </a:buClr>
                <a:buSzPct val="75000"/>
                <a:buFont typeface="Arial" panose="020B0604020202020204" pitchFamily="34" charset="0"/>
                <a:buChar char="•"/>
                <a:defRPr sz="1400">
                  <a:solidFill>
                    <a:srgbClr val="E7E7E8"/>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4400" rtl="0" eaLnBrk="1" fontAlgn="auto" latinLnBrk="0" hangingPunct="1">
                <a:lnSpc>
                  <a:spcPct val="100000"/>
                </a:lnSpc>
                <a:spcBef>
                  <a:spcPts val="0"/>
                </a:spcBef>
                <a:spcAft>
                  <a:spcPts val="0"/>
                </a:spcAft>
                <a:buClr>
                  <a:srgbClr val="81BC00"/>
                </a:buClr>
                <a:buSzPct val="75000"/>
                <a:buFont typeface="Arial" panose="020B0604020202020204" pitchFamily="34" charset="0"/>
                <a:buNone/>
                <a:tabLst/>
                <a:defRPr/>
              </a:pPr>
              <a:r>
                <a:rPr kumimoji="0" lang="en-US" sz="2000" i="0" u="none" strike="noStrike" kern="1200" cap="none" spc="0" normalizeH="0" baseline="0" noProof="0" dirty="0">
                  <a:ln>
                    <a:noFill/>
                  </a:ln>
                  <a:solidFill>
                    <a:srgbClr val="000000"/>
                  </a:solidFill>
                  <a:effectLst/>
                  <a:uLnTx/>
                  <a:uFillTx/>
                  <a:latin typeface="Open Sans"/>
                  <a:ea typeface="+mn-ea"/>
                </a:rPr>
                <a:t>An additional analysis was conducted to assess how various infrastructure modifications would impact ticket prices</a:t>
              </a:r>
              <a:endParaRPr kumimoji="0" lang="en-US" sz="2000" b="1" i="0" u="none" strike="noStrike" kern="1200" cap="none" spc="0" normalizeH="0" baseline="0" noProof="0" dirty="0">
                <a:ln>
                  <a:noFill/>
                </a:ln>
                <a:solidFill>
                  <a:srgbClr val="000000"/>
                </a:solidFill>
                <a:effectLst/>
                <a:uLnTx/>
                <a:uFillTx/>
                <a:latin typeface="Open Sans"/>
                <a:ea typeface="+mn-ea"/>
              </a:endParaRPr>
            </a:p>
          </p:txBody>
        </p:sp>
      </p:grpSp>
    </p:spTree>
    <p:extLst>
      <p:ext uri="{BB962C8B-B14F-4D97-AF65-F5344CB8AC3E}">
        <p14:creationId xmlns:p14="http://schemas.microsoft.com/office/powerpoint/2010/main" val="340271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F7475AF4-FC0B-1075-7131-F31D987CEE8E}"/>
              </a:ext>
            </a:extLst>
          </p:cNvPr>
          <p:cNvCxnSpPr>
            <a:cxnSpLocks/>
          </p:cNvCxnSpPr>
          <p:nvPr/>
        </p:nvCxnSpPr>
        <p:spPr>
          <a:xfrm>
            <a:off x="486138" y="2545500"/>
            <a:ext cx="11079813" cy="0"/>
          </a:xfrm>
          <a:prstGeom prst="line">
            <a:avLst/>
          </a:prstGeom>
          <a:noFill/>
          <a:ln w="114300" cap="flat" cmpd="sng" algn="ctr">
            <a:solidFill>
              <a:srgbClr val="004E59"/>
            </a:solidFill>
            <a:prstDash val="solid"/>
          </a:ln>
          <a:effectLst/>
        </p:spPr>
      </p:cxnSp>
      <p:sp>
        <p:nvSpPr>
          <p:cNvPr id="28" name="Rectangle 27">
            <a:extLst>
              <a:ext uri="{FF2B5EF4-FFF2-40B4-BE49-F238E27FC236}">
                <a16:creationId xmlns:a16="http://schemas.microsoft.com/office/drawing/2014/main" id="{56CCB075-19F4-3208-D3C6-507B9905C3A9}"/>
              </a:ext>
            </a:extLst>
          </p:cNvPr>
          <p:cNvSpPr/>
          <p:nvPr/>
        </p:nvSpPr>
        <p:spPr>
          <a:xfrm>
            <a:off x="3295700" y="3074787"/>
            <a:ext cx="2638008" cy="1707901"/>
          </a:xfrm>
          <a:prstGeom prst="rect">
            <a:avLst/>
          </a:prstGeom>
          <a:solidFill>
            <a:srgbClr val="007680"/>
          </a:solid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prstClr val="white"/>
                </a:solidFill>
                <a:effectLst/>
                <a:uLnTx/>
                <a:uFillTx/>
                <a:latin typeface="Open Sans"/>
                <a:ea typeface="+mn-ea"/>
                <a:cs typeface="+mn-cs"/>
              </a:rPr>
              <a:t>+$26.3M</a:t>
            </a:r>
          </a:p>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Open Sans"/>
              </a:rPr>
              <a:t>est. revenue increase with price adjustment</a:t>
            </a:r>
            <a:endParaRPr kumimoji="0" lang="en-US" sz="1600" b="0" i="0" u="none" strike="noStrike" kern="0" cap="none" spc="0" normalizeH="0" baseline="0" noProof="0" dirty="0">
              <a:ln>
                <a:noFill/>
              </a:ln>
              <a:solidFill>
                <a:prstClr val="white"/>
              </a:solidFill>
              <a:effectLst/>
              <a:uLnTx/>
              <a:uFillTx/>
              <a:latin typeface="Open Sans"/>
              <a:ea typeface="+mn-ea"/>
              <a:cs typeface="+mn-cs"/>
            </a:endParaRPr>
          </a:p>
        </p:txBody>
      </p:sp>
      <p:sp>
        <p:nvSpPr>
          <p:cNvPr id="29" name="Rectangle 28">
            <a:extLst>
              <a:ext uri="{FF2B5EF4-FFF2-40B4-BE49-F238E27FC236}">
                <a16:creationId xmlns:a16="http://schemas.microsoft.com/office/drawing/2014/main" id="{E7489607-DE2A-BC36-D086-29C7F5354C20}"/>
              </a:ext>
            </a:extLst>
          </p:cNvPr>
          <p:cNvSpPr/>
          <p:nvPr/>
        </p:nvSpPr>
        <p:spPr>
          <a:xfrm>
            <a:off x="8927943" y="3074787"/>
            <a:ext cx="2638008" cy="1707900"/>
          </a:xfrm>
          <a:prstGeom prst="rect">
            <a:avLst/>
          </a:prstGeom>
          <a:solidFill>
            <a:srgbClr val="6FC2B4"/>
          </a:solidFill>
          <a:ln w="25400" cap="flat" cmpd="sng" algn="ctr">
            <a:noFill/>
            <a:prstDash val="solid"/>
          </a:ln>
          <a:effectLst/>
        </p:spPr>
        <p:txBody>
          <a:bodyPr l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prstClr val="white"/>
                </a:solidFill>
                <a:effectLst/>
                <a:uLnTx/>
                <a:uFillTx/>
                <a:latin typeface="Open Sans"/>
                <a:ea typeface="+mn-ea"/>
                <a:cs typeface="+mn-cs"/>
              </a:rPr>
              <a:t>+$24.8M</a:t>
            </a:r>
          </a:p>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Open Sans"/>
              </a:rPr>
              <a:t>e</a:t>
            </a:r>
            <a:r>
              <a:rPr kumimoji="0" lang="en-US" sz="1600" b="0" i="0" u="none" strike="noStrike" kern="0" cap="none" spc="0" normalizeH="0" baseline="0" noProof="0" dirty="0" err="1">
                <a:ln>
                  <a:noFill/>
                </a:ln>
                <a:solidFill>
                  <a:prstClr val="white"/>
                </a:solidFill>
                <a:effectLst/>
                <a:uLnTx/>
                <a:uFillTx/>
                <a:latin typeface="Open Sans"/>
                <a:ea typeface="+mn-ea"/>
                <a:cs typeface="+mn-cs"/>
              </a:rPr>
              <a:t>st.</a:t>
            </a:r>
            <a:r>
              <a:rPr kumimoji="0" lang="en-US" sz="1600" b="0" i="0" u="none" strike="noStrike" kern="0" cap="none" spc="0" normalizeH="0" baseline="0" noProof="0" dirty="0">
                <a:ln>
                  <a:noFill/>
                </a:ln>
                <a:solidFill>
                  <a:prstClr val="white"/>
                </a:solidFill>
                <a:effectLst/>
                <a:uLnTx/>
                <a:uFillTx/>
                <a:latin typeface="Open Sans"/>
                <a:ea typeface="+mn-ea"/>
                <a:cs typeface="+mn-cs"/>
              </a:rPr>
              <a:t> profit increase with recommended changes</a:t>
            </a:r>
          </a:p>
        </p:txBody>
      </p:sp>
      <p:sp>
        <p:nvSpPr>
          <p:cNvPr id="30" name="Rectangle 29">
            <a:extLst>
              <a:ext uri="{FF2B5EF4-FFF2-40B4-BE49-F238E27FC236}">
                <a16:creationId xmlns:a16="http://schemas.microsoft.com/office/drawing/2014/main" id="{5E04D514-0E30-46C7-5C8B-52EFAB78453C}"/>
              </a:ext>
            </a:extLst>
          </p:cNvPr>
          <p:cNvSpPr/>
          <p:nvPr/>
        </p:nvSpPr>
        <p:spPr>
          <a:xfrm>
            <a:off x="479578" y="3074787"/>
            <a:ext cx="2638008" cy="1707900"/>
          </a:xfrm>
          <a:prstGeom prst="rect">
            <a:avLst/>
          </a:prstGeom>
          <a:solidFill>
            <a:srgbClr val="004E59"/>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prstClr val="white"/>
                </a:solidFill>
                <a:effectLst/>
                <a:uLnTx/>
                <a:uFillTx/>
                <a:latin typeface="Open Sans"/>
                <a:ea typeface="+mn-ea"/>
                <a:cs typeface="+mn-cs"/>
              </a:rPr>
              <a:t>$96</a:t>
            </a:r>
          </a:p>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Open Sans"/>
              </a:rPr>
              <a:t>recommended adult weekend ticket price</a:t>
            </a:r>
            <a:endParaRPr kumimoji="0" lang="en-US" sz="1600" b="0" i="0" u="none" strike="noStrike" kern="0" cap="none" spc="0" normalizeH="0" baseline="0" noProof="0" dirty="0">
              <a:ln>
                <a:noFill/>
              </a:ln>
              <a:solidFill>
                <a:prstClr val="white"/>
              </a:solidFill>
              <a:effectLst/>
              <a:uLnTx/>
              <a:uFillTx/>
              <a:latin typeface="Open Sans"/>
              <a:ea typeface="+mn-ea"/>
              <a:cs typeface="+mn-cs"/>
            </a:endParaRPr>
          </a:p>
        </p:txBody>
      </p:sp>
      <p:sp>
        <p:nvSpPr>
          <p:cNvPr id="31" name="Rectangle 30">
            <a:extLst>
              <a:ext uri="{FF2B5EF4-FFF2-40B4-BE49-F238E27FC236}">
                <a16:creationId xmlns:a16="http://schemas.microsoft.com/office/drawing/2014/main" id="{6350B1CF-F47F-1D57-D0D4-4793A9CE7EE7}"/>
              </a:ext>
            </a:extLst>
          </p:cNvPr>
          <p:cNvSpPr/>
          <p:nvPr/>
        </p:nvSpPr>
        <p:spPr>
          <a:xfrm>
            <a:off x="6111822" y="3074787"/>
            <a:ext cx="2638008" cy="1707900"/>
          </a:xfrm>
          <a:prstGeom prst="rect">
            <a:avLst/>
          </a:prstGeom>
          <a:solidFill>
            <a:srgbClr val="00ABAB"/>
          </a:solid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dirty="0">
                <a:ln>
                  <a:noFill/>
                </a:ln>
                <a:solidFill>
                  <a:prstClr val="white"/>
                </a:solidFill>
                <a:effectLst/>
                <a:uLnTx/>
                <a:uFillTx/>
                <a:latin typeface="Open Sans"/>
                <a:ea typeface="+mn-ea"/>
                <a:cs typeface="+mn-cs"/>
              </a:rPr>
              <a:t>-$1.5M</a:t>
            </a:r>
          </a:p>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prstClr val="white"/>
                </a:solidFill>
                <a:latin typeface="Open Sans"/>
              </a:rPr>
              <a:t>recommended </a:t>
            </a:r>
            <a:r>
              <a:rPr lang="en-US" sz="1600" kern="0" dirty="0" err="1">
                <a:solidFill>
                  <a:prstClr val="white"/>
                </a:solidFill>
                <a:latin typeface="Open Sans"/>
              </a:rPr>
              <a:t>i</a:t>
            </a:r>
            <a:r>
              <a:rPr kumimoji="0" lang="en-US" sz="1600" b="0" i="0" u="none" strike="noStrike" kern="0" cap="none" spc="0" normalizeH="0" baseline="0" noProof="0" dirty="0" err="1">
                <a:ln>
                  <a:noFill/>
                </a:ln>
                <a:solidFill>
                  <a:prstClr val="white"/>
                </a:solidFill>
                <a:effectLst/>
                <a:uLnTx/>
                <a:uFillTx/>
                <a:latin typeface="Open Sans"/>
                <a:ea typeface="+mn-ea"/>
                <a:cs typeface="+mn-cs"/>
              </a:rPr>
              <a:t>nvestment</a:t>
            </a:r>
            <a:r>
              <a:rPr kumimoji="0" lang="en-US" sz="1600" b="0" i="0" u="none" strike="noStrike" kern="0" cap="none" spc="0" normalizeH="0" baseline="0" noProof="0" dirty="0">
                <a:ln>
                  <a:noFill/>
                </a:ln>
                <a:solidFill>
                  <a:prstClr val="white"/>
                </a:solidFill>
                <a:effectLst/>
                <a:uLnTx/>
                <a:uFillTx/>
                <a:latin typeface="Open Sans"/>
                <a:ea typeface="+mn-ea"/>
                <a:cs typeface="+mn-cs"/>
              </a:rPr>
              <a:t> to add one chairlift and run</a:t>
            </a:r>
          </a:p>
        </p:txBody>
      </p:sp>
      <p:sp>
        <p:nvSpPr>
          <p:cNvPr id="41" name="TxtBox:72/196">
            <a:extLst>
              <a:ext uri="{FF2B5EF4-FFF2-40B4-BE49-F238E27FC236}">
                <a16:creationId xmlns:a16="http://schemas.microsoft.com/office/drawing/2014/main" id="{823B7DA3-4278-55E3-EF06-EE66321690D2}"/>
              </a:ext>
            </a:extLst>
          </p:cNvPr>
          <p:cNvSpPr/>
          <p:nvPr/>
        </p:nvSpPr>
        <p:spPr>
          <a:xfrm>
            <a:off x="486138" y="2659893"/>
            <a:ext cx="1116139" cy="184666"/>
          </a:xfrm>
          <a:prstGeom prst="rect">
            <a:avLst/>
          </a:prstGeom>
        </p:spPr>
        <p:txBody>
          <a:bodyPr vert="horz" lIns="0" tIns="0" rIns="0" bIns="0" rtlCol="0">
            <a:noAutofit/>
          </a:bodyPr>
          <a:lstStyle/>
          <a:p>
            <a:pPr>
              <a:spcBef>
                <a:spcPts val="200"/>
              </a:spcBef>
              <a:spcAft>
                <a:spcPts val="1333"/>
              </a:spcAft>
              <a:buSzPct val="100000"/>
            </a:pPr>
            <a:r>
              <a:rPr lang="en-US" sz="1200" b="1" dirty="0">
                <a:latin typeface="Open Sans Light" panose="020B0306030504020204" pitchFamily="34" charset="0"/>
                <a:ea typeface="Open Sans Light" panose="020B0306030504020204" pitchFamily="34" charset="0"/>
                <a:cs typeface="Open Sans Light" panose="020B0306030504020204" pitchFamily="34" charset="0"/>
              </a:rPr>
              <a:t>Key Findings:</a:t>
            </a:r>
          </a:p>
        </p:txBody>
      </p:sp>
      <p:sp>
        <p:nvSpPr>
          <p:cNvPr id="44" name="Text Placeholder 2">
            <a:extLst>
              <a:ext uri="{FF2B5EF4-FFF2-40B4-BE49-F238E27FC236}">
                <a16:creationId xmlns:a16="http://schemas.microsoft.com/office/drawing/2014/main" id="{2CBA8852-13A6-AA01-82F4-441E81D9DB22}"/>
              </a:ext>
            </a:extLst>
          </p:cNvPr>
          <p:cNvSpPr txBox="1">
            <a:spLocks/>
          </p:cNvSpPr>
          <p:nvPr/>
        </p:nvSpPr>
        <p:spPr>
          <a:xfrm>
            <a:off x="2127040" y="1044058"/>
            <a:ext cx="9493942"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i="1" dirty="0">
                <a:solidFill>
                  <a:schemeClr val="tx1"/>
                </a:solidFill>
              </a:rPr>
              <a:t>Currently, Big Mountain bases ticket prices on a comparison to the average price of resorts in its market segment. By taking a more data driven approach and comparing to data from other resorts across the segments, it may be possible to increase profits by pricing more appropriately (i.e., higher) and/or shut down services, thus saving costs, without impacting ticket sales.</a:t>
            </a:r>
          </a:p>
        </p:txBody>
      </p:sp>
      <p:sp>
        <p:nvSpPr>
          <p:cNvPr id="45" name="Title 1">
            <a:extLst>
              <a:ext uri="{FF2B5EF4-FFF2-40B4-BE49-F238E27FC236}">
                <a16:creationId xmlns:a16="http://schemas.microsoft.com/office/drawing/2014/main" id="{56768606-4AB0-8247-D77E-9C0FB88BC117}"/>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 and Key Findings</a:t>
            </a:r>
          </a:p>
        </p:txBody>
      </p:sp>
      <p:sp>
        <p:nvSpPr>
          <p:cNvPr id="46" name="Text Placeholder 2">
            <a:extLst>
              <a:ext uri="{FF2B5EF4-FFF2-40B4-BE49-F238E27FC236}">
                <a16:creationId xmlns:a16="http://schemas.microsoft.com/office/drawing/2014/main" id="{B58EDC22-85D1-E941-A790-7FEC3D971DA8}"/>
              </a:ext>
            </a:extLst>
          </p:cNvPr>
          <p:cNvSpPr txBox="1">
            <a:spLocks/>
          </p:cNvSpPr>
          <p:nvPr/>
        </p:nvSpPr>
        <p:spPr>
          <a:xfrm>
            <a:off x="486138" y="1044058"/>
            <a:ext cx="1453019"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b="1" dirty="0">
                <a:solidFill>
                  <a:schemeClr val="tx1"/>
                </a:solidFill>
              </a:rPr>
              <a:t>Our Understanding of the Context</a:t>
            </a:r>
            <a:r>
              <a:rPr lang="en-US" dirty="0">
                <a:solidFill>
                  <a:schemeClr val="tx1"/>
                </a:solidFill>
              </a:rPr>
              <a:t>:</a:t>
            </a:r>
          </a:p>
        </p:txBody>
      </p:sp>
      <p:sp>
        <p:nvSpPr>
          <p:cNvPr id="47" name="Text Placeholder 2">
            <a:extLst>
              <a:ext uri="{FF2B5EF4-FFF2-40B4-BE49-F238E27FC236}">
                <a16:creationId xmlns:a16="http://schemas.microsoft.com/office/drawing/2014/main" id="{D20189D2-1B58-6E52-EE15-699E2CEC9BD0}"/>
              </a:ext>
            </a:extLst>
          </p:cNvPr>
          <p:cNvSpPr txBox="1">
            <a:spLocks/>
          </p:cNvSpPr>
          <p:nvPr/>
        </p:nvSpPr>
        <p:spPr>
          <a:xfrm>
            <a:off x="2127040" y="1804395"/>
            <a:ext cx="9493942" cy="454080"/>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0" i="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marL="0" lvl="1" indent="0">
              <a:buNone/>
            </a:pPr>
            <a:r>
              <a:rPr lang="en-US" i="1" dirty="0">
                <a:latin typeface="Open Sans Light" panose="020B0306030504020204" pitchFamily="34" charset="0"/>
                <a:ea typeface="Open Sans Light" panose="020B0306030504020204" pitchFamily="34" charset="0"/>
                <a:cs typeface="Open Sans Light" panose="020B0306030504020204" pitchFamily="34" charset="0"/>
              </a:rPr>
              <a:t>This analysis seeks to identify opportunities for Big Mountain Resort to </a:t>
            </a:r>
            <a:r>
              <a:rPr lang="en-US" b="1" i="1" dirty="0">
                <a:latin typeface="Open Sans Light" panose="020B0306030504020204" pitchFamily="34" charset="0"/>
                <a:ea typeface="Open Sans Light" panose="020B0306030504020204" pitchFamily="34" charset="0"/>
                <a:cs typeface="Open Sans Light" panose="020B0306030504020204" pitchFamily="34" charset="0"/>
              </a:rPr>
              <a:t>increase profits by 10% over the next ski season through increasing ticket prices, shutting down services that will not impact customer ticket purchases, or a combination of both.</a:t>
            </a:r>
          </a:p>
        </p:txBody>
      </p:sp>
      <p:sp>
        <p:nvSpPr>
          <p:cNvPr id="48" name="Text Placeholder 2">
            <a:extLst>
              <a:ext uri="{FF2B5EF4-FFF2-40B4-BE49-F238E27FC236}">
                <a16:creationId xmlns:a16="http://schemas.microsoft.com/office/drawing/2014/main" id="{5F69B635-9455-C264-5D17-3FD6533C2CF9}"/>
              </a:ext>
            </a:extLst>
          </p:cNvPr>
          <p:cNvSpPr txBox="1">
            <a:spLocks/>
          </p:cNvSpPr>
          <p:nvPr/>
        </p:nvSpPr>
        <p:spPr>
          <a:xfrm>
            <a:off x="486138" y="1804395"/>
            <a:ext cx="1453020" cy="454080"/>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r>
              <a:rPr lang="en-US" dirty="0"/>
              <a:t>Problem Statement:</a:t>
            </a:r>
          </a:p>
        </p:txBody>
      </p:sp>
      <p:sp>
        <p:nvSpPr>
          <p:cNvPr id="52" name="Text Placeholder 2">
            <a:extLst>
              <a:ext uri="{FF2B5EF4-FFF2-40B4-BE49-F238E27FC236}">
                <a16:creationId xmlns:a16="http://schemas.microsoft.com/office/drawing/2014/main" id="{21F17ED0-DF8A-727C-B685-B9BE5835D38B}"/>
              </a:ext>
            </a:extLst>
          </p:cNvPr>
          <p:cNvSpPr txBox="1">
            <a:spLocks/>
          </p:cNvSpPr>
          <p:nvPr/>
        </p:nvSpPr>
        <p:spPr>
          <a:xfrm>
            <a:off x="486138" y="5012915"/>
            <a:ext cx="2631448" cy="454080"/>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0" i="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marL="0" lvl="1" indent="0">
              <a:buNone/>
            </a:pPr>
            <a:r>
              <a:rPr lang="en-US" i="1" dirty="0">
                <a:latin typeface="Open Sans Light" panose="020B0306030504020204" pitchFamily="34" charset="0"/>
                <a:ea typeface="Open Sans Light" panose="020B0306030504020204" pitchFamily="34" charset="0"/>
                <a:cs typeface="Open Sans Light" panose="020B0306030504020204" pitchFamily="34" charset="0"/>
              </a:rPr>
              <a:t>Given Big Mountain’s current facilities and features, Big Mountain </a:t>
            </a:r>
            <a:r>
              <a:rPr lang="en-US" b="1" i="1" dirty="0">
                <a:latin typeface="Open Sans Light" panose="020B0306030504020204" pitchFamily="34" charset="0"/>
                <a:ea typeface="Open Sans Light" panose="020B0306030504020204" pitchFamily="34" charset="0"/>
                <a:cs typeface="Open Sans Light" panose="020B0306030504020204" pitchFamily="34" charset="0"/>
              </a:rPr>
              <a:t>could raise prices from $81 to $96 without losing customers</a:t>
            </a:r>
          </a:p>
        </p:txBody>
      </p:sp>
      <p:sp>
        <p:nvSpPr>
          <p:cNvPr id="53" name="Text Placeholder 2">
            <a:extLst>
              <a:ext uri="{FF2B5EF4-FFF2-40B4-BE49-F238E27FC236}">
                <a16:creationId xmlns:a16="http://schemas.microsoft.com/office/drawing/2014/main" id="{A86443EF-B8E2-8B00-041B-625F54F36430}"/>
              </a:ext>
            </a:extLst>
          </p:cNvPr>
          <p:cNvSpPr txBox="1">
            <a:spLocks/>
          </p:cNvSpPr>
          <p:nvPr/>
        </p:nvSpPr>
        <p:spPr>
          <a:xfrm>
            <a:off x="3295700" y="5012915"/>
            <a:ext cx="2631448" cy="454080"/>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0" i="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marL="0" lvl="1" indent="0">
              <a:buNone/>
            </a:pPr>
            <a:r>
              <a:rPr lang="en-US" i="1" dirty="0">
                <a:latin typeface="Open Sans Light" panose="020B0306030504020204" pitchFamily="34" charset="0"/>
                <a:ea typeface="Open Sans Light" panose="020B0306030504020204" pitchFamily="34" charset="0"/>
                <a:cs typeface="Open Sans Light" panose="020B0306030504020204" pitchFamily="34" charset="0"/>
              </a:rPr>
              <a:t>This price increase would result in an estimated revenue increase of $26.3M assuming customer ticket volume remains constant at 350,000 per season and 5 tickets per customer</a:t>
            </a:r>
          </a:p>
        </p:txBody>
      </p:sp>
      <p:sp>
        <p:nvSpPr>
          <p:cNvPr id="54" name="Text Placeholder 2">
            <a:extLst>
              <a:ext uri="{FF2B5EF4-FFF2-40B4-BE49-F238E27FC236}">
                <a16:creationId xmlns:a16="http://schemas.microsoft.com/office/drawing/2014/main" id="{7B43E500-58BA-216A-9778-B491E30DA3E4}"/>
              </a:ext>
            </a:extLst>
          </p:cNvPr>
          <p:cNvSpPr txBox="1">
            <a:spLocks/>
          </p:cNvSpPr>
          <p:nvPr/>
        </p:nvSpPr>
        <p:spPr>
          <a:xfrm>
            <a:off x="6111822" y="5012915"/>
            <a:ext cx="2631448" cy="454080"/>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0" i="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marL="0" lvl="1" indent="0">
              <a:buNone/>
            </a:pPr>
            <a:r>
              <a:rPr lang="en-US" i="1" dirty="0">
                <a:latin typeface="Open Sans Light" panose="020B0306030504020204" pitchFamily="34" charset="0"/>
                <a:ea typeface="Open Sans Light" panose="020B0306030504020204" pitchFamily="34" charset="0"/>
                <a:cs typeface="Open Sans Light" panose="020B0306030504020204" pitchFamily="34" charset="0"/>
              </a:rPr>
              <a:t>In addition, building a run and chair that adds additional vertical drop is an investment that </a:t>
            </a:r>
            <a:r>
              <a:rPr lang="en-US" b="1" i="1" dirty="0">
                <a:latin typeface="Open Sans Light" panose="020B0306030504020204" pitchFamily="34" charset="0"/>
                <a:ea typeface="Open Sans Light" panose="020B0306030504020204" pitchFamily="34" charset="0"/>
                <a:cs typeface="Open Sans Light" panose="020B0306030504020204" pitchFamily="34" charset="0"/>
              </a:rPr>
              <a:t>will support future price increases and be profitable after one season. </a:t>
            </a:r>
            <a:r>
              <a:rPr lang="en-US" i="1" dirty="0">
                <a:latin typeface="Open Sans Light" panose="020B0306030504020204" pitchFamily="34" charset="0"/>
                <a:ea typeface="Open Sans Light" panose="020B0306030504020204" pitchFamily="34" charset="0"/>
                <a:cs typeface="Open Sans Light" panose="020B0306030504020204" pitchFamily="34" charset="0"/>
              </a:rPr>
              <a:t>It will also signal to customers that the price increases are going directly to facility investments</a:t>
            </a:r>
            <a:endParaRPr lang="en-US" b="1" i="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5" name="Text Placeholder 2">
            <a:extLst>
              <a:ext uri="{FF2B5EF4-FFF2-40B4-BE49-F238E27FC236}">
                <a16:creationId xmlns:a16="http://schemas.microsoft.com/office/drawing/2014/main" id="{8A42D028-1D25-B557-6025-703602D9C7BC}"/>
              </a:ext>
            </a:extLst>
          </p:cNvPr>
          <p:cNvSpPr txBox="1">
            <a:spLocks/>
          </p:cNvSpPr>
          <p:nvPr/>
        </p:nvSpPr>
        <p:spPr>
          <a:xfrm>
            <a:off x="8934503" y="5012915"/>
            <a:ext cx="2631448" cy="454080"/>
          </a:xfrm>
          <a:prstGeom prst="rect">
            <a:avLst/>
          </a:prstGeom>
        </p:spPr>
        <p:txBody>
          <a:bodyPr vert="horz" lIns="0" tIns="0" rIns="0" bIns="0" rtlCol="0">
            <a:noAutofit/>
          </a:bodyPr>
          <a:lstStyle>
            <a:defPPr>
              <a:defRPr lang="en-US"/>
            </a:defPPr>
            <a:lvl1pPr indent="0">
              <a:spcBef>
                <a:spcPts val="200"/>
              </a:spcBef>
              <a:spcAft>
                <a:spcPts val="1333"/>
              </a:spcAft>
              <a:buSzPct val="100000"/>
              <a:buFontTx/>
              <a:buNone/>
              <a:defRPr sz="1200" b="0" i="1">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defTabSz="1219170">
              <a:spcBef>
                <a:spcPts val="0"/>
              </a:spcBef>
              <a:spcAft>
                <a:spcPts val="1333"/>
              </a:spcAft>
              <a:buClrTx/>
              <a:buSzPct val="100000"/>
              <a:buFont typeface="Arial" panose="020B0604020202020204" pitchFamily="34" charset="0"/>
              <a:buChar char="•"/>
              <a:defRPr sz="1200" b="0"/>
            </a:lvl2pPr>
            <a:lvl3pPr marL="279400" indent="-127000" defTabSz="1219170">
              <a:spcBef>
                <a:spcPts val="0"/>
              </a:spcBef>
              <a:spcAft>
                <a:spcPts val="1333"/>
              </a:spcAft>
              <a:buClrTx/>
              <a:buSzPct val="100000"/>
              <a:buFont typeface="Arial" panose="020B0604020202020204" pitchFamily="34" charset="0"/>
              <a:buChar char="−"/>
              <a:defRPr sz="1200"/>
            </a:lvl3pPr>
            <a:lvl4pPr marL="431800" indent="-127000" defTabSz="1219170">
              <a:spcBef>
                <a:spcPts val="0"/>
              </a:spcBef>
              <a:spcAft>
                <a:spcPts val="1333"/>
              </a:spcAft>
              <a:buClrTx/>
              <a:buSzPct val="100000"/>
              <a:buFont typeface="Arial" panose="020B0604020202020204" pitchFamily="34" charset="0"/>
              <a:buChar char="◦"/>
              <a:defRPr sz="1200" baseline="0"/>
            </a:lvl4pPr>
            <a:lvl5pPr marL="584200" indent="-127000" defTabSz="1064657">
              <a:spcBef>
                <a:spcPts val="0"/>
              </a:spcBef>
              <a:spcAft>
                <a:spcPts val="1333"/>
              </a:spcAft>
              <a:buClrTx/>
              <a:buSzPct val="100000"/>
              <a:buFont typeface="Arial" panose="020B0604020202020204" pitchFamily="34" charset="0"/>
              <a:buChar char="−"/>
              <a:tabLst/>
              <a:defRPr sz="1200" baseline="0"/>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marL="0" lvl="1" indent="0">
              <a:buNone/>
            </a:pPr>
            <a:r>
              <a:rPr lang="en-US" b="1" i="1" dirty="0">
                <a:latin typeface="Open Sans Light" panose="020B0306030504020204" pitchFamily="34" charset="0"/>
                <a:ea typeface="Open Sans Light" panose="020B0306030504020204" pitchFamily="34" charset="0"/>
                <a:cs typeface="Open Sans Light" panose="020B0306030504020204" pitchFamily="34" charset="0"/>
              </a:rPr>
              <a:t>The recommended price increase and investment will increase profits by an estimated $24.7M </a:t>
            </a:r>
            <a:r>
              <a:rPr lang="en-US" i="1" dirty="0">
                <a:latin typeface="Open Sans Light" panose="020B0306030504020204" pitchFamily="34" charset="0"/>
                <a:ea typeface="Open Sans Light" panose="020B0306030504020204" pitchFamily="34" charset="0"/>
                <a:cs typeface="Open Sans Light" panose="020B0306030504020204" pitchFamily="34" charset="0"/>
              </a:rPr>
              <a:t>and allow for future price increases once the chair and run are operational</a:t>
            </a:r>
          </a:p>
        </p:txBody>
      </p:sp>
    </p:spTree>
    <p:extLst>
      <p:ext uri="{BB962C8B-B14F-4D97-AF65-F5344CB8AC3E}">
        <p14:creationId xmlns:p14="http://schemas.microsoft.com/office/powerpoint/2010/main" val="30011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2">
            <a:extLst>
              <a:ext uri="{FF2B5EF4-FFF2-40B4-BE49-F238E27FC236}">
                <a16:creationId xmlns:a16="http://schemas.microsoft.com/office/drawing/2014/main" id="{F8FD452C-F2B2-5430-864D-A569CB76DB4C}"/>
              </a:ext>
            </a:extLst>
          </p:cNvPr>
          <p:cNvSpPr txBox="1">
            <a:spLocks/>
          </p:cNvSpPr>
          <p:nvPr/>
        </p:nvSpPr>
        <p:spPr>
          <a:xfrm>
            <a:off x="551688" y="684903"/>
            <a:ext cx="11390734"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1333"/>
              </a:spcAft>
              <a:buClrTx/>
              <a:buSzPct val="100000"/>
              <a:buFontTx/>
              <a:buNone/>
              <a:tabLst/>
              <a:defRPr/>
            </a:pPr>
            <a:r>
              <a:rPr kumimoji="0" lang="en-US" sz="1200" b="0" i="0" u="none" strike="noStrike" kern="1200" cap="none" spc="0" normalizeH="0" baseline="0" noProof="0" dirty="0">
                <a:ln>
                  <a:noFill/>
                </a:ln>
                <a:solidFill>
                  <a:srgbClr val="75787B"/>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The steps below were used to build a model which used ski resort features as inputs and predicted the price customers would be willing to pay for those features. The data used as inputs were from Big Mountain’s national competitors.</a:t>
            </a:r>
          </a:p>
        </p:txBody>
      </p:sp>
      <p:sp>
        <p:nvSpPr>
          <p:cNvPr id="34" name="Title 1">
            <a:extLst>
              <a:ext uri="{FF2B5EF4-FFF2-40B4-BE49-F238E27FC236}">
                <a16:creationId xmlns:a16="http://schemas.microsoft.com/office/drawing/2014/main" id="{5ED83D15-6DE0-CC5D-3FDE-439EF56884F5}"/>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Analysis Process Overview</a:t>
            </a:r>
          </a:p>
        </p:txBody>
      </p:sp>
      <p:cxnSp>
        <p:nvCxnSpPr>
          <p:cNvPr id="36" name="Straight Connector 35">
            <a:extLst>
              <a:ext uri="{FF2B5EF4-FFF2-40B4-BE49-F238E27FC236}">
                <a16:creationId xmlns:a16="http://schemas.microsoft.com/office/drawing/2014/main" id="{66F2B03A-7D79-0C2B-88A0-EF2FCDF55698}"/>
              </a:ext>
            </a:extLst>
          </p:cNvPr>
          <p:cNvCxnSpPr/>
          <p:nvPr/>
        </p:nvCxnSpPr>
        <p:spPr>
          <a:xfrm>
            <a:off x="562007" y="2997707"/>
            <a:ext cx="1964221" cy="0"/>
          </a:xfrm>
          <a:prstGeom prst="line">
            <a:avLst/>
          </a:prstGeom>
          <a:noFill/>
          <a:ln w="57150" cap="flat" cmpd="sng" algn="ctr">
            <a:solidFill>
              <a:srgbClr val="004F59"/>
            </a:solidFill>
            <a:prstDash val="solid"/>
          </a:ln>
          <a:effectLst/>
        </p:spPr>
      </p:cxnSp>
      <p:cxnSp>
        <p:nvCxnSpPr>
          <p:cNvPr id="37" name="Straight Connector 36">
            <a:extLst>
              <a:ext uri="{FF2B5EF4-FFF2-40B4-BE49-F238E27FC236}">
                <a16:creationId xmlns:a16="http://schemas.microsoft.com/office/drawing/2014/main" id="{A4D6188D-28A4-DE94-C043-C32189540CBF}"/>
              </a:ext>
            </a:extLst>
          </p:cNvPr>
          <p:cNvCxnSpPr/>
          <p:nvPr/>
        </p:nvCxnSpPr>
        <p:spPr>
          <a:xfrm>
            <a:off x="2858484" y="2997707"/>
            <a:ext cx="1964221" cy="0"/>
          </a:xfrm>
          <a:prstGeom prst="line">
            <a:avLst/>
          </a:prstGeom>
          <a:noFill/>
          <a:ln w="57150" cap="flat" cmpd="sng" algn="ctr">
            <a:solidFill>
              <a:srgbClr val="007680"/>
            </a:solidFill>
            <a:prstDash val="solid"/>
          </a:ln>
          <a:effectLst/>
        </p:spPr>
      </p:cxnSp>
      <p:cxnSp>
        <p:nvCxnSpPr>
          <p:cNvPr id="38" name="Straight Connector 37">
            <a:extLst>
              <a:ext uri="{FF2B5EF4-FFF2-40B4-BE49-F238E27FC236}">
                <a16:creationId xmlns:a16="http://schemas.microsoft.com/office/drawing/2014/main" id="{FD51A4BE-DACE-C0C8-75F6-349E494D62D0}"/>
              </a:ext>
            </a:extLst>
          </p:cNvPr>
          <p:cNvCxnSpPr/>
          <p:nvPr/>
        </p:nvCxnSpPr>
        <p:spPr>
          <a:xfrm>
            <a:off x="5125645" y="2997707"/>
            <a:ext cx="1964221" cy="0"/>
          </a:xfrm>
          <a:prstGeom prst="line">
            <a:avLst/>
          </a:prstGeom>
          <a:noFill/>
          <a:ln w="57150" cap="flat" cmpd="sng" algn="ctr">
            <a:solidFill>
              <a:srgbClr val="00ABAB"/>
            </a:solidFill>
            <a:prstDash val="solid"/>
          </a:ln>
          <a:effectLst/>
        </p:spPr>
      </p:cxnSp>
      <p:cxnSp>
        <p:nvCxnSpPr>
          <p:cNvPr id="39" name="Straight Connector 38">
            <a:extLst>
              <a:ext uri="{FF2B5EF4-FFF2-40B4-BE49-F238E27FC236}">
                <a16:creationId xmlns:a16="http://schemas.microsoft.com/office/drawing/2014/main" id="{2D6A6A9B-2E98-9C0E-7B39-2CE104537804}"/>
              </a:ext>
            </a:extLst>
          </p:cNvPr>
          <p:cNvCxnSpPr/>
          <p:nvPr/>
        </p:nvCxnSpPr>
        <p:spPr>
          <a:xfrm>
            <a:off x="7422123" y="2997707"/>
            <a:ext cx="1964221" cy="0"/>
          </a:xfrm>
          <a:prstGeom prst="line">
            <a:avLst/>
          </a:prstGeom>
          <a:noFill/>
          <a:ln w="57150" cap="flat" cmpd="sng" algn="ctr">
            <a:solidFill>
              <a:srgbClr val="6FC2B4"/>
            </a:solidFill>
            <a:prstDash val="solid"/>
          </a:ln>
          <a:effectLst/>
        </p:spPr>
      </p:cxnSp>
      <p:cxnSp>
        <p:nvCxnSpPr>
          <p:cNvPr id="40" name="Straight Connector 39">
            <a:extLst>
              <a:ext uri="{FF2B5EF4-FFF2-40B4-BE49-F238E27FC236}">
                <a16:creationId xmlns:a16="http://schemas.microsoft.com/office/drawing/2014/main" id="{2144EF33-2BE6-E1EF-54F2-C5170881494B}"/>
              </a:ext>
            </a:extLst>
          </p:cNvPr>
          <p:cNvCxnSpPr/>
          <p:nvPr/>
        </p:nvCxnSpPr>
        <p:spPr>
          <a:xfrm>
            <a:off x="9708828" y="2997707"/>
            <a:ext cx="1964221" cy="0"/>
          </a:xfrm>
          <a:prstGeom prst="line">
            <a:avLst/>
          </a:prstGeom>
          <a:noFill/>
          <a:ln w="57150" cap="flat" cmpd="sng" algn="ctr">
            <a:solidFill>
              <a:srgbClr val="9DD4CF"/>
            </a:solidFill>
            <a:prstDash val="solid"/>
          </a:ln>
          <a:effectLst/>
        </p:spPr>
      </p:cxnSp>
      <p:sp>
        <p:nvSpPr>
          <p:cNvPr id="42" name="Rectangle 41">
            <a:extLst>
              <a:ext uri="{FF2B5EF4-FFF2-40B4-BE49-F238E27FC236}">
                <a16:creationId xmlns:a16="http://schemas.microsoft.com/office/drawing/2014/main" id="{D952445D-26F1-B089-CD2A-C4058FDBFCA6}"/>
              </a:ext>
            </a:extLst>
          </p:cNvPr>
          <p:cNvSpPr/>
          <p:nvPr/>
        </p:nvSpPr>
        <p:spPr>
          <a:xfrm>
            <a:off x="2858483" y="3133110"/>
            <a:ext cx="1964221" cy="2770759"/>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kumimoji="0" lang="en-US" sz="1200" b="0" i="0" u="none" strike="noStrike" kern="0" cap="none" spc="0" normalizeH="0" baseline="0" noProof="0" dirty="0">
                <a:ln>
                  <a:noFill/>
                </a:ln>
                <a:solidFill>
                  <a:srgbClr val="000000"/>
                </a:solidFill>
                <a:effectLst/>
                <a:uLnTx/>
                <a:uFillTx/>
                <a:latin typeface="Open Sans"/>
                <a:ea typeface="Open Sans" charset="0"/>
                <a:cs typeface="Open Sans" charset="0"/>
              </a:rPr>
              <a:t>Cleaned the data set and added data regarding state demographics.</a:t>
            </a:r>
          </a:p>
          <a:p>
            <a:pPr marL="0" marR="0" lvl="1" indent="0" defTabSz="914400" eaLnBrk="0" fontAlgn="base" latinLnBrk="0" hangingPunct="0">
              <a:lnSpc>
                <a:spcPct val="120000"/>
              </a:lnSpc>
              <a:spcBef>
                <a:spcPts val="0"/>
              </a:spcBef>
              <a:spcAft>
                <a:spcPts val="1000"/>
              </a:spcAft>
              <a:buClrTx/>
              <a:buSzPct val="75000"/>
              <a:buFontTx/>
              <a:buNone/>
              <a:tabLst/>
              <a:defRPr/>
            </a:pPr>
            <a:r>
              <a:rPr lang="en-US" sz="1200" kern="0" dirty="0">
                <a:solidFill>
                  <a:srgbClr val="000000"/>
                </a:solidFill>
                <a:latin typeface="Open Sans"/>
                <a:ea typeface="Open Sans" charset="0"/>
                <a:cs typeface="Open Sans" charset="0"/>
              </a:rPr>
              <a:t>Decided to focus analysis on adult weekend ticket prices since more information was available</a:t>
            </a:r>
            <a:endParaRPr kumimoji="0" lang="en-US" sz="1200" b="0" i="0" u="none" strike="noStrike" kern="0" cap="none" spc="0" normalizeH="0" baseline="0" noProof="0" dirty="0">
              <a:ln>
                <a:noFill/>
              </a:ln>
              <a:solidFill>
                <a:srgbClr val="000000"/>
              </a:solidFill>
              <a:effectLst/>
              <a:uLnTx/>
              <a:uFillTx/>
              <a:latin typeface="Open Sans"/>
              <a:ea typeface="Open Sans" charset="0"/>
              <a:cs typeface="Open Sans" charset="0"/>
            </a:endParaRPr>
          </a:p>
          <a:p>
            <a:pPr marL="0" marR="0" lvl="1" indent="0" defTabSz="914400" eaLnBrk="0" fontAlgn="base" latinLnBrk="0" hangingPunct="0">
              <a:lnSpc>
                <a:spcPct val="120000"/>
              </a:lnSpc>
              <a:spcBef>
                <a:spcPts val="0"/>
              </a:spcBef>
              <a:spcAft>
                <a:spcPts val="1000"/>
              </a:spcAft>
              <a:buClrTx/>
              <a:buSzPct val="75000"/>
              <a:buFontTx/>
              <a:buNone/>
              <a:tabLst/>
              <a:defRPr/>
            </a:pPr>
            <a:r>
              <a:rPr lang="en-US" sz="1200" kern="0" dirty="0">
                <a:solidFill>
                  <a:srgbClr val="000000"/>
                </a:solidFill>
                <a:latin typeface="Open Sans"/>
                <a:ea typeface="Open Sans" charset="0"/>
                <a:cs typeface="Open Sans" charset="0"/>
              </a:rPr>
              <a:t>Final data set included information regarding </a:t>
            </a:r>
            <a:r>
              <a:rPr lang="en-US" sz="1200" b="1" kern="0" dirty="0">
                <a:solidFill>
                  <a:srgbClr val="000000"/>
                </a:solidFill>
                <a:latin typeface="Open Sans"/>
                <a:ea typeface="Open Sans" charset="0"/>
                <a:cs typeface="Open Sans" charset="0"/>
              </a:rPr>
              <a:t>33 features at 277 resorts </a:t>
            </a:r>
            <a:r>
              <a:rPr lang="en-US" sz="1200" kern="0" dirty="0">
                <a:solidFill>
                  <a:srgbClr val="000000"/>
                </a:solidFill>
                <a:latin typeface="Open Sans"/>
                <a:ea typeface="Open Sans" charset="0"/>
                <a:cs typeface="Open Sans" charset="0"/>
              </a:rPr>
              <a:t>nationwide (including BMR)</a:t>
            </a:r>
            <a:endParaRPr kumimoji="0" lang="en-US" sz="1200" b="0" i="0" u="none" strike="noStrike" kern="0" cap="none" spc="0" normalizeH="0" baseline="0" noProof="0" dirty="0">
              <a:ln>
                <a:noFill/>
              </a:ln>
              <a:solidFill>
                <a:srgbClr val="000000"/>
              </a:solidFill>
              <a:effectLst/>
              <a:uLnTx/>
              <a:uFillTx/>
              <a:latin typeface="Open Sans"/>
              <a:ea typeface="Open Sans" charset="0"/>
              <a:cs typeface="Open Sans" charset="0"/>
            </a:endParaRPr>
          </a:p>
        </p:txBody>
      </p:sp>
      <p:cxnSp>
        <p:nvCxnSpPr>
          <p:cNvPr id="47" name="Straight Connector 46">
            <a:extLst>
              <a:ext uri="{FF2B5EF4-FFF2-40B4-BE49-F238E27FC236}">
                <a16:creationId xmlns:a16="http://schemas.microsoft.com/office/drawing/2014/main" id="{CD2C7E37-A5F1-B87C-EC99-01F0C6E394D8}"/>
              </a:ext>
            </a:extLst>
          </p:cNvPr>
          <p:cNvCxnSpPr/>
          <p:nvPr/>
        </p:nvCxnSpPr>
        <p:spPr>
          <a:xfrm>
            <a:off x="562007" y="6256291"/>
            <a:ext cx="1964221" cy="0"/>
          </a:xfrm>
          <a:prstGeom prst="line">
            <a:avLst/>
          </a:prstGeom>
          <a:noFill/>
          <a:ln w="19050" cap="flat" cmpd="sng" algn="ctr">
            <a:solidFill>
              <a:sysClr val="window" lastClr="FFFFFF">
                <a:lumMod val="75000"/>
              </a:sysClr>
            </a:solidFill>
            <a:prstDash val="solid"/>
          </a:ln>
          <a:effectLst/>
        </p:spPr>
      </p:cxnSp>
      <p:cxnSp>
        <p:nvCxnSpPr>
          <p:cNvPr id="48" name="Straight Connector 47">
            <a:extLst>
              <a:ext uri="{FF2B5EF4-FFF2-40B4-BE49-F238E27FC236}">
                <a16:creationId xmlns:a16="http://schemas.microsoft.com/office/drawing/2014/main" id="{1F5D2358-89FC-CDFB-4371-41B31707C5CD}"/>
              </a:ext>
            </a:extLst>
          </p:cNvPr>
          <p:cNvCxnSpPr/>
          <p:nvPr/>
        </p:nvCxnSpPr>
        <p:spPr>
          <a:xfrm>
            <a:off x="2858484" y="6256291"/>
            <a:ext cx="1964221" cy="0"/>
          </a:xfrm>
          <a:prstGeom prst="line">
            <a:avLst/>
          </a:prstGeom>
          <a:noFill/>
          <a:ln w="19050" cap="flat" cmpd="sng" algn="ctr">
            <a:solidFill>
              <a:sysClr val="window" lastClr="FFFFFF">
                <a:lumMod val="75000"/>
              </a:sysClr>
            </a:solidFill>
            <a:prstDash val="solid"/>
          </a:ln>
          <a:effectLst/>
        </p:spPr>
      </p:cxnSp>
      <p:cxnSp>
        <p:nvCxnSpPr>
          <p:cNvPr id="49" name="Straight Connector 48">
            <a:extLst>
              <a:ext uri="{FF2B5EF4-FFF2-40B4-BE49-F238E27FC236}">
                <a16:creationId xmlns:a16="http://schemas.microsoft.com/office/drawing/2014/main" id="{664ADBBE-AE13-9040-600D-ADF5E5A62405}"/>
              </a:ext>
            </a:extLst>
          </p:cNvPr>
          <p:cNvCxnSpPr/>
          <p:nvPr/>
        </p:nvCxnSpPr>
        <p:spPr>
          <a:xfrm>
            <a:off x="5125645" y="6256291"/>
            <a:ext cx="1964221" cy="0"/>
          </a:xfrm>
          <a:prstGeom prst="line">
            <a:avLst/>
          </a:prstGeom>
          <a:noFill/>
          <a:ln w="19050" cap="flat" cmpd="sng" algn="ctr">
            <a:solidFill>
              <a:sysClr val="window" lastClr="FFFFFF">
                <a:lumMod val="75000"/>
              </a:sysClr>
            </a:solidFill>
            <a:prstDash val="solid"/>
          </a:ln>
          <a:effectLst/>
        </p:spPr>
      </p:cxnSp>
      <p:cxnSp>
        <p:nvCxnSpPr>
          <p:cNvPr id="50" name="Straight Connector 49">
            <a:extLst>
              <a:ext uri="{FF2B5EF4-FFF2-40B4-BE49-F238E27FC236}">
                <a16:creationId xmlns:a16="http://schemas.microsoft.com/office/drawing/2014/main" id="{720E7E5D-9C7A-65E8-20E9-52A6A78F8144}"/>
              </a:ext>
            </a:extLst>
          </p:cNvPr>
          <p:cNvCxnSpPr/>
          <p:nvPr/>
        </p:nvCxnSpPr>
        <p:spPr>
          <a:xfrm>
            <a:off x="7422123" y="6256291"/>
            <a:ext cx="1964221" cy="0"/>
          </a:xfrm>
          <a:prstGeom prst="line">
            <a:avLst/>
          </a:prstGeom>
          <a:noFill/>
          <a:ln w="19050" cap="flat" cmpd="sng" algn="ctr">
            <a:solidFill>
              <a:sysClr val="window" lastClr="FFFFFF">
                <a:lumMod val="75000"/>
              </a:sysClr>
            </a:solidFill>
            <a:prstDash val="solid"/>
          </a:ln>
          <a:effectLst/>
        </p:spPr>
      </p:cxnSp>
      <p:cxnSp>
        <p:nvCxnSpPr>
          <p:cNvPr id="51" name="Straight Connector 50">
            <a:extLst>
              <a:ext uri="{FF2B5EF4-FFF2-40B4-BE49-F238E27FC236}">
                <a16:creationId xmlns:a16="http://schemas.microsoft.com/office/drawing/2014/main" id="{DDDBC17A-906D-8BF4-6555-D7BA40127937}"/>
              </a:ext>
            </a:extLst>
          </p:cNvPr>
          <p:cNvCxnSpPr/>
          <p:nvPr/>
        </p:nvCxnSpPr>
        <p:spPr>
          <a:xfrm>
            <a:off x="9708828" y="6256291"/>
            <a:ext cx="1964221" cy="0"/>
          </a:xfrm>
          <a:prstGeom prst="line">
            <a:avLst/>
          </a:prstGeom>
          <a:noFill/>
          <a:ln w="19050" cap="flat" cmpd="sng" algn="ctr">
            <a:solidFill>
              <a:sysClr val="window" lastClr="FFFFFF">
                <a:lumMod val="75000"/>
              </a:sysClr>
            </a:solidFill>
            <a:prstDash val="solid"/>
          </a:ln>
          <a:effectLst/>
        </p:spPr>
      </p:cxnSp>
      <p:sp>
        <p:nvSpPr>
          <p:cNvPr id="55" name="Graphic 5">
            <a:extLst>
              <a:ext uri="{FF2B5EF4-FFF2-40B4-BE49-F238E27FC236}">
                <a16:creationId xmlns:a16="http://schemas.microsoft.com/office/drawing/2014/main" id="{3D1B032A-99CA-E4E5-8B47-3C2D3190CCDF}"/>
              </a:ext>
            </a:extLst>
          </p:cNvPr>
          <p:cNvSpPr/>
          <p:nvPr/>
        </p:nvSpPr>
        <p:spPr>
          <a:xfrm>
            <a:off x="5610220" y="1467266"/>
            <a:ext cx="956190" cy="955298"/>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0 h 361971"/>
              <a:gd name="connsiteX7" fmla="*/ 68372 w 362309"/>
              <a:gd name="connsiteY7" fmla="*/ 180667 h 361971"/>
              <a:gd name="connsiteX8" fmla="*/ 74762 w 362309"/>
              <a:gd name="connsiteY8" fmla="*/ 174283 h 361971"/>
              <a:gd name="connsiteX9" fmla="*/ 189142 w 362309"/>
              <a:gd name="connsiteY9" fmla="*/ 174283 h 361971"/>
              <a:gd name="connsiteX10" fmla="*/ 169333 w 362309"/>
              <a:gd name="connsiteY10" fmla="*/ 154492 h 361971"/>
              <a:gd name="connsiteX11" fmla="*/ 169333 w 362309"/>
              <a:gd name="connsiteY11" fmla="*/ 145555 h 361971"/>
              <a:gd name="connsiteX12" fmla="*/ 178279 w 362309"/>
              <a:gd name="connsiteY12" fmla="*/ 145555 h 361971"/>
              <a:gd name="connsiteX13" fmla="*/ 178279 w 362309"/>
              <a:gd name="connsiteY13" fmla="*/ 145555 h 361971"/>
              <a:gd name="connsiteX14" fmla="*/ 208951 w 362309"/>
              <a:gd name="connsiteY14" fmla="*/ 176198 h 361971"/>
              <a:gd name="connsiteX15" fmla="*/ 210229 w 362309"/>
              <a:gd name="connsiteY15" fmla="*/ 178113 h 361971"/>
              <a:gd name="connsiteX16" fmla="*/ 210229 w 362309"/>
              <a:gd name="connsiteY16" fmla="*/ 183220 h 361971"/>
              <a:gd name="connsiteX17" fmla="*/ 208951 w 362309"/>
              <a:gd name="connsiteY17" fmla="*/ 185135 h 361971"/>
              <a:gd name="connsiteX18" fmla="*/ 178279 w 362309"/>
              <a:gd name="connsiteY18" fmla="*/ 215779 h 361971"/>
              <a:gd name="connsiteX19" fmla="*/ 173806 w 362309"/>
              <a:gd name="connsiteY19" fmla="*/ 217694 h 361971"/>
              <a:gd name="connsiteX20" fmla="*/ 167416 w 362309"/>
              <a:gd name="connsiteY20" fmla="*/ 211310 h 361971"/>
              <a:gd name="connsiteX21" fmla="*/ 169333 w 362309"/>
              <a:gd name="connsiteY21" fmla="*/ 206841 h 361971"/>
              <a:gd name="connsiteX22" fmla="*/ 189142 w 362309"/>
              <a:gd name="connsiteY22" fmla="*/ 187051 h 361971"/>
              <a:gd name="connsiteX23" fmla="*/ 74762 w 362309"/>
              <a:gd name="connsiteY23" fmla="*/ 187051 h 361971"/>
              <a:gd name="connsiteX24" fmla="*/ 68372 w 362309"/>
              <a:gd name="connsiteY24" fmla="*/ 180667 h 361971"/>
              <a:gd name="connsiteX25" fmla="*/ 68372 w 362309"/>
              <a:gd name="connsiteY25" fmla="*/ 180667 h 361971"/>
              <a:gd name="connsiteX26" fmla="*/ 256237 w 362309"/>
              <a:gd name="connsiteY26" fmla="*/ 287918 h 361971"/>
              <a:gd name="connsiteX27" fmla="*/ 249847 w 362309"/>
              <a:gd name="connsiteY27" fmla="*/ 294302 h 361971"/>
              <a:gd name="connsiteX28" fmla="*/ 135467 w 362309"/>
              <a:gd name="connsiteY28" fmla="*/ 294302 h 361971"/>
              <a:gd name="connsiteX29" fmla="*/ 129077 w 362309"/>
              <a:gd name="connsiteY29" fmla="*/ 287918 h 361971"/>
              <a:gd name="connsiteX30" fmla="*/ 129077 w 362309"/>
              <a:gd name="connsiteY30" fmla="*/ 218971 h 361971"/>
              <a:gd name="connsiteX31" fmla="*/ 135467 w 362309"/>
              <a:gd name="connsiteY31" fmla="*/ 212587 h 361971"/>
              <a:gd name="connsiteX32" fmla="*/ 141857 w 362309"/>
              <a:gd name="connsiteY32" fmla="*/ 218971 h 361971"/>
              <a:gd name="connsiteX33" fmla="*/ 141857 w 362309"/>
              <a:gd name="connsiteY33" fmla="*/ 281534 h 361971"/>
              <a:gd name="connsiteX34" fmla="*/ 243457 w 362309"/>
              <a:gd name="connsiteY34" fmla="*/ 281534 h 361971"/>
              <a:gd name="connsiteX35" fmla="*/ 243457 w 362309"/>
              <a:gd name="connsiteY35" fmla="*/ 81077 h 361971"/>
              <a:gd name="connsiteX36" fmla="*/ 141857 w 362309"/>
              <a:gd name="connsiteY36" fmla="*/ 81077 h 361971"/>
              <a:gd name="connsiteX37" fmla="*/ 141857 w 362309"/>
              <a:gd name="connsiteY37" fmla="*/ 143640 h 361971"/>
              <a:gd name="connsiteX38" fmla="*/ 135467 w 362309"/>
              <a:gd name="connsiteY38" fmla="*/ 150024 h 361971"/>
              <a:gd name="connsiteX39" fmla="*/ 129077 w 362309"/>
              <a:gd name="connsiteY39" fmla="*/ 143640 h 361971"/>
              <a:gd name="connsiteX40" fmla="*/ 129077 w 362309"/>
              <a:gd name="connsiteY40" fmla="*/ 74693 h 361971"/>
              <a:gd name="connsiteX41" fmla="*/ 135467 w 362309"/>
              <a:gd name="connsiteY41" fmla="*/ 68309 h 361971"/>
              <a:gd name="connsiteX42" fmla="*/ 249847 w 362309"/>
              <a:gd name="connsiteY42" fmla="*/ 68309 h 361971"/>
              <a:gd name="connsiteX43" fmla="*/ 256237 w 362309"/>
              <a:gd name="connsiteY43" fmla="*/ 74693 h 361971"/>
              <a:gd name="connsiteX44" fmla="*/ 256237 w 362309"/>
              <a:gd name="connsiteY44" fmla="*/ 287918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62309" h="361971">
                <a:moveTo>
                  <a:pt x="181474" y="0"/>
                </a:moveTo>
                <a:cubicBezTo>
                  <a:pt x="81152" y="0"/>
                  <a:pt x="0" y="81077"/>
                  <a:pt x="0" y="180667"/>
                </a:cubicBezTo>
                <a:cubicBezTo>
                  <a:pt x="0" y="280895"/>
                  <a:pt x="81152" y="361972"/>
                  <a:pt x="180836" y="361972"/>
                </a:cubicBezTo>
                <a:cubicBezTo>
                  <a:pt x="281157" y="361972"/>
                  <a:pt x="362310" y="280895"/>
                  <a:pt x="362310" y="181305"/>
                </a:cubicBezTo>
                <a:cubicBezTo>
                  <a:pt x="362310" y="181305"/>
                  <a:pt x="362310" y="181305"/>
                  <a:pt x="362310" y="181305"/>
                </a:cubicBezTo>
                <a:cubicBezTo>
                  <a:pt x="362310" y="81077"/>
                  <a:pt x="281796" y="0"/>
                  <a:pt x="181474" y="0"/>
                </a:cubicBezTo>
                <a:cubicBezTo>
                  <a:pt x="181474" y="0"/>
                  <a:pt x="181474" y="0"/>
                  <a:pt x="181474" y="0"/>
                </a:cubicBezTo>
                <a:close/>
                <a:moveTo>
                  <a:pt x="68372" y="180667"/>
                </a:moveTo>
                <a:cubicBezTo>
                  <a:pt x="68372" y="176836"/>
                  <a:pt x="70929" y="174283"/>
                  <a:pt x="74762" y="174283"/>
                </a:cubicBezTo>
                <a:lnTo>
                  <a:pt x="189142" y="174283"/>
                </a:lnTo>
                <a:lnTo>
                  <a:pt x="169333" y="154492"/>
                </a:lnTo>
                <a:cubicBezTo>
                  <a:pt x="166778" y="151939"/>
                  <a:pt x="166778" y="148108"/>
                  <a:pt x="169333" y="145555"/>
                </a:cubicBezTo>
                <a:cubicBezTo>
                  <a:pt x="171889" y="143001"/>
                  <a:pt x="175723" y="143001"/>
                  <a:pt x="178279" y="145555"/>
                </a:cubicBezTo>
                <a:cubicBezTo>
                  <a:pt x="178279" y="145555"/>
                  <a:pt x="178279" y="145555"/>
                  <a:pt x="178279" y="145555"/>
                </a:cubicBezTo>
                <a:lnTo>
                  <a:pt x="208951" y="176198"/>
                </a:lnTo>
                <a:cubicBezTo>
                  <a:pt x="209590" y="176836"/>
                  <a:pt x="210229" y="177475"/>
                  <a:pt x="210229" y="178113"/>
                </a:cubicBezTo>
                <a:cubicBezTo>
                  <a:pt x="210868" y="179390"/>
                  <a:pt x="210868" y="181305"/>
                  <a:pt x="210229" y="183220"/>
                </a:cubicBezTo>
                <a:cubicBezTo>
                  <a:pt x="210229" y="183859"/>
                  <a:pt x="209590" y="184497"/>
                  <a:pt x="208951" y="185135"/>
                </a:cubicBezTo>
                <a:lnTo>
                  <a:pt x="178279" y="215779"/>
                </a:lnTo>
                <a:cubicBezTo>
                  <a:pt x="177001" y="217055"/>
                  <a:pt x="175723" y="217694"/>
                  <a:pt x="173806" y="217694"/>
                </a:cubicBezTo>
                <a:cubicBezTo>
                  <a:pt x="169973" y="217694"/>
                  <a:pt x="167416" y="214502"/>
                  <a:pt x="167416" y="211310"/>
                </a:cubicBezTo>
                <a:cubicBezTo>
                  <a:pt x="167416" y="209395"/>
                  <a:pt x="168056" y="208118"/>
                  <a:pt x="169333" y="206841"/>
                </a:cubicBezTo>
                <a:lnTo>
                  <a:pt x="189142" y="187051"/>
                </a:lnTo>
                <a:lnTo>
                  <a:pt x="74762" y="187051"/>
                </a:lnTo>
                <a:cubicBezTo>
                  <a:pt x="70929" y="187051"/>
                  <a:pt x="68372" y="184497"/>
                  <a:pt x="68372" y="180667"/>
                </a:cubicBezTo>
                <a:cubicBezTo>
                  <a:pt x="68372" y="180667"/>
                  <a:pt x="68372" y="180667"/>
                  <a:pt x="68372" y="180667"/>
                </a:cubicBezTo>
                <a:close/>
                <a:moveTo>
                  <a:pt x="256237" y="287918"/>
                </a:moveTo>
                <a:cubicBezTo>
                  <a:pt x="256237" y="291748"/>
                  <a:pt x="253681" y="294302"/>
                  <a:pt x="249847" y="294302"/>
                </a:cubicBezTo>
                <a:lnTo>
                  <a:pt x="135467" y="294302"/>
                </a:lnTo>
                <a:cubicBezTo>
                  <a:pt x="131633" y="294302"/>
                  <a:pt x="129077" y="291748"/>
                  <a:pt x="129077" y="287918"/>
                </a:cubicBezTo>
                <a:lnTo>
                  <a:pt x="129077" y="218971"/>
                </a:lnTo>
                <a:cubicBezTo>
                  <a:pt x="129077" y="215140"/>
                  <a:pt x="131633" y="212587"/>
                  <a:pt x="135467" y="212587"/>
                </a:cubicBezTo>
                <a:cubicBezTo>
                  <a:pt x="139301" y="212587"/>
                  <a:pt x="141857" y="215140"/>
                  <a:pt x="141857" y="218971"/>
                </a:cubicBezTo>
                <a:lnTo>
                  <a:pt x="141857" y="281534"/>
                </a:lnTo>
                <a:lnTo>
                  <a:pt x="243457" y="281534"/>
                </a:lnTo>
                <a:lnTo>
                  <a:pt x="243457" y="81077"/>
                </a:lnTo>
                <a:lnTo>
                  <a:pt x="141857" y="81077"/>
                </a:lnTo>
                <a:lnTo>
                  <a:pt x="141857" y="143640"/>
                </a:lnTo>
                <a:cubicBezTo>
                  <a:pt x="141857" y="147470"/>
                  <a:pt x="139301" y="150024"/>
                  <a:pt x="135467" y="150024"/>
                </a:cubicBezTo>
                <a:cubicBezTo>
                  <a:pt x="131633" y="150024"/>
                  <a:pt x="129077" y="147470"/>
                  <a:pt x="129077" y="143640"/>
                </a:cubicBezTo>
                <a:lnTo>
                  <a:pt x="129077" y="74693"/>
                </a:lnTo>
                <a:cubicBezTo>
                  <a:pt x="129077" y="70862"/>
                  <a:pt x="131633" y="68309"/>
                  <a:pt x="135467" y="68309"/>
                </a:cubicBezTo>
                <a:lnTo>
                  <a:pt x="249847" y="68309"/>
                </a:lnTo>
                <a:cubicBezTo>
                  <a:pt x="253681" y="68309"/>
                  <a:pt x="256237" y="70862"/>
                  <a:pt x="256237" y="74693"/>
                </a:cubicBezTo>
                <a:lnTo>
                  <a:pt x="256237" y="287918"/>
                </a:lnTo>
                <a:close/>
              </a:path>
            </a:pathLst>
          </a:custGeom>
          <a:solidFill>
            <a:srgbClr val="00ABAB"/>
          </a:solidFill>
          <a:ln w="639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Open Sans"/>
            </a:endParaRPr>
          </a:p>
        </p:txBody>
      </p:sp>
      <p:sp>
        <p:nvSpPr>
          <p:cNvPr id="62" name="Rectangle 61">
            <a:extLst>
              <a:ext uri="{FF2B5EF4-FFF2-40B4-BE49-F238E27FC236}">
                <a16:creationId xmlns:a16="http://schemas.microsoft.com/office/drawing/2014/main" id="{C9D6A23B-A2DC-67B7-B916-34AF68D0821C}"/>
              </a:ext>
            </a:extLst>
          </p:cNvPr>
          <p:cNvSpPr/>
          <p:nvPr/>
        </p:nvSpPr>
        <p:spPr>
          <a:xfrm>
            <a:off x="562007" y="2671727"/>
            <a:ext cx="1964222" cy="298287"/>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Problem Identification</a:t>
            </a:r>
          </a:p>
        </p:txBody>
      </p:sp>
      <p:sp>
        <p:nvSpPr>
          <p:cNvPr id="64" name="Rectangle 63">
            <a:extLst>
              <a:ext uri="{FF2B5EF4-FFF2-40B4-BE49-F238E27FC236}">
                <a16:creationId xmlns:a16="http://schemas.microsoft.com/office/drawing/2014/main" id="{AE850A44-6AAD-3849-AA1D-7918A4908CD6}"/>
              </a:ext>
            </a:extLst>
          </p:cNvPr>
          <p:cNvSpPr/>
          <p:nvPr/>
        </p:nvSpPr>
        <p:spPr>
          <a:xfrm>
            <a:off x="2858483" y="2671727"/>
            <a:ext cx="1964222" cy="298287"/>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Data Wrangling</a:t>
            </a:r>
          </a:p>
        </p:txBody>
      </p:sp>
      <p:sp>
        <p:nvSpPr>
          <p:cNvPr id="65" name="Rectangle 64">
            <a:extLst>
              <a:ext uri="{FF2B5EF4-FFF2-40B4-BE49-F238E27FC236}">
                <a16:creationId xmlns:a16="http://schemas.microsoft.com/office/drawing/2014/main" id="{EF77BE57-0CFE-B882-DEF9-95F9043AE0C5}"/>
              </a:ext>
            </a:extLst>
          </p:cNvPr>
          <p:cNvSpPr/>
          <p:nvPr/>
        </p:nvSpPr>
        <p:spPr>
          <a:xfrm>
            <a:off x="5125645" y="2671727"/>
            <a:ext cx="1964222" cy="298287"/>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Exploratory Data Analysis</a:t>
            </a:r>
          </a:p>
        </p:txBody>
      </p:sp>
      <p:sp>
        <p:nvSpPr>
          <p:cNvPr id="66" name="Rectangle 65">
            <a:extLst>
              <a:ext uri="{FF2B5EF4-FFF2-40B4-BE49-F238E27FC236}">
                <a16:creationId xmlns:a16="http://schemas.microsoft.com/office/drawing/2014/main" id="{A97DD2C0-AB8A-F86B-925F-B07B5B2B515B}"/>
              </a:ext>
            </a:extLst>
          </p:cNvPr>
          <p:cNvSpPr/>
          <p:nvPr/>
        </p:nvSpPr>
        <p:spPr>
          <a:xfrm>
            <a:off x="7422123" y="2671727"/>
            <a:ext cx="1964222" cy="298287"/>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Preprocessing &amp; Training</a:t>
            </a:r>
          </a:p>
        </p:txBody>
      </p:sp>
      <p:sp>
        <p:nvSpPr>
          <p:cNvPr id="67" name="Rectangle 66">
            <a:extLst>
              <a:ext uri="{FF2B5EF4-FFF2-40B4-BE49-F238E27FC236}">
                <a16:creationId xmlns:a16="http://schemas.microsoft.com/office/drawing/2014/main" id="{40B8EF70-F352-F945-A53F-98A096F70EF6}"/>
              </a:ext>
            </a:extLst>
          </p:cNvPr>
          <p:cNvSpPr/>
          <p:nvPr/>
        </p:nvSpPr>
        <p:spPr>
          <a:xfrm>
            <a:off x="9708828" y="2671727"/>
            <a:ext cx="1964222" cy="298287"/>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Modeling</a:t>
            </a:r>
          </a:p>
        </p:txBody>
      </p:sp>
      <p:sp>
        <p:nvSpPr>
          <p:cNvPr id="68" name="Graphic 5">
            <a:extLst>
              <a:ext uri="{FF2B5EF4-FFF2-40B4-BE49-F238E27FC236}">
                <a16:creationId xmlns:a16="http://schemas.microsoft.com/office/drawing/2014/main" id="{3F79F2AA-B7E9-C347-4CBF-50E680573216}"/>
              </a:ext>
            </a:extLst>
          </p:cNvPr>
          <p:cNvSpPr/>
          <p:nvPr/>
        </p:nvSpPr>
        <p:spPr>
          <a:xfrm>
            <a:off x="7928745" y="1471588"/>
            <a:ext cx="950976" cy="950976"/>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0667 h 361971"/>
              <a:gd name="connsiteX5" fmla="*/ 181474 w 362309"/>
              <a:gd name="connsiteY5" fmla="*/ 0 h 361971"/>
              <a:gd name="connsiteX6" fmla="*/ 293937 w 362309"/>
              <a:gd name="connsiteY6" fmla="*/ 187051 h 361971"/>
              <a:gd name="connsiteX7" fmla="*/ 292021 w 362309"/>
              <a:gd name="connsiteY7" fmla="*/ 187051 h 361971"/>
              <a:gd name="connsiteX8" fmla="*/ 292021 w 362309"/>
              <a:gd name="connsiteY8" fmla="*/ 220886 h 361971"/>
              <a:gd name="connsiteX9" fmla="*/ 285631 w 362309"/>
              <a:gd name="connsiteY9" fmla="*/ 227270 h 361971"/>
              <a:gd name="connsiteX10" fmla="*/ 279241 w 362309"/>
              <a:gd name="connsiteY10" fmla="*/ 220886 h 361971"/>
              <a:gd name="connsiteX11" fmla="*/ 279241 w 362309"/>
              <a:gd name="connsiteY11" fmla="*/ 187051 h 361971"/>
              <a:gd name="connsiteX12" fmla="*/ 276685 w 362309"/>
              <a:gd name="connsiteY12" fmla="*/ 187051 h 361971"/>
              <a:gd name="connsiteX13" fmla="*/ 276685 w 362309"/>
              <a:gd name="connsiteY13" fmla="*/ 228546 h 361971"/>
              <a:gd name="connsiteX14" fmla="*/ 270295 w 362309"/>
              <a:gd name="connsiteY14" fmla="*/ 234930 h 361971"/>
              <a:gd name="connsiteX15" fmla="*/ 263905 w 362309"/>
              <a:gd name="connsiteY15" fmla="*/ 228546 h 361971"/>
              <a:gd name="connsiteX16" fmla="*/ 263905 w 362309"/>
              <a:gd name="connsiteY16" fmla="*/ 187051 h 361971"/>
              <a:gd name="connsiteX17" fmla="*/ 261349 w 362309"/>
              <a:gd name="connsiteY17" fmla="*/ 187051 h 361971"/>
              <a:gd name="connsiteX18" fmla="*/ 261349 w 362309"/>
              <a:gd name="connsiteY18" fmla="*/ 236846 h 361971"/>
              <a:gd name="connsiteX19" fmla="*/ 254959 w 362309"/>
              <a:gd name="connsiteY19" fmla="*/ 243230 h 361971"/>
              <a:gd name="connsiteX20" fmla="*/ 248569 w 362309"/>
              <a:gd name="connsiteY20" fmla="*/ 236846 h 361971"/>
              <a:gd name="connsiteX21" fmla="*/ 248569 w 362309"/>
              <a:gd name="connsiteY21" fmla="*/ 187051 h 361971"/>
              <a:gd name="connsiteX22" fmla="*/ 114380 w 362309"/>
              <a:gd name="connsiteY22" fmla="*/ 187051 h 361971"/>
              <a:gd name="connsiteX23" fmla="*/ 114380 w 362309"/>
              <a:gd name="connsiteY23" fmla="*/ 236846 h 361971"/>
              <a:gd name="connsiteX24" fmla="*/ 107990 w 362309"/>
              <a:gd name="connsiteY24" fmla="*/ 243230 h 361971"/>
              <a:gd name="connsiteX25" fmla="*/ 101600 w 362309"/>
              <a:gd name="connsiteY25" fmla="*/ 236846 h 361971"/>
              <a:gd name="connsiteX26" fmla="*/ 101600 w 362309"/>
              <a:gd name="connsiteY26" fmla="*/ 187051 h 361971"/>
              <a:gd name="connsiteX27" fmla="*/ 99044 w 362309"/>
              <a:gd name="connsiteY27" fmla="*/ 187051 h 361971"/>
              <a:gd name="connsiteX28" fmla="*/ 99044 w 362309"/>
              <a:gd name="connsiteY28" fmla="*/ 228546 h 361971"/>
              <a:gd name="connsiteX29" fmla="*/ 92654 w 362309"/>
              <a:gd name="connsiteY29" fmla="*/ 234930 h 361971"/>
              <a:gd name="connsiteX30" fmla="*/ 86264 w 362309"/>
              <a:gd name="connsiteY30" fmla="*/ 228546 h 361971"/>
              <a:gd name="connsiteX31" fmla="*/ 86264 w 362309"/>
              <a:gd name="connsiteY31" fmla="*/ 187051 h 361971"/>
              <a:gd name="connsiteX32" fmla="*/ 83708 w 362309"/>
              <a:gd name="connsiteY32" fmla="*/ 187051 h 361971"/>
              <a:gd name="connsiteX33" fmla="*/ 83708 w 362309"/>
              <a:gd name="connsiteY33" fmla="*/ 220886 h 361971"/>
              <a:gd name="connsiteX34" fmla="*/ 77318 w 362309"/>
              <a:gd name="connsiteY34" fmla="*/ 227270 h 361971"/>
              <a:gd name="connsiteX35" fmla="*/ 70928 w 362309"/>
              <a:gd name="connsiteY35" fmla="*/ 220886 h 361971"/>
              <a:gd name="connsiteX36" fmla="*/ 70928 w 362309"/>
              <a:gd name="connsiteY36" fmla="*/ 187051 h 361971"/>
              <a:gd name="connsiteX37" fmla="*/ 69012 w 362309"/>
              <a:gd name="connsiteY37" fmla="*/ 187051 h 361971"/>
              <a:gd name="connsiteX38" fmla="*/ 62622 w 362309"/>
              <a:gd name="connsiteY38" fmla="*/ 180667 h 361971"/>
              <a:gd name="connsiteX39" fmla="*/ 69012 w 362309"/>
              <a:gd name="connsiteY39" fmla="*/ 174283 h 361971"/>
              <a:gd name="connsiteX40" fmla="*/ 70928 w 362309"/>
              <a:gd name="connsiteY40" fmla="*/ 174283 h 361971"/>
              <a:gd name="connsiteX41" fmla="*/ 70928 w 362309"/>
              <a:gd name="connsiteY41" fmla="*/ 140448 h 361971"/>
              <a:gd name="connsiteX42" fmla="*/ 77318 w 362309"/>
              <a:gd name="connsiteY42" fmla="*/ 134064 h 361971"/>
              <a:gd name="connsiteX43" fmla="*/ 83708 w 362309"/>
              <a:gd name="connsiteY43" fmla="*/ 140448 h 361971"/>
              <a:gd name="connsiteX44" fmla="*/ 83708 w 362309"/>
              <a:gd name="connsiteY44" fmla="*/ 174283 h 361971"/>
              <a:gd name="connsiteX45" fmla="*/ 86264 w 362309"/>
              <a:gd name="connsiteY45" fmla="*/ 174283 h 361971"/>
              <a:gd name="connsiteX46" fmla="*/ 86264 w 362309"/>
              <a:gd name="connsiteY46" fmla="*/ 132787 h 361971"/>
              <a:gd name="connsiteX47" fmla="*/ 92654 w 362309"/>
              <a:gd name="connsiteY47" fmla="*/ 126403 h 361971"/>
              <a:gd name="connsiteX48" fmla="*/ 99044 w 362309"/>
              <a:gd name="connsiteY48" fmla="*/ 132787 h 361971"/>
              <a:gd name="connsiteX49" fmla="*/ 99044 w 362309"/>
              <a:gd name="connsiteY49" fmla="*/ 174283 h 361971"/>
              <a:gd name="connsiteX50" fmla="*/ 101600 w 362309"/>
              <a:gd name="connsiteY50" fmla="*/ 174283 h 361971"/>
              <a:gd name="connsiteX51" fmla="*/ 101600 w 362309"/>
              <a:gd name="connsiteY51" fmla="*/ 124488 h 361971"/>
              <a:gd name="connsiteX52" fmla="*/ 107990 w 362309"/>
              <a:gd name="connsiteY52" fmla="*/ 118104 h 361971"/>
              <a:gd name="connsiteX53" fmla="*/ 114380 w 362309"/>
              <a:gd name="connsiteY53" fmla="*/ 124488 h 361971"/>
              <a:gd name="connsiteX54" fmla="*/ 114380 w 362309"/>
              <a:gd name="connsiteY54" fmla="*/ 174283 h 361971"/>
              <a:gd name="connsiteX55" fmla="*/ 248569 w 362309"/>
              <a:gd name="connsiteY55" fmla="*/ 174283 h 361971"/>
              <a:gd name="connsiteX56" fmla="*/ 248569 w 362309"/>
              <a:gd name="connsiteY56" fmla="*/ 124488 h 361971"/>
              <a:gd name="connsiteX57" fmla="*/ 254959 w 362309"/>
              <a:gd name="connsiteY57" fmla="*/ 118104 h 361971"/>
              <a:gd name="connsiteX58" fmla="*/ 261349 w 362309"/>
              <a:gd name="connsiteY58" fmla="*/ 124488 h 361971"/>
              <a:gd name="connsiteX59" fmla="*/ 261349 w 362309"/>
              <a:gd name="connsiteY59" fmla="*/ 174283 h 361971"/>
              <a:gd name="connsiteX60" fmla="*/ 263905 w 362309"/>
              <a:gd name="connsiteY60" fmla="*/ 174283 h 361971"/>
              <a:gd name="connsiteX61" fmla="*/ 263905 w 362309"/>
              <a:gd name="connsiteY61" fmla="*/ 132787 h 361971"/>
              <a:gd name="connsiteX62" fmla="*/ 270295 w 362309"/>
              <a:gd name="connsiteY62" fmla="*/ 126403 h 361971"/>
              <a:gd name="connsiteX63" fmla="*/ 276685 w 362309"/>
              <a:gd name="connsiteY63" fmla="*/ 132787 h 361971"/>
              <a:gd name="connsiteX64" fmla="*/ 276685 w 362309"/>
              <a:gd name="connsiteY64" fmla="*/ 174283 h 361971"/>
              <a:gd name="connsiteX65" fmla="*/ 279241 w 362309"/>
              <a:gd name="connsiteY65" fmla="*/ 174283 h 361971"/>
              <a:gd name="connsiteX66" fmla="*/ 279241 w 362309"/>
              <a:gd name="connsiteY66" fmla="*/ 140448 h 361971"/>
              <a:gd name="connsiteX67" fmla="*/ 285631 w 362309"/>
              <a:gd name="connsiteY67" fmla="*/ 134064 h 361971"/>
              <a:gd name="connsiteX68" fmla="*/ 292021 w 362309"/>
              <a:gd name="connsiteY68" fmla="*/ 140448 h 361971"/>
              <a:gd name="connsiteX69" fmla="*/ 292021 w 362309"/>
              <a:gd name="connsiteY69" fmla="*/ 174283 h 361971"/>
              <a:gd name="connsiteX70" fmla="*/ 293937 w 362309"/>
              <a:gd name="connsiteY70" fmla="*/ 174283 h 361971"/>
              <a:gd name="connsiteX71" fmla="*/ 300327 w 362309"/>
              <a:gd name="connsiteY71" fmla="*/ 180667 h 361971"/>
              <a:gd name="connsiteX72" fmla="*/ 293937 w 362309"/>
              <a:gd name="connsiteY72" fmla="*/ 187051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62309" h="361971">
                <a:moveTo>
                  <a:pt x="181474" y="0"/>
                </a:moveTo>
                <a:cubicBezTo>
                  <a:pt x="81153" y="0"/>
                  <a:pt x="0" y="80438"/>
                  <a:pt x="0" y="180667"/>
                </a:cubicBezTo>
                <a:cubicBezTo>
                  <a:pt x="0" y="280895"/>
                  <a:pt x="80513" y="361972"/>
                  <a:pt x="180836" y="361972"/>
                </a:cubicBezTo>
                <a:cubicBezTo>
                  <a:pt x="281157" y="361972"/>
                  <a:pt x="362310" y="281533"/>
                  <a:pt x="362310" y="181305"/>
                </a:cubicBezTo>
                <a:cubicBezTo>
                  <a:pt x="362310" y="181305"/>
                  <a:pt x="362310" y="181305"/>
                  <a:pt x="362310" y="180667"/>
                </a:cubicBezTo>
                <a:cubicBezTo>
                  <a:pt x="362310" y="81077"/>
                  <a:pt x="281157" y="0"/>
                  <a:pt x="181474" y="0"/>
                </a:cubicBezTo>
                <a:close/>
                <a:moveTo>
                  <a:pt x="293937" y="187051"/>
                </a:moveTo>
                <a:lnTo>
                  <a:pt x="292021" y="187051"/>
                </a:lnTo>
                <a:lnTo>
                  <a:pt x="292021" y="220886"/>
                </a:lnTo>
                <a:cubicBezTo>
                  <a:pt x="292021" y="224716"/>
                  <a:pt x="289464" y="227270"/>
                  <a:pt x="285631" y="227270"/>
                </a:cubicBezTo>
                <a:cubicBezTo>
                  <a:pt x="281796" y="227270"/>
                  <a:pt x="279241" y="224716"/>
                  <a:pt x="279241" y="220886"/>
                </a:cubicBezTo>
                <a:lnTo>
                  <a:pt x="279241" y="187051"/>
                </a:lnTo>
                <a:lnTo>
                  <a:pt x="276685" y="187051"/>
                </a:lnTo>
                <a:lnTo>
                  <a:pt x="276685" y="228546"/>
                </a:lnTo>
                <a:cubicBezTo>
                  <a:pt x="276685" y="232377"/>
                  <a:pt x="274128" y="234930"/>
                  <a:pt x="270295" y="234930"/>
                </a:cubicBezTo>
                <a:cubicBezTo>
                  <a:pt x="266461" y="234930"/>
                  <a:pt x="263905" y="232377"/>
                  <a:pt x="263905" y="228546"/>
                </a:cubicBezTo>
                <a:lnTo>
                  <a:pt x="263905" y="187051"/>
                </a:lnTo>
                <a:lnTo>
                  <a:pt x="261349" y="187051"/>
                </a:lnTo>
                <a:lnTo>
                  <a:pt x="261349" y="236846"/>
                </a:lnTo>
                <a:cubicBezTo>
                  <a:pt x="261349" y="240676"/>
                  <a:pt x="258792" y="243230"/>
                  <a:pt x="254959" y="243230"/>
                </a:cubicBezTo>
                <a:cubicBezTo>
                  <a:pt x="251125" y="243230"/>
                  <a:pt x="248569" y="240676"/>
                  <a:pt x="248569" y="236846"/>
                </a:cubicBezTo>
                <a:lnTo>
                  <a:pt x="248569" y="187051"/>
                </a:lnTo>
                <a:lnTo>
                  <a:pt x="114380" y="187051"/>
                </a:lnTo>
                <a:lnTo>
                  <a:pt x="114380" y="236846"/>
                </a:lnTo>
                <a:cubicBezTo>
                  <a:pt x="114380" y="240676"/>
                  <a:pt x="111824" y="243230"/>
                  <a:pt x="107990" y="243230"/>
                </a:cubicBezTo>
                <a:cubicBezTo>
                  <a:pt x="104156" y="243230"/>
                  <a:pt x="101600" y="240676"/>
                  <a:pt x="101600" y="236846"/>
                </a:cubicBezTo>
                <a:lnTo>
                  <a:pt x="101600" y="187051"/>
                </a:lnTo>
                <a:lnTo>
                  <a:pt x="99044" y="187051"/>
                </a:lnTo>
                <a:lnTo>
                  <a:pt x="99044" y="228546"/>
                </a:lnTo>
                <a:cubicBezTo>
                  <a:pt x="99044" y="232377"/>
                  <a:pt x="96488" y="234930"/>
                  <a:pt x="92654" y="234930"/>
                </a:cubicBezTo>
                <a:cubicBezTo>
                  <a:pt x="88820" y="234930"/>
                  <a:pt x="86264" y="232377"/>
                  <a:pt x="86264" y="228546"/>
                </a:cubicBezTo>
                <a:lnTo>
                  <a:pt x="86264" y="187051"/>
                </a:lnTo>
                <a:lnTo>
                  <a:pt x="83708" y="187051"/>
                </a:lnTo>
                <a:lnTo>
                  <a:pt x="83708" y="220886"/>
                </a:lnTo>
                <a:cubicBezTo>
                  <a:pt x="83708" y="224716"/>
                  <a:pt x="81153" y="227270"/>
                  <a:pt x="77318" y="227270"/>
                </a:cubicBezTo>
                <a:cubicBezTo>
                  <a:pt x="73484" y="227270"/>
                  <a:pt x="70928" y="224716"/>
                  <a:pt x="70928" y="220886"/>
                </a:cubicBezTo>
                <a:lnTo>
                  <a:pt x="70928" y="187051"/>
                </a:lnTo>
                <a:lnTo>
                  <a:pt x="69012" y="187051"/>
                </a:lnTo>
                <a:cubicBezTo>
                  <a:pt x="65178" y="187051"/>
                  <a:pt x="62622" y="184497"/>
                  <a:pt x="62622" y="180667"/>
                </a:cubicBezTo>
                <a:cubicBezTo>
                  <a:pt x="62622" y="176836"/>
                  <a:pt x="65178" y="174283"/>
                  <a:pt x="69012" y="174283"/>
                </a:cubicBezTo>
                <a:lnTo>
                  <a:pt x="70928" y="174283"/>
                </a:lnTo>
                <a:lnTo>
                  <a:pt x="70928" y="140448"/>
                </a:lnTo>
                <a:cubicBezTo>
                  <a:pt x="70928" y="136617"/>
                  <a:pt x="73484" y="134064"/>
                  <a:pt x="77318" y="134064"/>
                </a:cubicBezTo>
                <a:cubicBezTo>
                  <a:pt x="81153" y="134064"/>
                  <a:pt x="83708" y="136617"/>
                  <a:pt x="83708" y="140448"/>
                </a:cubicBezTo>
                <a:lnTo>
                  <a:pt x="83708" y="174283"/>
                </a:lnTo>
                <a:lnTo>
                  <a:pt x="86264" y="174283"/>
                </a:lnTo>
                <a:lnTo>
                  <a:pt x="86264" y="132787"/>
                </a:lnTo>
                <a:cubicBezTo>
                  <a:pt x="86264" y="128957"/>
                  <a:pt x="88820" y="126403"/>
                  <a:pt x="92654" y="126403"/>
                </a:cubicBezTo>
                <a:cubicBezTo>
                  <a:pt x="96488" y="126403"/>
                  <a:pt x="99044" y="128957"/>
                  <a:pt x="99044" y="132787"/>
                </a:cubicBezTo>
                <a:lnTo>
                  <a:pt x="99044" y="174283"/>
                </a:lnTo>
                <a:lnTo>
                  <a:pt x="101600" y="174283"/>
                </a:lnTo>
                <a:lnTo>
                  <a:pt x="101600" y="124488"/>
                </a:lnTo>
                <a:cubicBezTo>
                  <a:pt x="101600" y="120657"/>
                  <a:pt x="104156" y="118104"/>
                  <a:pt x="107990" y="118104"/>
                </a:cubicBezTo>
                <a:cubicBezTo>
                  <a:pt x="111824" y="118104"/>
                  <a:pt x="114380" y="120657"/>
                  <a:pt x="114380" y="124488"/>
                </a:cubicBezTo>
                <a:lnTo>
                  <a:pt x="114380" y="174283"/>
                </a:lnTo>
                <a:lnTo>
                  <a:pt x="248569" y="174283"/>
                </a:lnTo>
                <a:lnTo>
                  <a:pt x="248569" y="124488"/>
                </a:lnTo>
                <a:cubicBezTo>
                  <a:pt x="248569" y="120657"/>
                  <a:pt x="251125" y="118104"/>
                  <a:pt x="254959" y="118104"/>
                </a:cubicBezTo>
                <a:cubicBezTo>
                  <a:pt x="258792" y="118104"/>
                  <a:pt x="261349" y="120657"/>
                  <a:pt x="261349" y="124488"/>
                </a:cubicBezTo>
                <a:lnTo>
                  <a:pt x="261349" y="174283"/>
                </a:lnTo>
                <a:lnTo>
                  <a:pt x="263905" y="174283"/>
                </a:lnTo>
                <a:lnTo>
                  <a:pt x="263905" y="132787"/>
                </a:lnTo>
                <a:cubicBezTo>
                  <a:pt x="263905" y="128957"/>
                  <a:pt x="266461" y="126403"/>
                  <a:pt x="270295" y="126403"/>
                </a:cubicBezTo>
                <a:cubicBezTo>
                  <a:pt x="274128" y="126403"/>
                  <a:pt x="276685" y="128957"/>
                  <a:pt x="276685" y="132787"/>
                </a:cubicBezTo>
                <a:lnTo>
                  <a:pt x="276685" y="174283"/>
                </a:lnTo>
                <a:lnTo>
                  <a:pt x="279241" y="174283"/>
                </a:lnTo>
                <a:lnTo>
                  <a:pt x="279241" y="140448"/>
                </a:lnTo>
                <a:cubicBezTo>
                  <a:pt x="279241" y="136617"/>
                  <a:pt x="281796" y="134064"/>
                  <a:pt x="285631" y="134064"/>
                </a:cubicBezTo>
                <a:cubicBezTo>
                  <a:pt x="289464" y="134064"/>
                  <a:pt x="292021" y="136617"/>
                  <a:pt x="292021" y="140448"/>
                </a:cubicBezTo>
                <a:lnTo>
                  <a:pt x="292021" y="174283"/>
                </a:lnTo>
                <a:lnTo>
                  <a:pt x="293937" y="174283"/>
                </a:lnTo>
                <a:cubicBezTo>
                  <a:pt x="297771" y="174283"/>
                  <a:pt x="300327" y="176836"/>
                  <a:pt x="300327" y="180667"/>
                </a:cubicBezTo>
                <a:cubicBezTo>
                  <a:pt x="300327" y="184497"/>
                  <a:pt x="297132" y="187051"/>
                  <a:pt x="293937" y="187051"/>
                </a:cubicBezTo>
                <a:close/>
              </a:path>
            </a:pathLst>
          </a:custGeom>
          <a:solidFill>
            <a:srgbClr val="6FC2B4"/>
          </a:solidFill>
          <a:ln w="6390" cap="flat">
            <a:noFill/>
            <a:prstDash val="solid"/>
            <a:miter/>
          </a:ln>
        </p:spPr>
        <p:txBody>
          <a:bodyPr rtlCol="0" anchor="ctr"/>
          <a:lstStyle/>
          <a:p>
            <a:endParaRPr lang="en-US"/>
          </a:p>
        </p:txBody>
      </p:sp>
      <p:grpSp>
        <p:nvGrpSpPr>
          <p:cNvPr id="69" name="Graphic 4">
            <a:extLst>
              <a:ext uri="{FF2B5EF4-FFF2-40B4-BE49-F238E27FC236}">
                <a16:creationId xmlns:a16="http://schemas.microsoft.com/office/drawing/2014/main" id="{C04F571C-52DD-685D-2F79-DC96A8CB0400}"/>
              </a:ext>
            </a:extLst>
          </p:cNvPr>
          <p:cNvGrpSpPr/>
          <p:nvPr/>
        </p:nvGrpSpPr>
        <p:grpSpPr>
          <a:xfrm>
            <a:off x="1068629" y="1467266"/>
            <a:ext cx="950976" cy="950976"/>
            <a:chOff x="4045469" y="4793256"/>
            <a:chExt cx="362309" cy="361971"/>
          </a:xfrm>
          <a:solidFill>
            <a:srgbClr val="004E59"/>
          </a:solidFill>
        </p:grpSpPr>
        <p:sp>
          <p:nvSpPr>
            <p:cNvPr id="70" name="Graphic 4">
              <a:extLst>
                <a:ext uri="{FF2B5EF4-FFF2-40B4-BE49-F238E27FC236}">
                  <a16:creationId xmlns:a16="http://schemas.microsoft.com/office/drawing/2014/main" id="{4B8E8035-A7BF-17B0-F420-C9FE52F66F32}"/>
                </a:ext>
              </a:extLst>
            </p:cNvPr>
            <p:cNvSpPr/>
            <p:nvPr/>
          </p:nvSpPr>
          <p:spPr>
            <a:xfrm>
              <a:off x="4171350" y="4869225"/>
              <a:ext cx="111627" cy="146193"/>
            </a:xfrm>
            <a:custGeom>
              <a:avLst/>
              <a:gdLst>
                <a:gd name="connsiteX0" fmla="*/ 55593 w 111627"/>
                <a:gd name="connsiteY0" fmla="*/ 0 h 146193"/>
                <a:gd name="connsiteX1" fmla="*/ 0 w 111627"/>
                <a:gd name="connsiteY1" fmla="*/ 43411 h 146193"/>
                <a:gd name="connsiteX2" fmla="*/ 19170 w 111627"/>
                <a:gd name="connsiteY2" fmla="*/ 44688 h 146193"/>
                <a:gd name="connsiteX3" fmla="*/ 67734 w 111627"/>
                <a:gd name="connsiteY3" fmla="*/ 21067 h 146193"/>
                <a:gd name="connsiteX4" fmla="*/ 93293 w 111627"/>
                <a:gd name="connsiteY4" fmla="*/ 56818 h 146193"/>
                <a:gd name="connsiteX5" fmla="*/ 54954 w 111627"/>
                <a:gd name="connsiteY5" fmla="*/ 95121 h 146193"/>
                <a:gd name="connsiteX6" fmla="*/ 46008 w 111627"/>
                <a:gd name="connsiteY6" fmla="*/ 95121 h 146193"/>
                <a:gd name="connsiteX7" fmla="*/ 46008 w 111627"/>
                <a:gd name="connsiteY7" fmla="*/ 146193 h 146193"/>
                <a:gd name="connsiteX8" fmla="*/ 65177 w 111627"/>
                <a:gd name="connsiteY8" fmla="*/ 146193 h 146193"/>
                <a:gd name="connsiteX9" fmla="*/ 65177 w 111627"/>
                <a:gd name="connsiteY9" fmla="*/ 118742 h 146193"/>
                <a:gd name="connsiteX10" fmla="*/ 70289 w 111627"/>
                <a:gd name="connsiteY10" fmla="*/ 112358 h 146193"/>
                <a:gd name="connsiteX11" fmla="*/ 109268 w 111627"/>
                <a:gd name="connsiteY11" fmla="*/ 40858 h 146193"/>
                <a:gd name="connsiteX12" fmla="*/ 55593 w 111627"/>
                <a:gd name="connsiteY12" fmla="*/ 0 h 146193"/>
                <a:gd name="connsiteX13" fmla="*/ 55593 w 111627"/>
                <a:gd name="connsiteY13" fmla="*/ 0 h 14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627" h="146193">
                  <a:moveTo>
                    <a:pt x="55593" y="0"/>
                  </a:moveTo>
                  <a:cubicBezTo>
                    <a:pt x="29394" y="0"/>
                    <a:pt x="6390" y="17875"/>
                    <a:pt x="0" y="43411"/>
                  </a:cubicBezTo>
                  <a:lnTo>
                    <a:pt x="19170" y="44688"/>
                  </a:lnTo>
                  <a:cubicBezTo>
                    <a:pt x="26199" y="24898"/>
                    <a:pt x="47925" y="14045"/>
                    <a:pt x="67734" y="21067"/>
                  </a:cubicBezTo>
                  <a:cubicBezTo>
                    <a:pt x="83069" y="26175"/>
                    <a:pt x="93293" y="40858"/>
                    <a:pt x="93293" y="56818"/>
                  </a:cubicBezTo>
                  <a:cubicBezTo>
                    <a:pt x="92654" y="77885"/>
                    <a:pt x="76040" y="94483"/>
                    <a:pt x="54954" y="95121"/>
                  </a:cubicBezTo>
                  <a:lnTo>
                    <a:pt x="46008" y="95121"/>
                  </a:lnTo>
                  <a:lnTo>
                    <a:pt x="46008" y="146193"/>
                  </a:lnTo>
                  <a:lnTo>
                    <a:pt x="65177" y="146193"/>
                  </a:lnTo>
                  <a:lnTo>
                    <a:pt x="65177" y="118742"/>
                  </a:lnTo>
                  <a:cubicBezTo>
                    <a:pt x="65177" y="115550"/>
                    <a:pt x="67094" y="112997"/>
                    <a:pt x="70289" y="112358"/>
                  </a:cubicBezTo>
                  <a:cubicBezTo>
                    <a:pt x="100961" y="103421"/>
                    <a:pt x="118214" y="71501"/>
                    <a:pt x="109268" y="40858"/>
                  </a:cubicBezTo>
                  <a:cubicBezTo>
                    <a:pt x="102239" y="17237"/>
                    <a:pt x="80513" y="639"/>
                    <a:pt x="55593" y="0"/>
                  </a:cubicBezTo>
                  <a:lnTo>
                    <a:pt x="55593" y="0"/>
                  </a:lnTo>
                  <a:close/>
                </a:path>
              </a:pathLst>
            </a:custGeom>
            <a:grpFill/>
            <a:ln w="6390" cap="flat">
              <a:noFill/>
              <a:prstDash val="solid"/>
              <a:miter/>
            </a:ln>
          </p:spPr>
          <p:txBody>
            <a:bodyPr rtlCol="0" anchor="ctr"/>
            <a:lstStyle/>
            <a:p>
              <a:endParaRPr lang="en-US"/>
            </a:p>
          </p:txBody>
        </p:sp>
        <p:sp>
          <p:nvSpPr>
            <p:cNvPr id="71" name="Graphic 4">
              <a:extLst>
                <a:ext uri="{FF2B5EF4-FFF2-40B4-BE49-F238E27FC236}">
                  <a16:creationId xmlns:a16="http://schemas.microsoft.com/office/drawing/2014/main" id="{493FA83B-C81D-2DA4-0ABD-F163BEFEB9C2}"/>
                </a:ext>
              </a:extLst>
            </p:cNvPr>
            <p:cNvSpPr/>
            <p:nvPr/>
          </p:nvSpPr>
          <p:spPr>
            <a:xfrm>
              <a:off x="4217358" y="5059468"/>
              <a:ext cx="19169" cy="19151"/>
            </a:xfrm>
            <a:custGeom>
              <a:avLst/>
              <a:gdLst>
                <a:gd name="connsiteX0" fmla="*/ 9585 w 19169"/>
                <a:gd name="connsiteY0" fmla="*/ 0 h 19151"/>
                <a:gd name="connsiteX1" fmla="*/ 0 w 19169"/>
                <a:gd name="connsiteY1" fmla="*/ 9576 h 19151"/>
                <a:gd name="connsiteX2" fmla="*/ 9585 w 19169"/>
                <a:gd name="connsiteY2" fmla="*/ 19152 h 19151"/>
                <a:gd name="connsiteX3" fmla="*/ 19170 w 19169"/>
                <a:gd name="connsiteY3" fmla="*/ 9576 h 19151"/>
                <a:gd name="connsiteX4" fmla="*/ 19170 w 19169"/>
                <a:gd name="connsiteY4" fmla="*/ 9576 h 19151"/>
                <a:gd name="connsiteX5" fmla="*/ 9585 w 19169"/>
                <a:gd name="connsiteY5" fmla="*/ 0 h 19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69" h="19151">
                  <a:moveTo>
                    <a:pt x="9585" y="0"/>
                  </a:moveTo>
                  <a:cubicBezTo>
                    <a:pt x="4473" y="0"/>
                    <a:pt x="0" y="4468"/>
                    <a:pt x="0" y="9576"/>
                  </a:cubicBezTo>
                  <a:cubicBezTo>
                    <a:pt x="0" y="14683"/>
                    <a:pt x="4473" y="19152"/>
                    <a:pt x="9585" y="19152"/>
                  </a:cubicBezTo>
                  <a:cubicBezTo>
                    <a:pt x="14697" y="19152"/>
                    <a:pt x="19170" y="14683"/>
                    <a:pt x="19170" y="9576"/>
                  </a:cubicBezTo>
                  <a:cubicBezTo>
                    <a:pt x="19170" y="9576"/>
                    <a:pt x="19170" y="9576"/>
                    <a:pt x="19170" y="9576"/>
                  </a:cubicBezTo>
                  <a:cubicBezTo>
                    <a:pt x="18531" y="4468"/>
                    <a:pt x="14697" y="0"/>
                    <a:pt x="9585" y="0"/>
                  </a:cubicBezTo>
                  <a:close/>
                </a:path>
              </a:pathLst>
            </a:custGeom>
            <a:grpFill/>
            <a:ln w="6390" cap="flat">
              <a:noFill/>
              <a:prstDash val="solid"/>
              <a:miter/>
            </a:ln>
          </p:spPr>
          <p:txBody>
            <a:bodyPr rtlCol="0" anchor="ctr"/>
            <a:lstStyle/>
            <a:p>
              <a:endParaRPr lang="en-US"/>
            </a:p>
          </p:txBody>
        </p:sp>
        <p:sp>
          <p:nvSpPr>
            <p:cNvPr id="72" name="Graphic 4">
              <a:extLst>
                <a:ext uri="{FF2B5EF4-FFF2-40B4-BE49-F238E27FC236}">
                  <a16:creationId xmlns:a16="http://schemas.microsoft.com/office/drawing/2014/main" id="{D1ACDDFE-CC8C-11BF-911A-13CC99C33158}"/>
                </a:ext>
              </a:extLst>
            </p:cNvPr>
            <p:cNvSpPr/>
            <p:nvPr/>
          </p:nvSpPr>
          <p:spPr>
            <a:xfrm>
              <a:off x="4045469" y="4793256"/>
              <a:ext cx="362309" cy="361971"/>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181474 w 362309"/>
                <a:gd name="connsiteY6" fmla="*/ 298132 h 361971"/>
                <a:gd name="connsiteX7" fmla="*/ 159110 w 362309"/>
                <a:gd name="connsiteY7" fmla="*/ 275788 h 361971"/>
                <a:gd name="connsiteX8" fmla="*/ 181474 w 362309"/>
                <a:gd name="connsiteY8" fmla="*/ 253444 h 361971"/>
                <a:gd name="connsiteX9" fmla="*/ 203839 w 362309"/>
                <a:gd name="connsiteY9" fmla="*/ 275788 h 361971"/>
                <a:gd name="connsiteX10" fmla="*/ 203839 w 362309"/>
                <a:gd name="connsiteY10" fmla="*/ 275788 h 361971"/>
                <a:gd name="connsiteX11" fmla="*/ 181474 w 362309"/>
                <a:gd name="connsiteY11" fmla="*/ 298132 h 361971"/>
                <a:gd name="connsiteX12" fmla="*/ 181474 w 362309"/>
                <a:gd name="connsiteY12" fmla="*/ 298132 h 361971"/>
                <a:gd name="connsiteX13" fmla="*/ 181474 w 362309"/>
                <a:gd name="connsiteY13" fmla="*/ 298132 h 361971"/>
                <a:gd name="connsiteX14" fmla="*/ 203839 w 362309"/>
                <a:gd name="connsiteY14" fmla="*/ 199180 h 361971"/>
                <a:gd name="connsiteX15" fmla="*/ 203839 w 362309"/>
                <a:gd name="connsiteY15" fmla="*/ 228546 h 361971"/>
                <a:gd name="connsiteX16" fmla="*/ 197449 w 362309"/>
                <a:gd name="connsiteY16" fmla="*/ 234930 h 361971"/>
                <a:gd name="connsiteX17" fmla="*/ 165500 w 362309"/>
                <a:gd name="connsiteY17" fmla="*/ 234930 h 361971"/>
                <a:gd name="connsiteX18" fmla="*/ 159110 w 362309"/>
                <a:gd name="connsiteY18" fmla="*/ 228546 h 361971"/>
                <a:gd name="connsiteX19" fmla="*/ 159110 w 362309"/>
                <a:gd name="connsiteY19" fmla="*/ 164707 h 361971"/>
                <a:gd name="connsiteX20" fmla="*/ 165500 w 362309"/>
                <a:gd name="connsiteY20" fmla="*/ 158323 h 361971"/>
                <a:gd name="connsiteX21" fmla="*/ 181474 w 362309"/>
                <a:gd name="connsiteY21" fmla="*/ 158323 h 361971"/>
                <a:gd name="connsiteX22" fmla="*/ 207034 w 362309"/>
                <a:gd name="connsiteY22" fmla="*/ 132787 h 361971"/>
                <a:gd name="connsiteX23" fmla="*/ 180196 w 362309"/>
                <a:gd name="connsiteY23" fmla="*/ 108528 h 361971"/>
                <a:gd name="connsiteX24" fmla="*/ 156553 w 362309"/>
                <a:gd name="connsiteY24" fmla="*/ 128318 h 361971"/>
                <a:gd name="connsiteX25" fmla="*/ 150164 w 362309"/>
                <a:gd name="connsiteY25" fmla="*/ 133425 h 361971"/>
                <a:gd name="connsiteX26" fmla="*/ 118214 w 362309"/>
                <a:gd name="connsiteY26" fmla="*/ 130872 h 361971"/>
                <a:gd name="connsiteX27" fmla="*/ 112463 w 362309"/>
                <a:gd name="connsiteY27" fmla="*/ 124488 h 361971"/>
                <a:gd name="connsiteX28" fmla="*/ 112463 w 362309"/>
                <a:gd name="connsiteY28" fmla="*/ 121296 h 361971"/>
                <a:gd name="connsiteX29" fmla="*/ 192976 w 362309"/>
                <a:gd name="connsiteY29" fmla="*/ 63201 h 361971"/>
                <a:gd name="connsiteX30" fmla="*/ 251125 w 362309"/>
                <a:gd name="connsiteY30" fmla="*/ 143640 h 361971"/>
                <a:gd name="connsiteX31" fmla="*/ 203839 w 362309"/>
                <a:gd name="connsiteY31" fmla="*/ 199180 h 361971"/>
                <a:gd name="connsiteX32" fmla="*/ 203839 w 362309"/>
                <a:gd name="connsiteY32" fmla="*/ 199180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2309" h="361971">
                  <a:moveTo>
                    <a:pt x="181474" y="0"/>
                  </a:moveTo>
                  <a:cubicBezTo>
                    <a:pt x="81152" y="0"/>
                    <a:pt x="0" y="81077"/>
                    <a:pt x="0" y="180667"/>
                  </a:cubicBezTo>
                  <a:cubicBezTo>
                    <a:pt x="0" y="280257"/>
                    <a:pt x="81152" y="361972"/>
                    <a:pt x="180836" y="361972"/>
                  </a:cubicBezTo>
                  <a:cubicBezTo>
                    <a:pt x="280518" y="361972"/>
                    <a:pt x="362310" y="280895"/>
                    <a:pt x="362310" y="181305"/>
                  </a:cubicBezTo>
                  <a:cubicBezTo>
                    <a:pt x="362310" y="181305"/>
                    <a:pt x="362310" y="181305"/>
                    <a:pt x="362310" y="181305"/>
                  </a:cubicBezTo>
                  <a:cubicBezTo>
                    <a:pt x="362310" y="80438"/>
                    <a:pt x="281796" y="0"/>
                    <a:pt x="181474" y="0"/>
                  </a:cubicBezTo>
                  <a:close/>
                  <a:moveTo>
                    <a:pt x="181474" y="298132"/>
                  </a:moveTo>
                  <a:cubicBezTo>
                    <a:pt x="169333" y="298132"/>
                    <a:pt x="159110" y="287917"/>
                    <a:pt x="159110" y="275788"/>
                  </a:cubicBezTo>
                  <a:cubicBezTo>
                    <a:pt x="159110" y="263658"/>
                    <a:pt x="169333" y="253444"/>
                    <a:pt x="181474" y="253444"/>
                  </a:cubicBezTo>
                  <a:cubicBezTo>
                    <a:pt x="193615" y="253444"/>
                    <a:pt x="203839" y="263658"/>
                    <a:pt x="203839" y="275788"/>
                  </a:cubicBezTo>
                  <a:cubicBezTo>
                    <a:pt x="203839" y="275788"/>
                    <a:pt x="203839" y="275788"/>
                    <a:pt x="203839" y="275788"/>
                  </a:cubicBezTo>
                  <a:cubicBezTo>
                    <a:pt x="203839" y="288556"/>
                    <a:pt x="193615" y="298132"/>
                    <a:pt x="181474" y="298132"/>
                  </a:cubicBezTo>
                  <a:cubicBezTo>
                    <a:pt x="181474" y="298132"/>
                    <a:pt x="181474" y="298132"/>
                    <a:pt x="181474" y="298132"/>
                  </a:cubicBezTo>
                  <a:lnTo>
                    <a:pt x="181474" y="298132"/>
                  </a:lnTo>
                  <a:close/>
                  <a:moveTo>
                    <a:pt x="203839" y="199180"/>
                  </a:moveTo>
                  <a:lnTo>
                    <a:pt x="203839" y="228546"/>
                  </a:lnTo>
                  <a:cubicBezTo>
                    <a:pt x="203839" y="232377"/>
                    <a:pt x="201283" y="234930"/>
                    <a:pt x="197449" y="234930"/>
                  </a:cubicBezTo>
                  <a:lnTo>
                    <a:pt x="165500" y="234930"/>
                  </a:lnTo>
                  <a:cubicBezTo>
                    <a:pt x="161666" y="234930"/>
                    <a:pt x="159110" y="232377"/>
                    <a:pt x="159110" y="228546"/>
                  </a:cubicBezTo>
                  <a:lnTo>
                    <a:pt x="159110" y="164707"/>
                  </a:lnTo>
                  <a:cubicBezTo>
                    <a:pt x="159110" y="160876"/>
                    <a:pt x="161666" y="158323"/>
                    <a:pt x="165500" y="158323"/>
                  </a:cubicBezTo>
                  <a:lnTo>
                    <a:pt x="181474" y="158323"/>
                  </a:lnTo>
                  <a:cubicBezTo>
                    <a:pt x="195532" y="158323"/>
                    <a:pt x="207034" y="146832"/>
                    <a:pt x="207034" y="132787"/>
                  </a:cubicBezTo>
                  <a:cubicBezTo>
                    <a:pt x="206395" y="118742"/>
                    <a:pt x="194254" y="107889"/>
                    <a:pt x="180196" y="108528"/>
                  </a:cubicBezTo>
                  <a:cubicBezTo>
                    <a:pt x="168695" y="109166"/>
                    <a:pt x="159110" y="117465"/>
                    <a:pt x="156553" y="128318"/>
                  </a:cubicBezTo>
                  <a:cubicBezTo>
                    <a:pt x="155915" y="131510"/>
                    <a:pt x="153358" y="133425"/>
                    <a:pt x="150164" y="133425"/>
                  </a:cubicBezTo>
                  <a:lnTo>
                    <a:pt x="118214" y="130872"/>
                  </a:lnTo>
                  <a:cubicBezTo>
                    <a:pt x="115019" y="130872"/>
                    <a:pt x="112463" y="127680"/>
                    <a:pt x="112463" y="124488"/>
                  </a:cubicBezTo>
                  <a:cubicBezTo>
                    <a:pt x="112463" y="123211"/>
                    <a:pt x="112463" y="121934"/>
                    <a:pt x="112463" y="121296"/>
                  </a:cubicBezTo>
                  <a:cubicBezTo>
                    <a:pt x="118853" y="82992"/>
                    <a:pt x="154637" y="56817"/>
                    <a:pt x="192976" y="63201"/>
                  </a:cubicBezTo>
                  <a:cubicBezTo>
                    <a:pt x="231316" y="69585"/>
                    <a:pt x="257515" y="105336"/>
                    <a:pt x="251125" y="143640"/>
                  </a:cubicBezTo>
                  <a:cubicBezTo>
                    <a:pt x="246652" y="169176"/>
                    <a:pt x="228760" y="190881"/>
                    <a:pt x="203839" y="199180"/>
                  </a:cubicBezTo>
                  <a:lnTo>
                    <a:pt x="203839" y="199180"/>
                  </a:lnTo>
                  <a:close/>
                </a:path>
              </a:pathLst>
            </a:custGeom>
            <a:grpFill/>
            <a:ln w="6390" cap="flat">
              <a:noFill/>
              <a:prstDash val="solid"/>
              <a:miter/>
            </a:ln>
          </p:spPr>
          <p:txBody>
            <a:bodyPr rtlCol="0" anchor="ctr"/>
            <a:lstStyle/>
            <a:p>
              <a:endParaRPr lang="en-US"/>
            </a:p>
          </p:txBody>
        </p:sp>
      </p:grpSp>
      <p:grpSp>
        <p:nvGrpSpPr>
          <p:cNvPr id="73" name="Graphic 4">
            <a:extLst>
              <a:ext uri="{FF2B5EF4-FFF2-40B4-BE49-F238E27FC236}">
                <a16:creationId xmlns:a16="http://schemas.microsoft.com/office/drawing/2014/main" id="{3C0D10FD-10BE-61A2-E726-FC878C79C751}"/>
              </a:ext>
            </a:extLst>
          </p:cNvPr>
          <p:cNvGrpSpPr/>
          <p:nvPr/>
        </p:nvGrpSpPr>
        <p:grpSpPr>
          <a:xfrm>
            <a:off x="3273221" y="1467266"/>
            <a:ext cx="950976" cy="950976"/>
            <a:chOff x="4045469" y="3339623"/>
            <a:chExt cx="362309" cy="361971"/>
          </a:xfrm>
          <a:solidFill>
            <a:srgbClr val="007680"/>
          </a:solidFill>
        </p:grpSpPr>
        <p:sp>
          <p:nvSpPr>
            <p:cNvPr id="74" name="Graphic 4">
              <a:extLst>
                <a:ext uri="{FF2B5EF4-FFF2-40B4-BE49-F238E27FC236}">
                  <a16:creationId xmlns:a16="http://schemas.microsoft.com/office/drawing/2014/main" id="{A785DD75-D35D-732F-78B1-1FED157922F2}"/>
                </a:ext>
              </a:extLst>
            </p:cNvPr>
            <p:cNvSpPr/>
            <p:nvPr/>
          </p:nvSpPr>
          <p:spPr>
            <a:xfrm>
              <a:off x="4143874" y="3440490"/>
              <a:ext cx="167416" cy="153854"/>
            </a:xfrm>
            <a:custGeom>
              <a:avLst/>
              <a:gdLst>
                <a:gd name="connsiteX0" fmla="*/ 72845 w 167416"/>
                <a:gd name="connsiteY0" fmla="*/ 60648 h 153854"/>
                <a:gd name="connsiteX1" fmla="*/ 75401 w 167416"/>
                <a:gd name="connsiteY1" fmla="*/ 65755 h 153854"/>
                <a:gd name="connsiteX2" fmla="*/ 75401 w 167416"/>
                <a:gd name="connsiteY2" fmla="*/ 153854 h 153854"/>
                <a:gd name="connsiteX3" fmla="*/ 91376 w 167416"/>
                <a:gd name="connsiteY3" fmla="*/ 141724 h 153854"/>
                <a:gd name="connsiteX4" fmla="*/ 91376 w 167416"/>
                <a:gd name="connsiteY4" fmla="*/ 65755 h 153854"/>
                <a:gd name="connsiteX5" fmla="*/ 93932 w 167416"/>
                <a:gd name="connsiteY5" fmla="*/ 60648 h 153854"/>
                <a:gd name="connsiteX6" fmla="*/ 167416 w 167416"/>
                <a:gd name="connsiteY6" fmla="*/ 0 h 153854"/>
                <a:gd name="connsiteX7" fmla="*/ 0 w 167416"/>
                <a:gd name="connsiteY7" fmla="*/ 0 h 153854"/>
                <a:gd name="connsiteX8" fmla="*/ 72845 w 167416"/>
                <a:gd name="connsiteY8" fmla="*/ 60648 h 15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16" h="153854">
                  <a:moveTo>
                    <a:pt x="72845" y="60648"/>
                  </a:moveTo>
                  <a:cubicBezTo>
                    <a:pt x="74123" y="61925"/>
                    <a:pt x="75401" y="63840"/>
                    <a:pt x="75401" y="65755"/>
                  </a:cubicBezTo>
                  <a:lnTo>
                    <a:pt x="75401" y="153854"/>
                  </a:lnTo>
                  <a:lnTo>
                    <a:pt x="91376" y="141724"/>
                  </a:lnTo>
                  <a:lnTo>
                    <a:pt x="91376" y="65755"/>
                  </a:lnTo>
                  <a:cubicBezTo>
                    <a:pt x="91376" y="63840"/>
                    <a:pt x="92015" y="61925"/>
                    <a:pt x="93932" y="60648"/>
                  </a:cubicBezTo>
                  <a:lnTo>
                    <a:pt x="167416" y="0"/>
                  </a:lnTo>
                  <a:lnTo>
                    <a:pt x="0" y="0"/>
                  </a:lnTo>
                  <a:lnTo>
                    <a:pt x="72845" y="60648"/>
                  </a:lnTo>
                  <a:close/>
                </a:path>
              </a:pathLst>
            </a:custGeom>
            <a:grpFill/>
            <a:ln w="6390" cap="flat">
              <a:noFill/>
              <a:prstDash val="solid"/>
              <a:miter/>
            </a:ln>
          </p:spPr>
          <p:txBody>
            <a:bodyPr rtlCol="0" anchor="ctr"/>
            <a:lstStyle/>
            <a:p>
              <a:endParaRPr lang="en-US"/>
            </a:p>
          </p:txBody>
        </p:sp>
        <p:sp>
          <p:nvSpPr>
            <p:cNvPr id="75" name="Graphic 4">
              <a:extLst>
                <a:ext uri="{FF2B5EF4-FFF2-40B4-BE49-F238E27FC236}">
                  <a16:creationId xmlns:a16="http://schemas.microsoft.com/office/drawing/2014/main" id="{3CC4E83D-7851-65D1-1DFF-536AEA5F419B}"/>
                </a:ext>
              </a:extLst>
            </p:cNvPr>
            <p:cNvSpPr/>
            <p:nvPr/>
          </p:nvSpPr>
          <p:spPr>
            <a:xfrm>
              <a:off x="4045469" y="3339623"/>
              <a:ext cx="362309" cy="361971"/>
            </a:xfrm>
            <a:custGeom>
              <a:avLst/>
              <a:gdLst>
                <a:gd name="connsiteX0" fmla="*/ 181474 w 362309"/>
                <a:gd name="connsiteY0" fmla="*/ 0 h 361971"/>
                <a:gd name="connsiteX1" fmla="*/ 0 w 362309"/>
                <a:gd name="connsiteY1" fmla="*/ 180667 h 361971"/>
                <a:gd name="connsiteX2" fmla="*/ 180836 w 362309"/>
                <a:gd name="connsiteY2" fmla="*/ 361972 h 361971"/>
                <a:gd name="connsiteX3" fmla="*/ 362310 w 362309"/>
                <a:gd name="connsiteY3" fmla="*/ 181305 h 361971"/>
                <a:gd name="connsiteX4" fmla="*/ 362310 w 362309"/>
                <a:gd name="connsiteY4" fmla="*/ 181305 h 361971"/>
                <a:gd name="connsiteX5" fmla="*/ 181474 w 362309"/>
                <a:gd name="connsiteY5" fmla="*/ 0 h 361971"/>
                <a:gd name="connsiteX6" fmla="*/ 286908 w 362309"/>
                <a:gd name="connsiteY6" fmla="*/ 99590 h 361971"/>
                <a:gd name="connsiteX7" fmla="*/ 202561 w 362309"/>
                <a:gd name="connsiteY7" fmla="*/ 169814 h 361971"/>
                <a:gd name="connsiteX8" fmla="*/ 202561 w 362309"/>
                <a:gd name="connsiteY8" fmla="*/ 246422 h 361971"/>
                <a:gd name="connsiteX9" fmla="*/ 200005 w 362309"/>
                <a:gd name="connsiteY9" fmla="*/ 251529 h 361971"/>
                <a:gd name="connsiteX10" fmla="*/ 171251 w 362309"/>
                <a:gd name="connsiteY10" fmla="*/ 273234 h 361971"/>
                <a:gd name="connsiteX11" fmla="*/ 167416 w 362309"/>
                <a:gd name="connsiteY11" fmla="*/ 274511 h 361971"/>
                <a:gd name="connsiteX12" fmla="*/ 161027 w 362309"/>
                <a:gd name="connsiteY12" fmla="*/ 268127 h 361971"/>
                <a:gd name="connsiteX13" fmla="*/ 161027 w 362309"/>
                <a:gd name="connsiteY13" fmla="*/ 169814 h 361971"/>
                <a:gd name="connsiteX14" fmla="*/ 76679 w 362309"/>
                <a:gd name="connsiteY14" fmla="*/ 99590 h 361971"/>
                <a:gd name="connsiteX15" fmla="*/ 76040 w 362309"/>
                <a:gd name="connsiteY15" fmla="*/ 90653 h 361971"/>
                <a:gd name="connsiteX16" fmla="*/ 81152 w 362309"/>
                <a:gd name="connsiteY16" fmla="*/ 88099 h 361971"/>
                <a:gd name="connsiteX17" fmla="*/ 283713 w 362309"/>
                <a:gd name="connsiteY17" fmla="*/ 88099 h 361971"/>
                <a:gd name="connsiteX18" fmla="*/ 290103 w 362309"/>
                <a:gd name="connsiteY18" fmla="*/ 94483 h 361971"/>
                <a:gd name="connsiteX19" fmla="*/ 286908 w 362309"/>
                <a:gd name="connsiteY19" fmla="*/ 99590 h 361971"/>
                <a:gd name="connsiteX20" fmla="*/ 286908 w 362309"/>
                <a:gd name="connsiteY20" fmla="*/ 99590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2309" h="361971">
                  <a:moveTo>
                    <a:pt x="181474" y="0"/>
                  </a:moveTo>
                  <a:cubicBezTo>
                    <a:pt x="81152" y="0"/>
                    <a:pt x="0" y="81077"/>
                    <a:pt x="0" y="180667"/>
                  </a:cubicBezTo>
                  <a:cubicBezTo>
                    <a:pt x="0" y="280257"/>
                    <a:pt x="81152" y="361972"/>
                    <a:pt x="180836" y="361972"/>
                  </a:cubicBezTo>
                  <a:cubicBezTo>
                    <a:pt x="280518" y="361972"/>
                    <a:pt x="362310" y="280895"/>
                    <a:pt x="362310" y="181305"/>
                  </a:cubicBezTo>
                  <a:lnTo>
                    <a:pt x="362310" y="181305"/>
                  </a:lnTo>
                  <a:cubicBezTo>
                    <a:pt x="362310" y="81077"/>
                    <a:pt x="281796" y="0"/>
                    <a:pt x="181474" y="0"/>
                  </a:cubicBezTo>
                  <a:close/>
                  <a:moveTo>
                    <a:pt x="286908" y="99590"/>
                  </a:moveTo>
                  <a:lnTo>
                    <a:pt x="202561" y="169814"/>
                  </a:lnTo>
                  <a:lnTo>
                    <a:pt x="202561" y="246422"/>
                  </a:lnTo>
                  <a:cubicBezTo>
                    <a:pt x="202561" y="248337"/>
                    <a:pt x="201922" y="250252"/>
                    <a:pt x="200005" y="251529"/>
                  </a:cubicBezTo>
                  <a:lnTo>
                    <a:pt x="171251" y="273234"/>
                  </a:lnTo>
                  <a:cubicBezTo>
                    <a:pt x="169973" y="273873"/>
                    <a:pt x="168695" y="274511"/>
                    <a:pt x="167416" y="274511"/>
                  </a:cubicBezTo>
                  <a:cubicBezTo>
                    <a:pt x="163583" y="274511"/>
                    <a:pt x="161027" y="271958"/>
                    <a:pt x="161027" y="268127"/>
                  </a:cubicBezTo>
                  <a:lnTo>
                    <a:pt x="161027" y="169814"/>
                  </a:lnTo>
                  <a:lnTo>
                    <a:pt x="76679" y="99590"/>
                  </a:lnTo>
                  <a:cubicBezTo>
                    <a:pt x="74124" y="97037"/>
                    <a:pt x="73484" y="93206"/>
                    <a:pt x="76040" y="90653"/>
                  </a:cubicBezTo>
                  <a:cubicBezTo>
                    <a:pt x="77318" y="89376"/>
                    <a:pt x="79235" y="88099"/>
                    <a:pt x="81152" y="88099"/>
                  </a:cubicBezTo>
                  <a:lnTo>
                    <a:pt x="283713" y="88099"/>
                  </a:lnTo>
                  <a:cubicBezTo>
                    <a:pt x="287547" y="88099"/>
                    <a:pt x="290103" y="90653"/>
                    <a:pt x="290103" y="94483"/>
                  </a:cubicBezTo>
                  <a:cubicBezTo>
                    <a:pt x="289464" y="96398"/>
                    <a:pt x="288186" y="98313"/>
                    <a:pt x="286908" y="99590"/>
                  </a:cubicBezTo>
                  <a:lnTo>
                    <a:pt x="286908" y="99590"/>
                  </a:lnTo>
                  <a:close/>
                </a:path>
              </a:pathLst>
            </a:custGeom>
            <a:grpFill/>
            <a:ln w="6390" cap="flat">
              <a:noFill/>
              <a:prstDash val="solid"/>
              <a:miter/>
            </a:ln>
          </p:spPr>
          <p:txBody>
            <a:bodyPr rtlCol="0" anchor="ctr"/>
            <a:lstStyle/>
            <a:p>
              <a:endParaRPr lang="en-US"/>
            </a:p>
          </p:txBody>
        </p:sp>
      </p:grpSp>
      <p:grpSp>
        <p:nvGrpSpPr>
          <p:cNvPr id="76" name="Graphic 4">
            <a:extLst>
              <a:ext uri="{FF2B5EF4-FFF2-40B4-BE49-F238E27FC236}">
                <a16:creationId xmlns:a16="http://schemas.microsoft.com/office/drawing/2014/main" id="{38BBB214-E479-CA2C-776E-8BAE49CA7FBA}"/>
              </a:ext>
            </a:extLst>
          </p:cNvPr>
          <p:cNvGrpSpPr/>
          <p:nvPr/>
        </p:nvGrpSpPr>
        <p:grpSpPr>
          <a:xfrm>
            <a:off x="10109775" y="1457287"/>
            <a:ext cx="950976" cy="950976"/>
            <a:chOff x="905454" y="2855717"/>
            <a:chExt cx="362309" cy="361971"/>
          </a:xfrm>
          <a:solidFill>
            <a:srgbClr val="9DD4D0"/>
          </a:solidFill>
        </p:grpSpPr>
        <p:sp>
          <p:nvSpPr>
            <p:cNvPr id="77" name="Graphic 4">
              <a:extLst>
                <a:ext uri="{FF2B5EF4-FFF2-40B4-BE49-F238E27FC236}">
                  <a16:creationId xmlns:a16="http://schemas.microsoft.com/office/drawing/2014/main" id="{000BCE6A-0DAB-4DF3-69A1-D51C1B242120}"/>
                </a:ext>
              </a:extLst>
            </p:cNvPr>
            <p:cNvSpPr/>
            <p:nvPr/>
          </p:nvSpPr>
          <p:spPr>
            <a:xfrm>
              <a:off x="969992" y="3029362"/>
              <a:ext cx="14057" cy="14044"/>
            </a:xfrm>
            <a:custGeom>
              <a:avLst/>
              <a:gdLst>
                <a:gd name="connsiteX0" fmla="*/ 7029 w 14057"/>
                <a:gd name="connsiteY0" fmla="*/ 0 h 14044"/>
                <a:gd name="connsiteX1" fmla="*/ 0 w 14057"/>
                <a:gd name="connsiteY1" fmla="*/ 7022 h 14044"/>
                <a:gd name="connsiteX2" fmla="*/ 7029 w 14057"/>
                <a:gd name="connsiteY2" fmla="*/ 14045 h 14044"/>
                <a:gd name="connsiteX3" fmla="*/ 14058 w 14057"/>
                <a:gd name="connsiteY3" fmla="*/ 7022 h 14044"/>
                <a:gd name="connsiteX4" fmla="*/ 7029 w 14057"/>
                <a:gd name="connsiteY4" fmla="*/ 0 h 14044"/>
                <a:gd name="connsiteX5" fmla="*/ 7029 w 14057"/>
                <a:gd name="connsiteY5" fmla="*/ 0 h 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7" h="14044">
                  <a:moveTo>
                    <a:pt x="7029" y="0"/>
                  </a:moveTo>
                  <a:cubicBezTo>
                    <a:pt x="3195" y="0"/>
                    <a:pt x="0" y="3192"/>
                    <a:pt x="0" y="7022"/>
                  </a:cubicBezTo>
                  <a:cubicBezTo>
                    <a:pt x="0" y="10853"/>
                    <a:pt x="3195" y="14045"/>
                    <a:pt x="7029" y="14045"/>
                  </a:cubicBezTo>
                  <a:cubicBezTo>
                    <a:pt x="10863" y="14045"/>
                    <a:pt x="14058" y="10853"/>
                    <a:pt x="14058" y="7022"/>
                  </a:cubicBezTo>
                  <a:cubicBezTo>
                    <a:pt x="14058" y="3192"/>
                    <a:pt x="11502" y="0"/>
                    <a:pt x="7029" y="0"/>
                  </a:cubicBezTo>
                  <a:lnTo>
                    <a:pt x="7029" y="0"/>
                  </a:lnTo>
                  <a:close/>
                </a:path>
              </a:pathLst>
            </a:custGeom>
            <a:grpFill/>
            <a:ln w="6390" cap="flat">
              <a:noFill/>
              <a:prstDash val="solid"/>
              <a:miter/>
            </a:ln>
          </p:spPr>
          <p:txBody>
            <a:bodyPr rtlCol="0" anchor="ctr"/>
            <a:lstStyle/>
            <a:p>
              <a:endParaRPr lang="en-US"/>
            </a:p>
          </p:txBody>
        </p:sp>
        <p:sp>
          <p:nvSpPr>
            <p:cNvPr id="78" name="Graphic 4">
              <a:extLst>
                <a:ext uri="{FF2B5EF4-FFF2-40B4-BE49-F238E27FC236}">
                  <a16:creationId xmlns:a16="http://schemas.microsoft.com/office/drawing/2014/main" id="{C0B9A030-B1AD-5FF0-FA36-1137F0658B7A}"/>
                </a:ext>
              </a:extLst>
            </p:cNvPr>
            <p:cNvSpPr/>
            <p:nvPr/>
          </p:nvSpPr>
          <p:spPr>
            <a:xfrm>
              <a:off x="1078621" y="3138528"/>
              <a:ext cx="14696" cy="14683"/>
            </a:xfrm>
            <a:custGeom>
              <a:avLst/>
              <a:gdLst>
                <a:gd name="connsiteX0" fmla="*/ 7668 w 14696"/>
                <a:gd name="connsiteY0" fmla="*/ 0 h 14683"/>
                <a:gd name="connsiteX1" fmla="*/ 0 w 14696"/>
                <a:gd name="connsiteY1" fmla="*/ 7022 h 14683"/>
                <a:gd name="connsiteX2" fmla="*/ 7029 w 14696"/>
                <a:gd name="connsiteY2" fmla="*/ 14683 h 14683"/>
                <a:gd name="connsiteX3" fmla="*/ 14697 w 14696"/>
                <a:gd name="connsiteY3" fmla="*/ 7661 h 14683"/>
                <a:gd name="connsiteX4" fmla="*/ 14697 w 14696"/>
                <a:gd name="connsiteY4" fmla="*/ 7661 h 14683"/>
                <a:gd name="connsiteX5" fmla="*/ 7668 w 14696"/>
                <a:gd name="connsiteY5" fmla="*/ 0 h 1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6" h="14683">
                  <a:moveTo>
                    <a:pt x="7668" y="0"/>
                  </a:moveTo>
                  <a:cubicBezTo>
                    <a:pt x="3834" y="0"/>
                    <a:pt x="0" y="3192"/>
                    <a:pt x="0" y="7022"/>
                  </a:cubicBezTo>
                  <a:cubicBezTo>
                    <a:pt x="0" y="10853"/>
                    <a:pt x="3195" y="14683"/>
                    <a:pt x="7029" y="14683"/>
                  </a:cubicBezTo>
                  <a:cubicBezTo>
                    <a:pt x="10863" y="14683"/>
                    <a:pt x="14697" y="11491"/>
                    <a:pt x="14697" y="7661"/>
                  </a:cubicBezTo>
                  <a:cubicBezTo>
                    <a:pt x="14697" y="7661"/>
                    <a:pt x="14697" y="7661"/>
                    <a:pt x="14697" y="7661"/>
                  </a:cubicBezTo>
                  <a:cubicBezTo>
                    <a:pt x="14697" y="3192"/>
                    <a:pt x="11502" y="0"/>
                    <a:pt x="7668" y="0"/>
                  </a:cubicBezTo>
                  <a:close/>
                </a:path>
              </a:pathLst>
            </a:custGeom>
            <a:grpFill/>
            <a:ln w="6390" cap="flat">
              <a:noFill/>
              <a:prstDash val="solid"/>
              <a:miter/>
            </a:ln>
          </p:spPr>
          <p:txBody>
            <a:bodyPr rtlCol="0" anchor="ctr"/>
            <a:lstStyle/>
            <a:p>
              <a:endParaRPr lang="en-US"/>
            </a:p>
          </p:txBody>
        </p:sp>
        <p:sp>
          <p:nvSpPr>
            <p:cNvPr id="79" name="Graphic 4">
              <a:extLst>
                <a:ext uri="{FF2B5EF4-FFF2-40B4-BE49-F238E27FC236}">
                  <a16:creationId xmlns:a16="http://schemas.microsoft.com/office/drawing/2014/main" id="{4B606B0A-D304-011A-06FD-2DCBE38C0D17}"/>
                </a:ext>
              </a:extLst>
            </p:cNvPr>
            <p:cNvSpPr/>
            <p:nvPr/>
          </p:nvSpPr>
          <p:spPr>
            <a:xfrm>
              <a:off x="1074787" y="3051706"/>
              <a:ext cx="24281" cy="28089"/>
            </a:xfrm>
            <a:custGeom>
              <a:avLst/>
              <a:gdLst>
                <a:gd name="connsiteX0" fmla="*/ 21726 w 24281"/>
                <a:gd name="connsiteY0" fmla="*/ 13406 h 28089"/>
                <a:gd name="connsiteX1" fmla="*/ 21726 w 24281"/>
                <a:gd name="connsiteY1" fmla="*/ 0 h 28089"/>
                <a:gd name="connsiteX2" fmla="*/ 2556 w 24281"/>
                <a:gd name="connsiteY2" fmla="*/ 0 h 28089"/>
                <a:gd name="connsiteX3" fmla="*/ 2556 w 24281"/>
                <a:gd name="connsiteY3" fmla="*/ 13406 h 28089"/>
                <a:gd name="connsiteX4" fmla="*/ 0 w 24281"/>
                <a:gd name="connsiteY4" fmla="*/ 18514 h 28089"/>
                <a:gd name="connsiteX5" fmla="*/ 12141 w 24281"/>
                <a:gd name="connsiteY5" fmla="*/ 28089 h 28089"/>
                <a:gd name="connsiteX6" fmla="*/ 24282 w 24281"/>
                <a:gd name="connsiteY6" fmla="*/ 18514 h 28089"/>
                <a:gd name="connsiteX7" fmla="*/ 21726 w 24281"/>
                <a:gd name="connsiteY7" fmla="*/ 13406 h 2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81" h="28089">
                  <a:moveTo>
                    <a:pt x="21726" y="13406"/>
                  </a:moveTo>
                  <a:lnTo>
                    <a:pt x="21726" y="0"/>
                  </a:lnTo>
                  <a:lnTo>
                    <a:pt x="2556" y="0"/>
                  </a:lnTo>
                  <a:lnTo>
                    <a:pt x="2556" y="13406"/>
                  </a:lnTo>
                  <a:cubicBezTo>
                    <a:pt x="2556" y="15322"/>
                    <a:pt x="1278" y="17237"/>
                    <a:pt x="0" y="18514"/>
                  </a:cubicBezTo>
                  <a:lnTo>
                    <a:pt x="12141" y="28089"/>
                  </a:lnTo>
                  <a:lnTo>
                    <a:pt x="24282" y="18514"/>
                  </a:lnTo>
                  <a:cubicBezTo>
                    <a:pt x="22365" y="17875"/>
                    <a:pt x="21087" y="15322"/>
                    <a:pt x="21726" y="13406"/>
                  </a:cubicBezTo>
                  <a:close/>
                </a:path>
              </a:pathLst>
            </a:custGeom>
            <a:grpFill/>
            <a:ln w="6390" cap="flat">
              <a:noFill/>
              <a:prstDash val="solid"/>
              <a:miter/>
            </a:ln>
          </p:spPr>
          <p:txBody>
            <a:bodyPr rtlCol="0" anchor="ctr"/>
            <a:lstStyle/>
            <a:p>
              <a:endParaRPr lang="en-US"/>
            </a:p>
          </p:txBody>
        </p:sp>
        <p:sp>
          <p:nvSpPr>
            <p:cNvPr id="80" name="Graphic 4">
              <a:extLst>
                <a:ext uri="{FF2B5EF4-FFF2-40B4-BE49-F238E27FC236}">
                  <a16:creationId xmlns:a16="http://schemas.microsoft.com/office/drawing/2014/main" id="{FE80FB31-F988-985A-65C0-C88FAE2809AC}"/>
                </a:ext>
              </a:extLst>
            </p:cNvPr>
            <p:cNvSpPr/>
            <p:nvPr/>
          </p:nvSpPr>
          <p:spPr>
            <a:xfrm>
              <a:off x="1156099" y="3106608"/>
              <a:ext cx="15016" cy="14523"/>
            </a:xfrm>
            <a:custGeom>
              <a:avLst/>
              <a:gdLst>
                <a:gd name="connsiteX0" fmla="*/ 2396 w 15016"/>
                <a:gd name="connsiteY0" fmla="*/ 1915 h 14523"/>
                <a:gd name="connsiteX1" fmla="*/ 2396 w 15016"/>
                <a:gd name="connsiteY1" fmla="*/ 1915 h 14523"/>
                <a:gd name="connsiteX2" fmla="*/ 2396 w 15016"/>
                <a:gd name="connsiteY2" fmla="*/ 12130 h 14523"/>
                <a:gd name="connsiteX3" fmla="*/ 12620 w 15016"/>
                <a:gd name="connsiteY3" fmla="*/ 12130 h 14523"/>
                <a:gd name="connsiteX4" fmla="*/ 12620 w 15016"/>
                <a:gd name="connsiteY4" fmla="*/ 1915 h 14523"/>
                <a:gd name="connsiteX5" fmla="*/ 12620 w 15016"/>
                <a:gd name="connsiteY5" fmla="*/ 1915 h 14523"/>
                <a:gd name="connsiteX6" fmla="*/ 2396 w 15016"/>
                <a:gd name="connsiteY6" fmla="*/ 1915 h 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16" h="14523">
                  <a:moveTo>
                    <a:pt x="2396" y="1915"/>
                  </a:moveTo>
                  <a:lnTo>
                    <a:pt x="2396" y="1915"/>
                  </a:lnTo>
                  <a:cubicBezTo>
                    <a:pt x="-799" y="4469"/>
                    <a:pt x="-799" y="9576"/>
                    <a:pt x="2396" y="12130"/>
                  </a:cubicBezTo>
                  <a:cubicBezTo>
                    <a:pt x="4952" y="15322"/>
                    <a:pt x="10064" y="15322"/>
                    <a:pt x="12620" y="12130"/>
                  </a:cubicBezTo>
                  <a:cubicBezTo>
                    <a:pt x="15815" y="9576"/>
                    <a:pt x="15815" y="4469"/>
                    <a:pt x="12620" y="1915"/>
                  </a:cubicBezTo>
                  <a:cubicBezTo>
                    <a:pt x="12620" y="1915"/>
                    <a:pt x="12620" y="1915"/>
                    <a:pt x="12620" y="1915"/>
                  </a:cubicBezTo>
                  <a:cubicBezTo>
                    <a:pt x="10064" y="-638"/>
                    <a:pt x="5591" y="-638"/>
                    <a:pt x="2396" y="1915"/>
                  </a:cubicBezTo>
                  <a:close/>
                </a:path>
              </a:pathLst>
            </a:custGeom>
            <a:grpFill/>
            <a:ln w="6390" cap="flat">
              <a:noFill/>
              <a:prstDash val="solid"/>
              <a:miter/>
            </a:ln>
          </p:spPr>
          <p:txBody>
            <a:bodyPr rtlCol="0" anchor="ctr"/>
            <a:lstStyle/>
            <a:p>
              <a:endParaRPr lang="en-US"/>
            </a:p>
          </p:txBody>
        </p:sp>
        <p:sp>
          <p:nvSpPr>
            <p:cNvPr id="81" name="Graphic 4">
              <a:extLst>
                <a:ext uri="{FF2B5EF4-FFF2-40B4-BE49-F238E27FC236}">
                  <a16:creationId xmlns:a16="http://schemas.microsoft.com/office/drawing/2014/main" id="{350D5081-0AC7-E807-219E-200E8A54BB07}"/>
                </a:ext>
              </a:extLst>
            </p:cNvPr>
            <p:cNvSpPr/>
            <p:nvPr/>
          </p:nvSpPr>
          <p:spPr>
            <a:xfrm>
              <a:off x="1002581" y="2951477"/>
              <a:ext cx="14623" cy="14393"/>
            </a:xfrm>
            <a:custGeom>
              <a:avLst/>
              <a:gdLst>
                <a:gd name="connsiteX0" fmla="*/ 12141 w 14623"/>
                <a:gd name="connsiteY0" fmla="*/ 12768 h 14393"/>
                <a:gd name="connsiteX1" fmla="*/ 12141 w 14623"/>
                <a:gd name="connsiteY1" fmla="*/ 12768 h 14393"/>
                <a:gd name="connsiteX2" fmla="*/ 12780 w 14623"/>
                <a:gd name="connsiteY2" fmla="*/ 2554 h 14393"/>
                <a:gd name="connsiteX3" fmla="*/ 7029 w 14623"/>
                <a:gd name="connsiteY3" fmla="*/ 0 h 14393"/>
                <a:gd name="connsiteX4" fmla="*/ 1917 w 14623"/>
                <a:gd name="connsiteY4" fmla="*/ 1915 h 14393"/>
                <a:gd name="connsiteX5" fmla="*/ 1917 w 14623"/>
                <a:gd name="connsiteY5" fmla="*/ 12130 h 14393"/>
                <a:gd name="connsiteX6" fmla="*/ 12141 w 14623"/>
                <a:gd name="connsiteY6" fmla="*/ 12768 h 14393"/>
                <a:gd name="connsiteX7" fmla="*/ 12141 w 14623"/>
                <a:gd name="connsiteY7" fmla="*/ 12768 h 1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23" h="14393">
                  <a:moveTo>
                    <a:pt x="12141" y="12768"/>
                  </a:moveTo>
                  <a:lnTo>
                    <a:pt x="12141" y="12768"/>
                  </a:lnTo>
                  <a:cubicBezTo>
                    <a:pt x="15336" y="10214"/>
                    <a:pt x="15336" y="5107"/>
                    <a:pt x="12780" y="2554"/>
                  </a:cubicBezTo>
                  <a:cubicBezTo>
                    <a:pt x="11502" y="1277"/>
                    <a:pt x="8946" y="0"/>
                    <a:pt x="7029" y="0"/>
                  </a:cubicBezTo>
                  <a:cubicBezTo>
                    <a:pt x="5112" y="0"/>
                    <a:pt x="3195" y="638"/>
                    <a:pt x="1917" y="1915"/>
                  </a:cubicBezTo>
                  <a:cubicBezTo>
                    <a:pt x="-639" y="4469"/>
                    <a:pt x="-639" y="9576"/>
                    <a:pt x="1917" y="12130"/>
                  </a:cubicBezTo>
                  <a:cubicBezTo>
                    <a:pt x="4473" y="14683"/>
                    <a:pt x="8946" y="15322"/>
                    <a:pt x="12141" y="12768"/>
                  </a:cubicBezTo>
                  <a:lnTo>
                    <a:pt x="12141" y="12768"/>
                  </a:lnTo>
                  <a:close/>
                </a:path>
              </a:pathLst>
            </a:custGeom>
            <a:grpFill/>
            <a:ln w="6390" cap="flat">
              <a:noFill/>
              <a:prstDash val="solid"/>
              <a:miter/>
            </a:ln>
          </p:spPr>
          <p:txBody>
            <a:bodyPr rtlCol="0" anchor="ctr"/>
            <a:lstStyle/>
            <a:p>
              <a:endParaRPr lang="en-US"/>
            </a:p>
          </p:txBody>
        </p:sp>
        <p:sp>
          <p:nvSpPr>
            <p:cNvPr id="82" name="Graphic 4">
              <a:extLst>
                <a:ext uri="{FF2B5EF4-FFF2-40B4-BE49-F238E27FC236}">
                  <a16:creationId xmlns:a16="http://schemas.microsoft.com/office/drawing/2014/main" id="{139B0F1F-A5ED-0007-3FA5-54300C975A4D}"/>
                </a:ext>
              </a:extLst>
            </p:cNvPr>
            <p:cNvSpPr/>
            <p:nvPr/>
          </p:nvSpPr>
          <p:spPr>
            <a:xfrm>
              <a:off x="1156578" y="2952115"/>
              <a:ext cx="14057" cy="14683"/>
            </a:xfrm>
            <a:custGeom>
              <a:avLst/>
              <a:gdLst>
                <a:gd name="connsiteX0" fmla="*/ 12141 w 14057"/>
                <a:gd name="connsiteY0" fmla="*/ 12130 h 14683"/>
                <a:gd name="connsiteX1" fmla="*/ 12141 w 14057"/>
                <a:gd name="connsiteY1" fmla="*/ 1915 h 14683"/>
                <a:gd name="connsiteX2" fmla="*/ 7029 w 14057"/>
                <a:gd name="connsiteY2" fmla="*/ 0 h 14683"/>
                <a:gd name="connsiteX3" fmla="*/ 0 w 14057"/>
                <a:gd name="connsiteY3" fmla="*/ 7661 h 14683"/>
                <a:gd name="connsiteX4" fmla="*/ 7668 w 14057"/>
                <a:gd name="connsiteY4" fmla="*/ 14683 h 14683"/>
                <a:gd name="connsiteX5" fmla="*/ 12141 w 14057"/>
                <a:gd name="connsiteY5" fmla="*/ 12130 h 14683"/>
                <a:gd name="connsiteX6" fmla="*/ 12141 w 14057"/>
                <a:gd name="connsiteY6" fmla="*/ 12130 h 1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57" h="14683">
                  <a:moveTo>
                    <a:pt x="12141" y="12130"/>
                  </a:moveTo>
                  <a:cubicBezTo>
                    <a:pt x="14697" y="9576"/>
                    <a:pt x="14697" y="4469"/>
                    <a:pt x="12141" y="1915"/>
                  </a:cubicBezTo>
                  <a:cubicBezTo>
                    <a:pt x="10863" y="638"/>
                    <a:pt x="8946" y="0"/>
                    <a:pt x="7029" y="0"/>
                  </a:cubicBezTo>
                  <a:cubicBezTo>
                    <a:pt x="3195" y="0"/>
                    <a:pt x="0" y="3830"/>
                    <a:pt x="0" y="7661"/>
                  </a:cubicBezTo>
                  <a:cubicBezTo>
                    <a:pt x="0" y="11491"/>
                    <a:pt x="3834" y="14683"/>
                    <a:pt x="7668" y="14683"/>
                  </a:cubicBezTo>
                  <a:cubicBezTo>
                    <a:pt x="9585" y="14045"/>
                    <a:pt x="10863" y="13406"/>
                    <a:pt x="12141" y="12130"/>
                  </a:cubicBezTo>
                  <a:lnTo>
                    <a:pt x="12141" y="12130"/>
                  </a:lnTo>
                  <a:close/>
                </a:path>
              </a:pathLst>
            </a:custGeom>
            <a:grpFill/>
            <a:ln w="6390" cap="flat">
              <a:noFill/>
              <a:prstDash val="solid"/>
              <a:miter/>
            </a:ln>
          </p:spPr>
          <p:txBody>
            <a:bodyPr rtlCol="0" anchor="ctr"/>
            <a:lstStyle/>
            <a:p>
              <a:endParaRPr lang="en-US"/>
            </a:p>
          </p:txBody>
        </p:sp>
        <p:sp>
          <p:nvSpPr>
            <p:cNvPr id="83" name="Graphic 4">
              <a:extLst>
                <a:ext uri="{FF2B5EF4-FFF2-40B4-BE49-F238E27FC236}">
                  <a16:creationId xmlns:a16="http://schemas.microsoft.com/office/drawing/2014/main" id="{07D41E23-7A2C-1C08-2C20-25D4E28B7665}"/>
                </a:ext>
              </a:extLst>
            </p:cNvPr>
            <p:cNvSpPr/>
            <p:nvPr/>
          </p:nvSpPr>
          <p:spPr>
            <a:xfrm>
              <a:off x="1079260" y="2920196"/>
              <a:ext cx="14057" cy="14044"/>
            </a:xfrm>
            <a:custGeom>
              <a:avLst/>
              <a:gdLst>
                <a:gd name="connsiteX0" fmla="*/ 7029 w 14057"/>
                <a:gd name="connsiteY0" fmla="*/ 14045 h 14044"/>
                <a:gd name="connsiteX1" fmla="*/ 14058 w 14057"/>
                <a:gd name="connsiteY1" fmla="*/ 7022 h 14044"/>
                <a:gd name="connsiteX2" fmla="*/ 7029 w 14057"/>
                <a:gd name="connsiteY2" fmla="*/ 0 h 14044"/>
                <a:gd name="connsiteX3" fmla="*/ 0 w 14057"/>
                <a:gd name="connsiteY3" fmla="*/ 7022 h 14044"/>
                <a:gd name="connsiteX4" fmla="*/ 7029 w 14057"/>
                <a:gd name="connsiteY4" fmla="*/ 14045 h 14044"/>
                <a:gd name="connsiteX5" fmla="*/ 7029 w 14057"/>
                <a:gd name="connsiteY5" fmla="*/ 14045 h 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7" h="14044">
                  <a:moveTo>
                    <a:pt x="7029" y="14045"/>
                  </a:moveTo>
                  <a:cubicBezTo>
                    <a:pt x="10863" y="14045"/>
                    <a:pt x="14058" y="10853"/>
                    <a:pt x="14058" y="7022"/>
                  </a:cubicBezTo>
                  <a:cubicBezTo>
                    <a:pt x="14058" y="3192"/>
                    <a:pt x="10863" y="0"/>
                    <a:pt x="7029" y="0"/>
                  </a:cubicBezTo>
                  <a:cubicBezTo>
                    <a:pt x="3195" y="0"/>
                    <a:pt x="0" y="3192"/>
                    <a:pt x="0" y="7022"/>
                  </a:cubicBezTo>
                  <a:cubicBezTo>
                    <a:pt x="0" y="10853"/>
                    <a:pt x="3195" y="14045"/>
                    <a:pt x="7029" y="14045"/>
                  </a:cubicBezTo>
                  <a:lnTo>
                    <a:pt x="7029" y="14045"/>
                  </a:lnTo>
                  <a:close/>
                </a:path>
              </a:pathLst>
            </a:custGeom>
            <a:grpFill/>
            <a:ln w="6390" cap="flat">
              <a:noFill/>
              <a:prstDash val="solid"/>
              <a:miter/>
            </a:ln>
          </p:spPr>
          <p:txBody>
            <a:bodyPr rtlCol="0" anchor="ctr"/>
            <a:lstStyle/>
            <a:p>
              <a:endParaRPr lang="en-US"/>
            </a:p>
          </p:txBody>
        </p:sp>
        <p:sp>
          <p:nvSpPr>
            <p:cNvPr id="84" name="Graphic 4">
              <a:extLst>
                <a:ext uri="{FF2B5EF4-FFF2-40B4-BE49-F238E27FC236}">
                  <a16:creationId xmlns:a16="http://schemas.microsoft.com/office/drawing/2014/main" id="{18B2B67B-A837-9131-FF3A-01C4B7D757C2}"/>
                </a:ext>
              </a:extLst>
            </p:cNvPr>
            <p:cNvSpPr/>
            <p:nvPr/>
          </p:nvSpPr>
          <p:spPr>
            <a:xfrm>
              <a:off x="1001462" y="3106608"/>
              <a:ext cx="15016" cy="14523"/>
            </a:xfrm>
            <a:custGeom>
              <a:avLst/>
              <a:gdLst>
                <a:gd name="connsiteX0" fmla="*/ 2396 w 15016"/>
                <a:gd name="connsiteY0" fmla="*/ 1915 h 14523"/>
                <a:gd name="connsiteX1" fmla="*/ 2396 w 15016"/>
                <a:gd name="connsiteY1" fmla="*/ 12130 h 14523"/>
                <a:gd name="connsiteX2" fmla="*/ 12620 w 15016"/>
                <a:gd name="connsiteY2" fmla="*/ 12130 h 14523"/>
                <a:gd name="connsiteX3" fmla="*/ 12620 w 15016"/>
                <a:gd name="connsiteY3" fmla="*/ 1915 h 14523"/>
                <a:gd name="connsiteX4" fmla="*/ 12620 w 15016"/>
                <a:gd name="connsiteY4" fmla="*/ 1915 h 14523"/>
                <a:gd name="connsiteX5" fmla="*/ 2396 w 15016"/>
                <a:gd name="connsiteY5" fmla="*/ 1915 h 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16" h="14523">
                  <a:moveTo>
                    <a:pt x="2396" y="1915"/>
                  </a:moveTo>
                  <a:cubicBezTo>
                    <a:pt x="-799" y="4469"/>
                    <a:pt x="-799" y="9576"/>
                    <a:pt x="2396" y="12130"/>
                  </a:cubicBezTo>
                  <a:cubicBezTo>
                    <a:pt x="4952" y="15322"/>
                    <a:pt x="10064" y="15322"/>
                    <a:pt x="12620" y="12130"/>
                  </a:cubicBezTo>
                  <a:cubicBezTo>
                    <a:pt x="15815" y="9576"/>
                    <a:pt x="15815" y="4469"/>
                    <a:pt x="12620" y="1915"/>
                  </a:cubicBezTo>
                  <a:cubicBezTo>
                    <a:pt x="12620" y="1915"/>
                    <a:pt x="12620" y="1915"/>
                    <a:pt x="12620" y="1915"/>
                  </a:cubicBezTo>
                  <a:cubicBezTo>
                    <a:pt x="10064" y="-638"/>
                    <a:pt x="5591" y="-638"/>
                    <a:pt x="2396" y="1915"/>
                  </a:cubicBezTo>
                  <a:close/>
                </a:path>
              </a:pathLst>
            </a:custGeom>
            <a:grpFill/>
            <a:ln w="6390" cap="flat">
              <a:noFill/>
              <a:prstDash val="solid"/>
              <a:miter/>
            </a:ln>
          </p:spPr>
          <p:txBody>
            <a:bodyPr rtlCol="0" anchor="ctr"/>
            <a:lstStyle/>
            <a:p>
              <a:endParaRPr lang="en-US"/>
            </a:p>
          </p:txBody>
        </p:sp>
        <p:sp>
          <p:nvSpPr>
            <p:cNvPr id="85" name="Graphic 4">
              <a:extLst>
                <a:ext uri="{FF2B5EF4-FFF2-40B4-BE49-F238E27FC236}">
                  <a16:creationId xmlns:a16="http://schemas.microsoft.com/office/drawing/2014/main" id="{6EEB0925-680A-8D5B-5D41-5CB944A3A05B}"/>
                </a:ext>
              </a:extLst>
            </p:cNvPr>
            <p:cNvSpPr/>
            <p:nvPr/>
          </p:nvSpPr>
          <p:spPr>
            <a:xfrm>
              <a:off x="905454" y="2855717"/>
              <a:ext cx="362309" cy="361971"/>
            </a:xfrm>
            <a:custGeom>
              <a:avLst/>
              <a:gdLst>
                <a:gd name="connsiteX0" fmla="*/ 180835 w 362309"/>
                <a:gd name="connsiteY0" fmla="*/ 0 h 361971"/>
                <a:gd name="connsiteX1" fmla="*/ 0 w 362309"/>
                <a:gd name="connsiteY1" fmla="*/ 181305 h 361971"/>
                <a:gd name="connsiteX2" fmla="*/ 181474 w 362309"/>
                <a:gd name="connsiteY2" fmla="*/ 361972 h 361971"/>
                <a:gd name="connsiteX3" fmla="*/ 362309 w 362309"/>
                <a:gd name="connsiteY3" fmla="*/ 180667 h 361971"/>
                <a:gd name="connsiteX4" fmla="*/ 180835 w 362309"/>
                <a:gd name="connsiteY4" fmla="*/ 0 h 361971"/>
                <a:gd name="connsiteX5" fmla="*/ 180835 w 362309"/>
                <a:gd name="connsiteY5" fmla="*/ 0 h 361971"/>
                <a:gd name="connsiteX6" fmla="*/ 290103 w 362309"/>
                <a:gd name="connsiteY6" fmla="*/ 200457 h 361971"/>
                <a:gd name="connsiteX7" fmla="*/ 270933 w 362309"/>
                <a:gd name="connsiteY7" fmla="*/ 187051 h 361971"/>
                <a:gd name="connsiteX8" fmla="*/ 259431 w 362309"/>
                <a:gd name="connsiteY8" fmla="*/ 187051 h 361971"/>
                <a:gd name="connsiteX9" fmla="*/ 240901 w 362309"/>
                <a:gd name="connsiteY9" fmla="*/ 231738 h 361971"/>
                <a:gd name="connsiteX10" fmla="*/ 249208 w 362309"/>
                <a:gd name="connsiteY10" fmla="*/ 240038 h 361971"/>
                <a:gd name="connsiteX11" fmla="*/ 276045 w 362309"/>
                <a:gd name="connsiteY11" fmla="*/ 248975 h 361971"/>
                <a:gd name="connsiteX12" fmla="*/ 267099 w 362309"/>
                <a:gd name="connsiteY12" fmla="*/ 275788 h 361971"/>
                <a:gd name="connsiteX13" fmla="*/ 244096 w 362309"/>
                <a:gd name="connsiteY13" fmla="*/ 271958 h 361971"/>
                <a:gd name="connsiteX14" fmla="*/ 244096 w 362309"/>
                <a:gd name="connsiteY14" fmla="*/ 271958 h 361971"/>
                <a:gd name="connsiteX15" fmla="*/ 240262 w 362309"/>
                <a:gd name="connsiteY15" fmla="*/ 248975 h 361971"/>
                <a:gd name="connsiteX16" fmla="*/ 231955 w 362309"/>
                <a:gd name="connsiteY16" fmla="*/ 240676 h 361971"/>
                <a:gd name="connsiteX17" fmla="*/ 187225 w 362309"/>
                <a:gd name="connsiteY17" fmla="*/ 259190 h 361971"/>
                <a:gd name="connsiteX18" fmla="*/ 187225 w 362309"/>
                <a:gd name="connsiteY18" fmla="*/ 270681 h 361971"/>
                <a:gd name="connsiteX19" fmla="*/ 200005 w 362309"/>
                <a:gd name="connsiteY19" fmla="*/ 296217 h 361971"/>
                <a:gd name="connsiteX20" fmla="*/ 174445 w 362309"/>
                <a:gd name="connsiteY20" fmla="*/ 308985 h 361971"/>
                <a:gd name="connsiteX21" fmla="*/ 161665 w 362309"/>
                <a:gd name="connsiteY21" fmla="*/ 283449 h 361971"/>
                <a:gd name="connsiteX22" fmla="*/ 174445 w 362309"/>
                <a:gd name="connsiteY22" fmla="*/ 270681 h 361971"/>
                <a:gd name="connsiteX23" fmla="*/ 174445 w 362309"/>
                <a:gd name="connsiteY23" fmla="*/ 259190 h 361971"/>
                <a:gd name="connsiteX24" fmla="*/ 129716 w 362309"/>
                <a:gd name="connsiteY24" fmla="*/ 240676 h 361971"/>
                <a:gd name="connsiteX25" fmla="*/ 121409 w 362309"/>
                <a:gd name="connsiteY25" fmla="*/ 248975 h 361971"/>
                <a:gd name="connsiteX26" fmla="*/ 112463 w 362309"/>
                <a:gd name="connsiteY26" fmla="*/ 275788 h 361971"/>
                <a:gd name="connsiteX27" fmla="*/ 85625 w 362309"/>
                <a:gd name="connsiteY27" fmla="*/ 266850 h 361971"/>
                <a:gd name="connsiteX28" fmla="*/ 89459 w 362309"/>
                <a:gd name="connsiteY28" fmla="*/ 243868 h 361971"/>
                <a:gd name="connsiteX29" fmla="*/ 89459 w 362309"/>
                <a:gd name="connsiteY29" fmla="*/ 243868 h 361971"/>
                <a:gd name="connsiteX30" fmla="*/ 112463 w 362309"/>
                <a:gd name="connsiteY30" fmla="*/ 240038 h 361971"/>
                <a:gd name="connsiteX31" fmla="*/ 120770 w 362309"/>
                <a:gd name="connsiteY31" fmla="*/ 231738 h 361971"/>
                <a:gd name="connsiteX32" fmla="*/ 102239 w 362309"/>
                <a:gd name="connsiteY32" fmla="*/ 187051 h 361971"/>
                <a:gd name="connsiteX33" fmla="*/ 90737 w 362309"/>
                <a:gd name="connsiteY33" fmla="*/ 187051 h 361971"/>
                <a:gd name="connsiteX34" fmla="*/ 65177 w 362309"/>
                <a:gd name="connsiteY34" fmla="*/ 199819 h 361971"/>
                <a:gd name="connsiteX35" fmla="*/ 52397 w 362309"/>
                <a:gd name="connsiteY35" fmla="*/ 174283 h 361971"/>
                <a:gd name="connsiteX36" fmla="*/ 77957 w 362309"/>
                <a:gd name="connsiteY36" fmla="*/ 161515 h 361971"/>
                <a:gd name="connsiteX37" fmla="*/ 90737 w 362309"/>
                <a:gd name="connsiteY37" fmla="*/ 174283 h 361971"/>
                <a:gd name="connsiteX38" fmla="*/ 102239 w 362309"/>
                <a:gd name="connsiteY38" fmla="*/ 174283 h 361971"/>
                <a:gd name="connsiteX39" fmla="*/ 120770 w 362309"/>
                <a:gd name="connsiteY39" fmla="*/ 129595 h 361971"/>
                <a:gd name="connsiteX40" fmla="*/ 112463 w 362309"/>
                <a:gd name="connsiteY40" fmla="*/ 121296 h 361971"/>
                <a:gd name="connsiteX41" fmla="*/ 103517 w 362309"/>
                <a:gd name="connsiteY41" fmla="*/ 123211 h 361971"/>
                <a:gd name="connsiteX42" fmla="*/ 83708 w 362309"/>
                <a:gd name="connsiteY42" fmla="*/ 102782 h 361971"/>
                <a:gd name="connsiteX43" fmla="*/ 89459 w 362309"/>
                <a:gd name="connsiteY43" fmla="*/ 88737 h 361971"/>
                <a:gd name="connsiteX44" fmla="*/ 117575 w 362309"/>
                <a:gd name="connsiteY44" fmla="*/ 88737 h 361971"/>
                <a:gd name="connsiteX45" fmla="*/ 117575 w 362309"/>
                <a:gd name="connsiteY45" fmla="*/ 88737 h 361971"/>
                <a:gd name="connsiteX46" fmla="*/ 121409 w 362309"/>
                <a:gd name="connsiteY46" fmla="*/ 111720 h 361971"/>
                <a:gd name="connsiteX47" fmla="*/ 129716 w 362309"/>
                <a:gd name="connsiteY47" fmla="*/ 120019 h 361971"/>
                <a:gd name="connsiteX48" fmla="*/ 174445 w 362309"/>
                <a:gd name="connsiteY48" fmla="*/ 101505 h 361971"/>
                <a:gd name="connsiteX49" fmla="*/ 174445 w 362309"/>
                <a:gd name="connsiteY49" fmla="*/ 90014 h 361971"/>
                <a:gd name="connsiteX50" fmla="*/ 161665 w 362309"/>
                <a:gd name="connsiteY50" fmla="*/ 64478 h 361971"/>
                <a:gd name="connsiteX51" fmla="*/ 187225 w 362309"/>
                <a:gd name="connsiteY51" fmla="*/ 51710 h 361971"/>
                <a:gd name="connsiteX52" fmla="*/ 200005 w 362309"/>
                <a:gd name="connsiteY52" fmla="*/ 77246 h 361971"/>
                <a:gd name="connsiteX53" fmla="*/ 187225 w 362309"/>
                <a:gd name="connsiteY53" fmla="*/ 90014 h 361971"/>
                <a:gd name="connsiteX54" fmla="*/ 187225 w 362309"/>
                <a:gd name="connsiteY54" fmla="*/ 101505 h 361971"/>
                <a:gd name="connsiteX55" fmla="*/ 231955 w 362309"/>
                <a:gd name="connsiteY55" fmla="*/ 120019 h 361971"/>
                <a:gd name="connsiteX56" fmla="*/ 240262 w 362309"/>
                <a:gd name="connsiteY56" fmla="*/ 111720 h 361971"/>
                <a:gd name="connsiteX57" fmla="*/ 244096 w 362309"/>
                <a:gd name="connsiteY57" fmla="*/ 88737 h 361971"/>
                <a:gd name="connsiteX58" fmla="*/ 272211 w 362309"/>
                <a:gd name="connsiteY58" fmla="*/ 88737 h 361971"/>
                <a:gd name="connsiteX59" fmla="*/ 272211 w 362309"/>
                <a:gd name="connsiteY59" fmla="*/ 116827 h 361971"/>
                <a:gd name="connsiteX60" fmla="*/ 272211 w 362309"/>
                <a:gd name="connsiteY60" fmla="*/ 116827 h 361971"/>
                <a:gd name="connsiteX61" fmla="*/ 272211 w 362309"/>
                <a:gd name="connsiteY61" fmla="*/ 116827 h 361971"/>
                <a:gd name="connsiteX62" fmla="*/ 258154 w 362309"/>
                <a:gd name="connsiteY62" fmla="*/ 122572 h 361971"/>
                <a:gd name="connsiteX63" fmla="*/ 249208 w 362309"/>
                <a:gd name="connsiteY63" fmla="*/ 120657 h 361971"/>
                <a:gd name="connsiteX64" fmla="*/ 241540 w 362309"/>
                <a:gd name="connsiteY64" fmla="*/ 128956 h 361971"/>
                <a:gd name="connsiteX65" fmla="*/ 260070 w 362309"/>
                <a:gd name="connsiteY65" fmla="*/ 173644 h 361971"/>
                <a:gd name="connsiteX66" fmla="*/ 271572 w 362309"/>
                <a:gd name="connsiteY66" fmla="*/ 173644 h 361971"/>
                <a:gd name="connsiteX67" fmla="*/ 297132 w 362309"/>
                <a:gd name="connsiteY67" fmla="*/ 160876 h 361971"/>
                <a:gd name="connsiteX68" fmla="*/ 309912 w 362309"/>
                <a:gd name="connsiteY68" fmla="*/ 186412 h 361971"/>
                <a:gd name="connsiteX69" fmla="*/ 290103 w 362309"/>
                <a:gd name="connsiteY69" fmla="*/ 200457 h 361971"/>
                <a:gd name="connsiteX70" fmla="*/ 290103 w 362309"/>
                <a:gd name="connsiteY70" fmla="*/ 200457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62309" h="361971">
                  <a:moveTo>
                    <a:pt x="180835" y="0"/>
                  </a:moveTo>
                  <a:cubicBezTo>
                    <a:pt x="80513" y="0"/>
                    <a:pt x="0" y="81076"/>
                    <a:pt x="0" y="181305"/>
                  </a:cubicBezTo>
                  <a:cubicBezTo>
                    <a:pt x="0" y="281533"/>
                    <a:pt x="81152" y="361972"/>
                    <a:pt x="181474" y="361972"/>
                  </a:cubicBezTo>
                  <a:cubicBezTo>
                    <a:pt x="281157" y="361972"/>
                    <a:pt x="362309" y="280895"/>
                    <a:pt x="362309" y="180667"/>
                  </a:cubicBezTo>
                  <a:cubicBezTo>
                    <a:pt x="362309" y="80438"/>
                    <a:pt x="281157" y="0"/>
                    <a:pt x="180835" y="0"/>
                  </a:cubicBezTo>
                  <a:cubicBezTo>
                    <a:pt x="180835" y="0"/>
                    <a:pt x="180835" y="0"/>
                    <a:pt x="180835" y="0"/>
                  </a:cubicBezTo>
                  <a:close/>
                  <a:moveTo>
                    <a:pt x="290103" y="200457"/>
                  </a:moveTo>
                  <a:cubicBezTo>
                    <a:pt x="281157" y="200457"/>
                    <a:pt x="273489" y="194711"/>
                    <a:pt x="270933" y="187051"/>
                  </a:cubicBezTo>
                  <a:lnTo>
                    <a:pt x="259431" y="187051"/>
                  </a:lnTo>
                  <a:cubicBezTo>
                    <a:pt x="258154" y="203649"/>
                    <a:pt x="251764" y="218971"/>
                    <a:pt x="240901" y="231738"/>
                  </a:cubicBezTo>
                  <a:lnTo>
                    <a:pt x="249208" y="240038"/>
                  </a:lnTo>
                  <a:cubicBezTo>
                    <a:pt x="258792" y="234930"/>
                    <a:pt x="270933" y="239399"/>
                    <a:pt x="276045" y="248975"/>
                  </a:cubicBezTo>
                  <a:cubicBezTo>
                    <a:pt x="281157" y="258551"/>
                    <a:pt x="276684" y="270681"/>
                    <a:pt x="267099" y="275788"/>
                  </a:cubicBezTo>
                  <a:cubicBezTo>
                    <a:pt x="259431" y="279618"/>
                    <a:pt x="249847" y="278341"/>
                    <a:pt x="244096" y="271958"/>
                  </a:cubicBezTo>
                  <a:lnTo>
                    <a:pt x="244096" y="271958"/>
                  </a:lnTo>
                  <a:cubicBezTo>
                    <a:pt x="238345" y="265574"/>
                    <a:pt x="236428" y="256636"/>
                    <a:pt x="240262" y="248975"/>
                  </a:cubicBezTo>
                  <a:lnTo>
                    <a:pt x="231955" y="240676"/>
                  </a:lnTo>
                  <a:cubicBezTo>
                    <a:pt x="219175" y="251529"/>
                    <a:pt x="203839" y="257913"/>
                    <a:pt x="187225" y="259190"/>
                  </a:cubicBezTo>
                  <a:lnTo>
                    <a:pt x="187225" y="270681"/>
                  </a:lnTo>
                  <a:cubicBezTo>
                    <a:pt x="197449" y="274511"/>
                    <a:pt x="203200" y="285364"/>
                    <a:pt x="200005" y="296217"/>
                  </a:cubicBezTo>
                  <a:cubicBezTo>
                    <a:pt x="196171" y="306431"/>
                    <a:pt x="185308" y="312177"/>
                    <a:pt x="174445" y="308985"/>
                  </a:cubicBezTo>
                  <a:cubicBezTo>
                    <a:pt x="164221" y="305154"/>
                    <a:pt x="158470" y="294301"/>
                    <a:pt x="161665" y="283449"/>
                  </a:cubicBezTo>
                  <a:cubicBezTo>
                    <a:pt x="163582" y="277703"/>
                    <a:pt x="168055" y="272596"/>
                    <a:pt x="174445" y="270681"/>
                  </a:cubicBezTo>
                  <a:lnTo>
                    <a:pt x="174445" y="259190"/>
                  </a:lnTo>
                  <a:cubicBezTo>
                    <a:pt x="157831" y="257913"/>
                    <a:pt x="142496" y="251529"/>
                    <a:pt x="129716" y="240676"/>
                  </a:cubicBezTo>
                  <a:lnTo>
                    <a:pt x="121409" y="248975"/>
                  </a:lnTo>
                  <a:cubicBezTo>
                    <a:pt x="126521" y="258551"/>
                    <a:pt x="122048" y="270681"/>
                    <a:pt x="112463" y="275788"/>
                  </a:cubicBezTo>
                  <a:cubicBezTo>
                    <a:pt x="102878" y="280895"/>
                    <a:pt x="90737" y="276426"/>
                    <a:pt x="85625" y="266850"/>
                  </a:cubicBezTo>
                  <a:cubicBezTo>
                    <a:pt x="81791" y="259190"/>
                    <a:pt x="83069" y="249614"/>
                    <a:pt x="89459" y="243868"/>
                  </a:cubicBezTo>
                  <a:lnTo>
                    <a:pt x="89459" y="243868"/>
                  </a:lnTo>
                  <a:cubicBezTo>
                    <a:pt x="95849" y="238122"/>
                    <a:pt x="104795" y="236207"/>
                    <a:pt x="112463" y="240038"/>
                  </a:cubicBezTo>
                  <a:lnTo>
                    <a:pt x="120770" y="231738"/>
                  </a:lnTo>
                  <a:cubicBezTo>
                    <a:pt x="109907" y="218971"/>
                    <a:pt x="103517" y="203649"/>
                    <a:pt x="102239" y="187051"/>
                  </a:cubicBezTo>
                  <a:lnTo>
                    <a:pt x="90737" y="187051"/>
                  </a:lnTo>
                  <a:cubicBezTo>
                    <a:pt x="86903" y="197265"/>
                    <a:pt x="76040" y="203011"/>
                    <a:pt x="65177" y="199819"/>
                  </a:cubicBezTo>
                  <a:cubicBezTo>
                    <a:pt x="54954" y="195988"/>
                    <a:pt x="49202" y="185135"/>
                    <a:pt x="52397" y="174283"/>
                  </a:cubicBezTo>
                  <a:cubicBezTo>
                    <a:pt x="56231" y="164068"/>
                    <a:pt x="67094" y="158323"/>
                    <a:pt x="77957" y="161515"/>
                  </a:cubicBezTo>
                  <a:cubicBezTo>
                    <a:pt x="83708" y="163430"/>
                    <a:pt x="88820" y="167899"/>
                    <a:pt x="90737" y="174283"/>
                  </a:cubicBezTo>
                  <a:lnTo>
                    <a:pt x="102239" y="174283"/>
                  </a:lnTo>
                  <a:cubicBezTo>
                    <a:pt x="103517" y="157684"/>
                    <a:pt x="109907" y="142363"/>
                    <a:pt x="120770" y="129595"/>
                  </a:cubicBezTo>
                  <a:lnTo>
                    <a:pt x="112463" y="121296"/>
                  </a:lnTo>
                  <a:cubicBezTo>
                    <a:pt x="109907" y="122572"/>
                    <a:pt x="106712" y="123211"/>
                    <a:pt x="103517" y="123211"/>
                  </a:cubicBezTo>
                  <a:cubicBezTo>
                    <a:pt x="92654" y="123211"/>
                    <a:pt x="83708" y="114273"/>
                    <a:pt x="83708" y="102782"/>
                  </a:cubicBezTo>
                  <a:cubicBezTo>
                    <a:pt x="83708" y="97675"/>
                    <a:pt x="85625" y="92568"/>
                    <a:pt x="89459" y="88737"/>
                  </a:cubicBezTo>
                  <a:cubicBezTo>
                    <a:pt x="97127" y="81076"/>
                    <a:pt x="109907" y="81076"/>
                    <a:pt x="117575" y="88737"/>
                  </a:cubicBezTo>
                  <a:lnTo>
                    <a:pt x="117575" y="88737"/>
                  </a:lnTo>
                  <a:cubicBezTo>
                    <a:pt x="123326" y="95121"/>
                    <a:pt x="125243" y="104059"/>
                    <a:pt x="121409" y="111720"/>
                  </a:cubicBezTo>
                  <a:lnTo>
                    <a:pt x="129716" y="120019"/>
                  </a:lnTo>
                  <a:cubicBezTo>
                    <a:pt x="142496" y="109166"/>
                    <a:pt x="157831" y="102782"/>
                    <a:pt x="174445" y="101505"/>
                  </a:cubicBezTo>
                  <a:lnTo>
                    <a:pt x="174445" y="90014"/>
                  </a:lnTo>
                  <a:cubicBezTo>
                    <a:pt x="164221" y="86184"/>
                    <a:pt x="158470" y="75331"/>
                    <a:pt x="161665" y="64478"/>
                  </a:cubicBezTo>
                  <a:cubicBezTo>
                    <a:pt x="165499" y="54264"/>
                    <a:pt x="176362" y="48518"/>
                    <a:pt x="187225" y="51710"/>
                  </a:cubicBezTo>
                  <a:cubicBezTo>
                    <a:pt x="197449" y="55541"/>
                    <a:pt x="203200" y="66393"/>
                    <a:pt x="200005" y="77246"/>
                  </a:cubicBezTo>
                  <a:cubicBezTo>
                    <a:pt x="198088" y="82992"/>
                    <a:pt x="193615" y="88099"/>
                    <a:pt x="187225" y="90014"/>
                  </a:cubicBezTo>
                  <a:lnTo>
                    <a:pt x="187225" y="101505"/>
                  </a:lnTo>
                  <a:cubicBezTo>
                    <a:pt x="203839" y="102782"/>
                    <a:pt x="219175" y="109166"/>
                    <a:pt x="231955" y="120019"/>
                  </a:cubicBezTo>
                  <a:lnTo>
                    <a:pt x="240262" y="111720"/>
                  </a:lnTo>
                  <a:cubicBezTo>
                    <a:pt x="236428" y="104059"/>
                    <a:pt x="237706" y="94483"/>
                    <a:pt x="244096" y="88737"/>
                  </a:cubicBezTo>
                  <a:cubicBezTo>
                    <a:pt x="251764" y="81076"/>
                    <a:pt x="264543" y="81076"/>
                    <a:pt x="272211" y="88737"/>
                  </a:cubicBezTo>
                  <a:cubicBezTo>
                    <a:pt x="279879" y="96398"/>
                    <a:pt x="279879" y="109166"/>
                    <a:pt x="272211" y="116827"/>
                  </a:cubicBezTo>
                  <a:cubicBezTo>
                    <a:pt x="272211" y="116827"/>
                    <a:pt x="272211" y="116827"/>
                    <a:pt x="272211" y="116827"/>
                  </a:cubicBezTo>
                  <a:lnTo>
                    <a:pt x="272211" y="116827"/>
                  </a:lnTo>
                  <a:cubicBezTo>
                    <a:pt x="268377" y="120657"/>
                    <a:pt x="263265" y="122572"/>
                    <a:pt x="258154" y="122572"/>
                  </a:cubicBezTo>
                  <a:cubicBezTo>
                    <a:pt x="254959" y="122572"/>
                    <a:pt x="251764" y="121934"/>
                    <a:pt x="249208" y="120657"/>
                  </a:cubicBezTo>
                  <a:lnTo>
                    <a:pt x="241540" y="128956"/>
                  </a:lnTo>
                  <a:cubicBezTo>
                    <a:pt x="252403" y="141724"/>
                    <a:pt x="258792" y="157046"/>
                    <a:pt x="260070" y="173644"/>
                  </a:cubicBezTo>
                  <a:lnTo>
                    <a:pt x="271572" y="173644"/>
                  </a:lnTo>
                  <a:cubicBezTo>
                    <a:pt x="275406" y="163430"/>
                    <a:pt x="286269" y="157684"/>
                    <a:pt x="297132" y="160876"/>
                  </a:cubicBezTo>
                  <a:cubicBezTo>
                    <a:pt x="307356" y="164707"/>
                    <a:pt x="313107" y="175560"/>
                    <a:pt x="309912" y="186412"/>
                  </a:cubicBezTo>
                  <a:cubicBezTo>
                    <a:pt x="306717" y="195350"/>
                    <a:pt x="299049" y="200457"/>
                    <a:pt x="290103" y="200457"/>
                  </a:cubicBezTo>
                  <a:lnTo>
                    <a:pt x="290103" y="200457"/>
                  </a:lnTo>
                  <a:close/>
                </a:path>
              </a:pathLst>
            </a:custGeom>
            <a:grpFill/>
            <a:ln w="6390" cap="flat">
              <a:noFill/>
              <a:prstDash val="solid"/>
              <a:miter/>
            </a:ln>
          </p:spPr>
          <p:txBody>
            <a:bodyPr rtlCol="0" anchor="ctr"/>
            <a:lstStyle/>
            <a:p>
              <a:endParaRPr lang="en-US"/>
            </a:p>
          </p:txBody>
        </p:sp>
        <p:sp>
          <p:nvSpPr>
            <p:cNvPr id="86" name="Graphic 4">
              <a:extLst>
                <a:ext uri="{FF2B5EF4-FFF2-40B4-BE49-F238E27FC236}">
                  <a16:creationId xmlns:a16="http://schemas.microsoft.com/office/drawing/2014/main" id="{8FC98ADA-CA4F-0359-4B3B-87AF60466E04}"/>
                </a:ext>
              </a:extLst>
            </p:cNvPr>
            <p:cNvSpPr/>
            <p:nvPr/>
          </p:nvSpPr>
          <p:spPr>
            <a:xfrm>
              <a:off x="1188528" y="3029362"/>
              <a:ext cx="14057" cy="14044"/>
            </a:xfrm>
            <a:custGeom>
              <a:avLst/>
              <a:gdLst>
                <a:gd name="connsiteX0" fmla="*/ 7029 w 14057"/>
                <a:gd name="connsiteY0" fmla="*/ 0 h 14044"/>
                <a:gd name="connsiteX1" fmla="*/ 0 w 14057"/>
                <a:gd name="connsiteY1" fmla="*/ 7022 h 14044"/>
                <a:gd name="connsiteX2" fmla="*/ 7029 w 14057"/>
                <a:gd name="connsiteY2" fmla="*/ 14045 h 14044"/>
                <a:gd name="connsiteX3" fmla="*/ 14058 w 14057"/>
                <a:gd name="connsiteY3" fmla="*/ 7022 h 14044"/>
                <a:gd name="connsiteX4" fmla="*/ 7029 w 14057"/>
                <a:gd name="connsiteY4" fmla="*/ 0 h 14044"/>
                <a:gd name="connsiteX5" fmla="*/ 7029 w 14057"/>
                <a:gd name="connsiteY5" fmla="*/ 0 h 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7" h="14044">
                  <a:moveTo>
                    <a:pt x="7029" y="0"/>
                  </a:moveTo>
                  <a:cubicBezTo>
                    <a:pt x="3195" y="0"/>
                    <a:pt x="0" y="3192"/>
                    <a:pt x="0" y="7022"/>
                  </a:cubicBezTo>
                  <a:cubicBezTo>
                    <a:pt x="0" y="10853"/>
                    <a:pt x="3195" y="14045"/>
                    <a:pt x="7029" y="14045"/>
                  </a:cubicBezTo>
                  <a:cubicBezTo>
                    <a:pt x="10863" y="14045"/>
                    <a:pt x="14058" y="10853"/>
                    <a:pt x="14058" y="7022"/>
                  </a:cubicBezTo>
                  <a:cubicBezTo>
                    <a:pt x="14058" y="3192"/>
                    <a:pt x="11502" y="0"/>
                    <a:pt x="7029" y="0"/>
                  </a:cubicBezTo>
                  <a:lnTo>
                    <a:pt x="7029" y="0"/>
                  </a:lnTo>
                  <a:close/>
                </a:path>
              </a:pathLst>
            </a:custGeom>
            <a:grpFill/>
            <a:ln w="6390" cap="flat">
              <a:noFill/>
              <a:prstDash val="solid"/>
              <a:miter/>
            </a:ln>
          </p:spPr>
          <p:txBody>
            <a:bodyPr rtlCol="0" anchor="ctr"/>
            <a:lstStyle/>
            <a:p>
              <a:endParaRPr lang="en-US"/>
            </a:p>
          </p:txBody>
        </p:sp>
        <p:sp>
          <p:nvSpPr>
            <p:cNvPr id="87" name="Graphic 4">
              <a:extLst>
                <a:ext uri="{FF2B5EF4-FFF2-40B4-BE49-F238E27FC236}">
                  <a16:creationId xmlns:a16="http://schemas.microsoft.com/office/drawing/2014/main" id="{10CCCBA9-3D06-DA9E-F291-E836EF21C0A0}"/>
                </a:ext>
              </a:extLst>
            </p:cNvPr>
            <p:cNvSpPr/>
            <p:nvPr/>
          </p:nvSpPr>
          <p:spPr>
            <a:xfrm>
              <a:off x="1019834" y="2969991"/>
              <a:ext cx="132910" cy="132786"/>
            </a:xfrm>
            <a:custGeom>
              <a:avLst/>
              <a:gdLst>
                <a:gd name="connsiteX0" fmla="*/ 66455 w 132910"/>
                <a:gd name="connsiteY0" fmla="*/ 0 h 132786"/>
                <a:gd name="connsiteX1" fmla="*/ 0 w 132910"/>
                <a:gd name="connsiteY1" fmla="*/ 66393 h 132786"/>
                <a:gd name="connsiteX2" fmla="*/ 66455 w 132910"/>
                <a:gd name="connsiteY2" fmla="*/ 132787 h 132786"/>
                <a:gd name="connsiteX3" fmla="*/ 132911 w 132910"/>
                <a:gd name="connsiteY3" fmla="*/ 66393 h 132786"/>
                <a:gd name="connsiteX4" fmla="*/ 66455 w 132910"/>
                <a:gd name="connsiteY4" fmla="*/ 0 h 132786"/>
                <a:gd name="connsiteX5" fmla="*/ 66455 w 132910"/>
                <a:gd name="connsiteY5" fmla="*/ 0 h 132786"/>
                <a:gd name="connsiteX6" fmla="*/ 99683 w 132910"/>
                <a:gd name="connsiteY6" fmla="*/ 100228 h 132786"/>
                <a:gd name="connsiteX7" fmla="*/ 70928 w 132910"/>
                <a:gd name="connsiteY7" fmla="*/ 123849 h 132786"/>
                <a:gd name="connsiteX8" fmla="*/ 63260 w 132910"/>
                <a:gd name="connsiteY8" fmla="*/ 123849 h 132786"/>
                <a:gd name="connsiteX9" fmla="*/ 33867 w 132910"/>
                <a:gd name="connsiteY9" fmla="*/ 100867 h 132786"/>
                <a:gd name="connsiteX10" fmla="*/ 31950 w 132910"/>
                <a:gd name="connsiteY10" fmla="*/ 93844 h 132786"/>
                <a:gd name="connsiteX11" fmla="*/ 37701 w 132910"/>
                <a:gd name="connsiteY11" fmla="*/ 89376 h 132786"/>
                <a:gd name="connsiteX12" fmla="*/ 44730 w 132910"/>
                <a:gd name="connsiteY12" fmla="*/ 89376 h 132786"/>
                <a:gd name="connsiteX13" fmla="*/ 44730 w 132910"/>
                <a:gd name="connsiteY13" fmla="*/ 75969 h 132786"/>
                <a:gd name="connsiteX14" fmla="*/ 51119 w 132910"/>
                <a:gd name="connsiteY14" fmla="*/ 69585 h 132786"/>
                <a:gd name="connsiteX15" fmla="*/ 83069 w 132910"/>
                <a:gd name="connsiteY15" fmla="*/ 69585 h 132786"/>
                <a:gd name="connsiteX16" fmla="*/ 89459 w 132910"/>
                <a:gd name="connsiteY16" fmla="*/ 75969 h 132786"/>
                <a:gd name="connsiteX17" fmla="*/ 89459 w 132910"/>
                <a:gd name="connsiteY17" fmla="*/ 89376 h 132786"/>
                <a:gd name="connsiteX18" fmla="*/ 96488 w 132910"/>
                <a:gd name="connsiteY18" fmla="*/ 89376 h 132786"/>
                <a:gd name="connsiteX19" fmla="*/ 102239 w 132910"/>
                <a:gd name="connsiteY19" fmla="*/ 93844 h 132786"/>
                <a:gd name="connsiteX20" fmla="*/ 99683 w 132910"/>
                <a:gd name="connsiteY20" fmla="*/ 100228 h 132786"/>
                <a:gd name="connsiteX21" fmla="*/ 99683 w 132910"/>
                <a:gd name="connsiteY21" fmla="*/ 100228 h 132786"/>
                <a:gd name="connsiteX22" fmla="*/ 101600 w 132910"/>
                <a:gd name="connsiteY22" fmla="*/ 39581 h 132786"/>
                <a:gd name="connsiteX23" fmla="*/ 95849 w 132910"/>
                <a:gd name="connsiteY23" fmla="*/ 44049 h 132786"/>
                <a:gd name="connsiteX24" fmla="*/ 88820 w 132910"/>
                <a:gd name="connsiteY24" fmla="*/ 44049 h 132786"/>
                <a:gd name="connsiteX25" fmla="*/ 88820 w 132910"/>
                <a:gd name="connsiteY25" fmla="*/ 57456 h 132786"/>
                <a:gd name="connsiteX26" fmla="*/ 82430 w 132910"/>
                <a:gd name="connsiteY26" fmla="*/ 63840 h 132786"/>
                <a:gd name="connsiteX27" fmla="*/ 50480 w 132910"/>
                <a:gd name="connsiteY27" fmla="*/ 63840 h 132786"/>
                <a:gd name="connsiteX28" fmla="*/ 44091 w 132910"/>
                <a:gd name="connsiteY28" fmla="*/ 57456 h 132786"/>
                <a:gd name="connsiteX29" fmla="*/ 44091 w 132910"/>
                <a:gd name="connsiteY29" fmla="*/ 44049 h 132786"/>
                <a:gd name="connsiteX30" fmla="*/ 37062 w 132910"/>
                <a:gd name="connsiteY30" fmla="*/ 44049 h 132786"/>
                <a:gd name="connsiteX31" fmla="*/ 30672 w 132910"/>
                <a:gd name="connsiteY31" fmla="*/ 37665 h 132786"/>
                <a:gd name="connsiteX32" fmla="*/ 33228 w 132910"/>
                <a:gd name="connsiteY32" fmla="*/ 32558 h 132786"/>
                <a:gd name="connsiteX33" fmla="*/ 62621 w 132910"/>
                <a:gd name="connsiteY33" fmla="*/ 9576 h 132786"/>
                <a:gd name="connsiteX34" fmla="*/ 70289 w 132910"/>
                <a:gd name="connsiteY34" fmla="*/ 9576 h 132786"/>
                <a:gd name="connsiteX35" fmla="*/ 99683 w 132910"/>
                <a:gd name="connsiteY35" fmla="*/ 32558 h 132786"/>
                <a:gd name="connsiteX36" fmla="*/ 101600 w 132910"/>
                <a:gd name="connsiteY36" fmla="*/ 39581 h 132786"/>
                <a:gd name="connsiteX37" fmla="*/ 101600 w 132910"/>
                <a:gd name="connsiteY37" fmla="*/ 39581 h 13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2910" h="132786">
                  <a:moveTo>
                    <a:pt x="66455" y="0"/>
                  </a:moveTo>
                  <a:cubicBezTo>
                    <a:pt x="30033" y="0"/>
                    <a:pt x="0" y="30005"/>
                    <a:pt x="0" y="66393"/>
                  </a:cubicBezTo>
                  <a:cubicBezTo>
                    <a:pt x="0" y="102782"/>
                    <a:pt x="30033" y="132787"/>
                    <a:pt x="66455" y="132787"/>
                  </a:cubicBezTo>
                  <a:cubicBezTo>
                    <a:pt x="102878" y="132787"/>
                    <a:pt x="132911" y="102782"/>
                    <a:pt x="132911" y="66393"/>
                  </a:cubicBezTo>
                  <a:cubicBezTo>
                    <a:pt x="132911" y="30005"/>
                    <a:pt x="103517" y="0"/>
                    <a:pt x="66455" y="0"/>
                  </a:cubicBezTo>
                  <a:cubicBezTo>
                    <a:pt x="66455" y="0"/>
                    <a:pt x="66455" y="0"/>
                    <a:pt x="66455" y="0"/>
                  </a:cubicBezTo>
                  <a:close/>
                  <a:moveTo>
                    <a:pt x="99683" y="100228"/>
                  </a:moveTo>
                  <a:lnTo>
                    <a:pt x="70928" y="123849"/>
                  </a:lnTo>
                  <a:cubicBezTo>
                    <a:pt x="68372" y="125764"/>
                    <a:pt x="65177" y="125764"/>
                    <a:pt x="63260" y="123849"/>
                  </a:cubicBezTo>
                  <a:lnTo>
                    <a:pt x="33867" y="100867"/>
                  </a:lnTo>
                  <a:cubicBezTo>
                    <a:pt x="31950" y="98952"/>
                    <a:pt x="30672" y="96398"/>
                    <a:pt x="31950" y="93844"/>
                  </a:cubicBezTo>
                  <a:cubicBezTo>
                    <a:pt x="32589" y="91291"/>
                    <a:pt x="35145" y="89376"/>
                    <a:pt x="37701" y="89376"/>
                  </a:cubicBezTo>
                  <a:lnTo>
                    <a:pt x="44730" y="89376"/>
                  </a:lnTo>
                  <a:lnTo>
                    <a:pt x="44730" y="75969"/>
                  </a:lnTo>
                  <a:cubicBezTo>
                    <a:pt x="44730" y="72139"/>
                    <a:pt x="47285" y="69585"/>
                    <a:pt x="51119" y="69585"/>
                  </a:cubicBezTo>
                  <a:lnTo>
                    <a:pt x="83069" y="69585"/>
                  </a:lnTo>
                  <a:cubicBezTo>
                    <a:pt x="86903" y="69585"/>
                    <a:pt x="89459" y="72139"/>
                    <a:pt x="89459" y="75969"/>
                  </a:cubicBezTo>
                  <a:lnTo>
                    <a:pt x="89459" y="89376"/>
                  </a:lnTo>
                  <a:lnTo>
                    <a:pt x="96488" y="89376"/>
                  </a:lnTo>
                  <a:cubicBezTo>
                    <a:pt x="99044" y="89376"/>
                    <a:pt x="101600" y="91291"/>
                    <a:pt x="102239" y="93844"/>
                  </a:cubicBezTo>
                  <a:cubicBezTo>
                    <a:pt x="102878" y="95760"/>
                    <a:pt x="101600" y="98952"/>
                    <a:pt x="99683" y="100228"/>
                  </a:cubicBezTo>
                  <a:lnTo>
                    <a:pt x="99683" y="100228"/>
                  </a:lnTo>
                  <a:close/>
                  <a:moveTo>
                    <a:pt x="101600" y="39581"/>
                  </a:moveTo>
                  <a:cubicBezTo>
                    <a:pt x="100961" y="42134"/>
                    <a:pt x="98405" y="44049"/>
                    <a:pt x="95849" y="44049"/>
                  </a:cubicBezTo>
                  <a:lnTo>
                    <a:pt x="88820" y="44049"/>
                  </a:lnTo>
                  <a:lnTo>
                    <a:pt x="88820" y="57456"/>
                  </a:lnTo>
                  <a:cubicBezTo>
                    <a:pt x="88820" y="61286"/>
                    <a:pt x="86264" y="63840"/>
                    <a:pt x="82430" y="63840"/>
                  </a:cubicBezTo>
                  <a:lnTo>
                    <a:pt x="50480" y="63840"/>
                  </a:lnTo>
                  <a:cubicBezTo>
                    <a:pt x="46646" y="63840"/>
                    <a:pt x="44091" y="61286"/>
                    <a:pt x="44091" y="57456"/>
                  </a:cubicBezTo>
                  <a:lnTo>
                    <a:pt x="44091" y="44049"/>
                  </a:lnTo>
                  <a:lnTo>
                    <a:pt x="37062" y="44049"/>
                  </a:lnTo>
                  <a:cubicBezTo>
                    <a:pt x="33228" y="44049"/>
                    <a:pt x="30672" y="40857"/>
                    <a:pt x="30672" y="37665"/>
                  </a:cubicBezTo>
                  <a:cubicBezTo>
                    <a:pt x="30672" y="35750"/>
                    <a:pt x="31311" y="33835"/>
                    <a:pt x="33228" y="32558"/>
                  </a:cubicBezTo>
                  <a:lnTo>
                    <a:pt x="62621" y="9576"/>
                  </a:lnTo>
                  <a:cubicBezTo>
                    <a:pt x="65177" y="7661"/>
                    <a:pt x="68372" y="7661"/>
                    <a:pt x="70289" y="9576"/>
                  </a:cubicBezTo>
                  <a:lnTo>
                    <a:pt x="99683" y="32558"/>
                  </a:lnTo>
                  <a:cubicBezTo>
                    <a:pt x="102239" y="34473"/>
                    <a:pt x="102878" y="37027"/>
                    <a:pt x="101600" y="39581"/>
                  </a:cubicBezTo>
                  <a:lnTo>
                    <a:pt x="101600" y="39581"/>
                  </a:lnTo>
                  <a:close/>
                </a:path>
              </a:pathLst>
            </a:custGeom>
            <a:grpFill/>
            <a:ln w="6390" cap="flat">
              <a:noFill/>
              <a:prstDash val="solid"/>
              <a:miter/>
            </a:ln>
          </p:spPr>
          <p:txBody>
            <a:bodyPr rtlCol="0" anchor="ctr"/>
            <a:lstStyle/>
            <a:p>
              <a:endParaRPr lang="en-US"/>
            </a:p>
          </p:txBody>
        </p:sp>
        <p:sp>
          <p:nvSpPr>
            <p:cNvPr id="88" name="Graphic 4">
              <a:extLst>
                <a:ext uri="{FF2B5EF4-FFF2-40B4-BE49-F238E27FC236}">
                  <a16:creationId xmlns:a16="http://schemas.microsoft.com/office/drawing/2014/main" id="{BEE7E149-4BB8-3A78-2F47-F3C01E600BCE}"/>
                </a:ext>
              </a:extLst>
            </p:cNvPr>
            <p:cNvSpPr/>
            <p:nvPr/>
          </p:nvSpPr>
          <p:spPr>
            <a:xfrm>
              <a:off x="1074148" y="2992973"/>
              <a:ext cx="24281" cy="28089"/>
            </a:xfrm>
            <a:custGeom>
              <a:avLst/>
              <a:gdLst>
                <a:gd name="connsiteX0" fmla="*/ 0 w 24281"/>
                <a:gd name="connsiteY0" fmla="*/ 9576 h 28089"/>
                <a:gd name="connsiteX1" fmla="*/ 2556 w 24281"/>
                <a:gd name="connsiteY1" fmla="*/ 14683 h 28089"/>
                <a:gd name="connsiteX2" fmla="*/ 2556 w 24281"/>
                <a:gd name="connsiteY2" fmla="*/ 28089 h 28089"/>
                <a:gd name="connsiteX3" fmla="*/ 21726 w 24281"/>
                <a:gd name="connsiteY3" fmla="*/ 28089 h 28089"/>
                <a:gd name="connsiteX4" fmla="*/ 21726 w 24281"/>
                <a:gd name="connsiteY4" fmla="*/ 14683 h 28089"/>
                <a:gd name="connsiteX5" fmla="*/ 24282 w 24281"/>
                <a:gd name="connsiteY5" fmla="*/ 9576 h 28089"/>
                <a:gd name="connsiteX6" fmla="*/ 12141 w 24281"/>
                <a:gd name="connsiteY6" fmla="*/ 0 h 28089"/>
                <a:gd name="connsiteX7" fmla="*/ 0 w 24281"/>
                <a:gd name="connsiteY7" fmla="*/ 9576 h 2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81" h="28089">
                  <a:moveTo>
                    <a:pt x="0" y="9576"/>
                  </a:moveTo>
                  <a:cubicBezTo>
                    <a:pt x="1917" y="10853"/>
                    <a:pt x="2556" y="12768"/>
                    <a:pt x="2556" y="14683"/>
                  </a:cubicBezTo>
                  <a:lnTo>
                    <a:pt x="2556" y="28089"/>
                  </a:lnTo>
                  <a:lnTo>
                    <a:pt x="21726" y="28089"/>
                  </a:lnTo>
                  <a:lnTo>
                    <a:pt x="21726" y="14683"/>
                  </a:lnTo>
                  <a:cubicBezTo>
                    <a:pt x="21726" y="12768"/>
                    <a:pt x="23004" y="10853"/>
                    <a:pt x="24282" y="9576"/>
                  </a:cubicBezTo>
                  <a:lnTo>
                    <a:pt x="12141" y="0"/>
                  </a:lnTo>
                  <a:lnTo>
                    <a:pt x="0" y="9576"/>
                  </a:lnTo>
                  <a:close/>
                </a:path>
              </a:pathLst>
            </a:custGeom>
            <a:grpFill/>
            <a:ln w="6390" cap="flat">
              <a:noFill/>
              <a:prstDash val="solid"/>
              <a:miter/>
            </a:ln>
          </p:spPr>
          <p:txBody>
            <a:bodyPr rtlCol="0" anchor="ctr"/>
            <a:lstStyle/>
            <a:p>
              <a:endParaRPr lang="en-US"/>
            </a:p>
          </p:txBody>
        </p:sp>
      </p:grpSp>
      <p:sp>
        <p:nvSpPr>
          <p:cNvPr id="90" name="Rectangle 89">
            <a:extLst>
              <a:ext uri="{FF2B5EF4-FFF2-40B4-BE49-F238E27FC236}">
                <a16:creationId xmlns:a16="http://schemas.microsoft.com/office/drawing/2014/main" id="{11E534F2-387A-8F6A-5E38-17130FCCD02D}"/>
              </a:ext>
            </a:extLst>
          </p:cNvPr>
          <p:cNvSpPr/>
          <p:nvPr/>
        </p:nvSpPr>
        <p:spPr>
          <a:xfrm>
            <a:off x="562006" y="3133110"/>
            <a:ext cx="1964221" cy="2199320"/>
          </a:xfrm>
          <a:prstGeom prst="rect">
            <a:avLst/>
          </a:prstGeom>
        </p:spPr>
        <p:txBody>
          <a:bodyPr wrap="square" lIns="0" rIns="0">
            <a:spAutoFit/>
          </a:bodyPr>
          <a:lstStyle/>
          <a:p>
            <a:pPr marL="114300" marR="0" lvl="1" indent="0" defTabSz="914400" eaLnBrk="0" fontAlgn="base" latinLnBrk="0" hangingPunct="0">
              <a:lnSpc>
                <a:spcPct val="120000"/>
              </a:lnSpc>
              <a:spcBef>
                <a:spcPts val="0"/>
              </a:spcBef>
              <a:spcAft>
                <a:spcPts val="1000"/>
              </a:spcAft>
              <a:buClrTx/>
              <a:buSzPct val="75000"/>
              <a:buFontTx/>
              <a:buNone/>
              <a:tabLst/>
              <a:defRPr/>
            </a:pPr>
            <a:r>
              <a:rPr kumimoji="0" lang="en-US" sz="1200" b="0" i="0" u="none" strike="noStrike" kern="0" cap="none" spc="0" normalizeH="0" baseline="0" noProof="0" dirty="0">
                <a:ln>
                  <a:noFill/>
                </a:ln>
                <a:solidFill>
                  <a:srgbClr val="000000"/>
                </a:solidFill>
                <a:effectLst/>
                <a:uLnTx/>
                <a:uFillTx/>
                <a:latin typeface="Open Sans"/>
                <a:ea typeface="Open Sans" charset="0"/>
                <a:cs typeface="Open Sans" charset="0"/>
              </a:rPr>
              <a:t>Worked with stakeholders to identify the problem and gather relevant data.</a:t>
            </a:r>
          </a:p>
          <a:p>
            <a:pPr marL="114300" marR="0" lvl="1" indent="0" defTabSz="914400" eaLnBrk="0" fontAlgn="base" latinLnBrk="0" hangingPunct="0">
              <a:lnSpc>
                <a:spcPct val="120000"/>
              </a:lnSpc>
              <a:spcBef>
                <a:spcPts val="0"/>
              </a:spcBef>
              <a:spcAft>
                <a:spcPts val="1000"/>
              </a:spcAft>
              <a:buClrTx/>
              <a:buSzPct val="75000"/>
              <a:buFontTx/>
              <a:buNone/>
              <a:tabLst/>
              <a:defRPr/>
            </a:pPr>
            <a:r>
              <a:rPr lang="en-US" sz="1200" kern="0" dirty="0">
                <a:solidFill>
                  <a:srgbClr val="000000"/>
                </a:solidFill>
                <a:latin typeface="Open Sans"/>
                <a:ea typeface="Open Sans" charset="0"/>
                <a:cs typeface="Open Sans" charset="0"/>
              </a:rPr>
              <a:t>Initial data set included information </a:t>
            </a:r>
            <a:r>
              <a:rPr lang="en-US" sz="1200" b="1" kern="0" dirty="0">
                <a:solidFill>
                  <a:srgbClr val="000000"/>
                </a:solidFill>
                <a:latin typeface="Open Sans"/>
                <a:ea typeface="Open Sans" charset="0"/>
                <a:cs typeface="Open Sans" charset="0"/>
              </a:rPr>
              <a:t>regarding 27 independent features at 330 resorts</a:t>
            </a:r>
            <a:r>
              <a:rPr lang="en-US" sz="1200" kern="0" dirty="0">
                <a:solidFill>
                  <a:srgbClr val="000000"/>
                </a:solidFill>
                <a:latin typeface="Open Sans"/>
                <a:ea typeface="Open Sans" charset="0"/>
                <a:cs typeface="Open Sans" charset="0"/>
              </a:rPr>
              <a:t> nationwide.</a:t>
            </a:r>
          </a:p>
        </p:txBody>
      </p:sp>
      <p:sp>
        <p:nvSpPr>
          <p:cNvPr id="91" name="Rectangle 90">
            <a:extLst>
              <a:ext uri="{FF2B5EF4-FFF2-40B4-BE49-F238E27FC236}">
                <a16:creationId xmlns:a16="http://schemas.microsoft.com/office/drawing/2014/main" id="{541FCABB-87EB-B2EF-D0BF-0574787FCB44}"/>
              </a:ext>
            </a:extLst>
          </p:cNvPr>
          <p:cNvSpPr/>
          <p:nvPr/>
        </p:nvSpPr>
        <p:spPr>
          <a:xfrm>
            <a:off x="5125645" y="3133110"/>
            <a:ext cx="1964221" cy="2992358"/>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kumimoji="0" lang="en-US" sz="1200" b="0" i="0" u="none" strike="noStrike" kern="0" cap="none" spc="0" normalizeH="0" baseline="0" noProof="0" dirty="0">
                <a:ln>
                  <a:noFill/>
                </a:ln>
                <a:solidFill>
                  <a:srgbClr val="000000"/>
                </a:solidFill>
                <a:effectLst/>
                <a:uLnTx/>
                <a:uFillTx/>
                <a:latin typeface="Open Sans"/>
                <a:ea typeface="Open Sans" charset="0"/>
                <a:cs typeface="Open Sans" charset="0"/>
              </a:rPr>
              <a:t>Augmented data set to include more pertinent metrics (e.g., resort’s share of state’s total skiable area)</a:t>
            </a:r>
          </a:p>
          <a:p>
            <a:pPr marL="0" marR="0" lvl="1" indent="0" defTabSz="914400" eaLnBrk="0" fontAlgn="base" latinLnBrk="0" hangingPunct="0">
              <a:lnSpc>
                <a:spcPct val="120000"/>
              </a:lnSpc>
              <a:spcBef>
                <a:spcPts val="0"/>
              </a:spcBef>
              <a:spcAft>
                <a:spcPts val="1000"/>
              </a:spcAft>
              <a:buClrTx/>
              <a:buSzPct val="75000"/>
              <a:buFontTx/>
              <a:buNone/>
              <a:tabLst/>
              <a:defRPr/>
            </a:pPr>
            <a:r>
              <a:rPr lang="en-US" sz="1200" kern="0" dirty="0">
                <a:solidFill>
                  <a:srgbClr val="000000"/>
                </a:solidFill>
                <a:latin typeface="Open Sans"/>
                <a:ea typeface="Open Sans" charset="0"/>
                <a:cs typeface="Open Sans" charset="0"/>
              </a:rPr>
              <a:t>Assessed data to identify patterns and correlations among variables. </a:t>
            </a:r>
          </a:p>
          <a:p>
            <a:pPr marL="0" marR="0" lvl="1" indent="0" defTabSz="914400" eaLnBrk="0" fontAlgn="base" latinLnBrk="0" hangingPunct="0">
              <a:lnSpc>
                <a:spcPct val="120000"/>
              </a:lnSpc>
              <a:spcBef>
                <a:spcPts val="0"/>
              </a:spcBef>
              <a:spcAft>
                <a:spcPts val="1000"/>
              </a:spcAft>
              <a:buClrTx/>
              <a:buSzPct val="75000"/>
              <a:buFontTx/>
              <a:buNone/>
              <a:tabLst/>
              <a:defRPr/>
            </a:pPr>
            <a:r>
              <a:rPr lang="en-US" sz="1200" b="1" kern="0" dirty="0">
                <a:solidFill>
                  <a:srgbClr val="000000"/>
                </a:solidFill>
                <a:latin typeface="Open Sans"/>
                <a:ea typeface="Open Sans" charset="0"/>
                <a:cs typeface="Open Sans" charset="0"/>
              </a:rPr>
              <a:t>Total snowmaking area, number of runs and fast quads, and vertical drop were most positively correlated with price</a:t>
            </a:r>
          </a:p>
        </p:txBody>
      </p:sp>
      <p:sp>
        <p:nvSpPr>
          <p:cNvPr id="92" name="Rectangle 91">
            <a:extLst>
              <a:ext uri="{FF2B5EF4-FFF2-40B4-BE49-F238E27FC236}">
                <a16:creationId xmlns:a16="http://schemas.microsoft.com/office/drawing/2014/main" id="{37C05F54-FB37-6C07-5285-FF17FE941B92}"/>
              </a:ext>
            </a:extLst>
          </p:cNvPr>
          <p:cNvSpPr/>
          <p:nvPr/>
        </p:nvSpPr>
        <p:spPr>
          <a:xfrm>
            <a:off x="7422123" y="3133110"/>
            <a:ext cx="1964221" cy="2199320"/>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lang="en-US" sz="1200" kern="0" dirty="0">
                <a:solidFill>
                  <a:srgbClr val="000000"/>
                </a:solidFill>
                <a:latin typeface="Open Sans"/>
                <a:ea typeface="Open Sans" charset="0"/>
                <a:cs typeface="Open Sans" charset="0"/>
              </a:rPr>
              <a:t>Built and trained two models on the data set. Analyzed the performance of each model and selected the best performing model.</a:t>
            </a:r>
          </a:p>
          <a:p>
            <a:pPr marL="0" marR="0" lvl="1" indent="0" defTabSz="914400" eaLnBrk="0" fontAlgn="base" latinLnBrk="0" hangingPunct="0">
              <a:lnSpc>
                <a:spcPct val="120000"/>
              </a:lnSpc>
              <a:spcBef>
                <a:spcPts val="0"/>
              </a:spcBef>
              <a:spcAft>
                <a:spcPts val="1000"/>
              </a:spcAft>
              <a:buClrTx/>
              <a:buSzPct val="75000"/>
              <a:buFontTx/>
              <a:buNone/>
              <a:tabLst/>
              <a:defRPr/>
            </a:pPr>
            <a:r>
              <a:rPr lang="en-US" sz="1200" b="1" kern="0" dirty="0">
                <a:solidFill>
                  <a:srgbClr val="000000"/>
                </a:solidFill>
                <a:latin typeface="Open Sans"/>
                <a:ea typeface="Open Sans" charset="0"/>
                <a:cs typeface="Open Sans" charset="0"/>
              </a:rPr>
              <a:t>The random forest model was selected for use due to its lower error and variability.</a:t>
            </a:r>
          </a:p>
        </p:txBody>
      </p:sp>
      <p:sp>
        <p:nvSpPr>
          <p:cNvPr id="93" name="Rectangle 92">
            <a:extLst>
              <a:ext uri="{FF2B5EF4-FFF2-40B4-BE49-F238E27FC236}">
                <a16:creationId xmlns:a16="http://schemas.microsoft.com/office/drawing/2014/main" id="{744AF7C8-8D53-68AD-7E12-41B85797D8C2}"/>
              </a:ext>
            </a:extLst>
          </p:cNvPr>
          <p:cNvSpPr/>
          <p:nvPr/>
        </p:nvSpPr>
        <p:spPr>
          <a:xfrm>
            <a:off x="9708828" y="3133110"/>
            <a:ext cx="1964221" cy="2992358"/>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lang="en-US" sz="1200" kern="0" dirty="0">
                <a:solidFill>
                  <a:srgbClr val="000000"/>
                </a:solidFill>
                <a:latin typeface="Open Sans"/>
                <a:ea typeface="Open Sans" charset="0"/>
                <a:cs typeface="Open Sans" charset="0"/>
              </a:rPr>
              <a:t>Used the random forest model and trained it using the full data set. </a:t>
            </a:r>
          </a:p>
          <a:p>
            <a:pPr marL="0" marR="0" lvl="1" indent="0" defTabSz="914400" eaLnBrk="0" fontAlgn="base" latinLnBrk="0" hangingPunct="0">
              <a:lnSpc>
                <a:spcPct val="120000"/>
              </a:lnSpc>
              <a:spcBef>
                <a:spcPts val="0"/>
              </a:spcBef>
              <a:spcAft>
                <a:spcPts val="1000"/>
              </a:spcAft>
              <a:buClrTx/>
              <a:buSzPct val="75000"/>
              <a:buFontTx/>
              <a:buNone/>
              <a:tabLst/>
              <a:defRPr/>
            </a:pPr>
            <a:r>
              <a:rPr lang="en-US" sz="1200" kern="0" dirty="0">
                <a:solidFill>
                  <a:srgbClr val="000000"/>
                </a:solidFill>
                <a:latin typeface="Open Sans"/>
                <a:ea typeface="Open Sans" charset="0"/>
                <a:cs typeface="Open Sans" charset="0"/>
              </a:rPr>
              <a:t>Big Mountain’s feature data was  input into the model to predict the price customers would pay.</a:t>
            </a:r>
          </a:p>
          <a:p>
            <a:pPr marL="0" marR="0" lvl="1" indent="0" defTabSz="914400" eaLnBrk="0" fontAlgn="base" latinLnBrk="0" hangingPunct="0">
              <a:lnSpc>
                <a:spcPct val="120000"/>
              </a:lnSpc>
              <a:spcBef>
                <a:spcPts val="0"/>
              </a:spcBef>
              <a:spcAft>
                <a:spcPts val="1000"/>
              </a:spcAft>
              <a:buClrTx/>
              <a:buSzPct val="75000"/>
              <a:buFontTx/>
              <a:buNone/>
              <a:tabLst/>
              <a:defRPr/>
            </a:pPr>
            <a:r>
              <a:rPr lang="en-US" sz="1200" kern="0" dirty="0">
                <a:solidFill>
                  <a:srgbClr val="000000"/>
                </a:solidFill>
                <a:latin typeface="Open Sans"/>
                <a:ea typeface="Open Sans" charset="0"/>
                <a:cs typeface="Open Sans" charset="0"/>
              </a:rPr>
              <a:t>Scenario analysis was conducted to predict how much prices could rise given specific infra improvements.</a:t>
            </a:r>
          </a:p>
        </p:txBody>
      </p:sp>
    </p:spTree>
    <p:extLst>
      <p:ext uri="{BB962C8B-B14F-4D97-AF65-F5344CB8AC3E}">
        <p14:creationId xmlns:p14="http://schemas.microsoft.com/office/powerpoint/2010/main" val="390946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19F740-F628-3E6D-492D-AA0F7FB1503C}"/>
              </a:ext>
            </a:extLst>
          </p:cNvPr>
          <p:cNvSpPr/>
          <p:nvPr/>
        </p:nvSpPr>
        <p:spPr>
          <a:xfrm>
            <a:off x="551687" y="1452587"/>
            <a:ext cx="8508955" cy="2260245"/>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4F32FC7-72D0-2893-F9AA-21B335A570B0}"/>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Model Build, Results, and Analysis</a:t>
            </a:r>
          </a:p>
        </p:txBody>
      </p:sp>
      <p:cxnSp>
        <p:nvCxnSpPr>
          <p:cNvPr id="6" name="Straight Connector 5">
            <a:extLst>
              <a:ext uri="{FF2B5EF4-FFF2-40B4-BE49-F238E27FC236}">
                <a16:creationId xmlns:a16="http://schemas.microsoft.com/office/drawing/2014/main" id="{741D50FE-96AB-DFCF-1EBA-9B3B655E8EE2}"/>
              </a:ext>
            </a:extLst>
          </p:cNvPr>
          <p:cNvCxnSpPr>
            <a:cxnSpLocks/>
          </p:cNvCxnSpPr>
          <p:nvPr/>
        </p:nvCxnSpPr>
        <p:spPr>
          <a:xfrm>
            <a:off x="562007" y="1315819"/>
            <a:ext cx="11153743" cy="0"/>
          </a:xfrm>
          <a:prstGeom prst="line">
            <a:avLst/>
          </a:prstGeom>
          <a:noFill/>
          <a:ln w="57150" cap="flat" cmpd="sng" algn="ctr">
            <a:solidFill>
              <a:srgbClr val="004E59"/>
            </a:solidFill>
            <a:prstDash val="solid"/>
          </a:ln>
          <a:effectLst/>
        </p:spPr>
      </p:cxnSp>
      <p:sp>
        <p:nvSpPr>
          <p:cNvPr id="7" name="Rectangle 6">
            <a:extLst>
              <a:ext uri="{FF2B5EF4-FFF2-40B4-BE49-F238E27FC236}">
                <a16:creationId xmlns:a16="http://schemas.microsoft.com/office/drawing/2014/main" id="{EBDD7EAD-B904-F7F4-76BB-3BAF93466C1E}"/>
              </a:ext>
            </a:extLst>
          </p:cNvPr>
          <p:cNvSpPr/>
          <p:nvPr/>
        </p:nvSpPr>
        <p:spPr>
          <a:xfrm>
            <a:off x="562006" y="989839"/>
            <a:ext cx="11153743" cy="298287"/>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Model build methodology: </a:t>
            </a:r>
            <a:r>
              <a:rPr kumimoji="0" lang="en-US" sz="1200" i="0" u="none" strike="noStrike" kern="0" cap="none" spc="0" normalizeH="0" baseline="0" noProof="0" dirty="0">
                <a:ln>
                  <a:noFill/>
                </a:ln>
                <a:solidFill>
                  <a:srgbClr val="000000"/>
                </a:solidFill>
                <a:effectLst/>
                <a:uLnTx/>
                <a:uFillTx/>
                <a:latin typeface="Open Sans"/>
                <a:ea typeface="Open Sans" charset="0"/>
                <a:cs typeface="Open Sans" charset="0"/>
              </a:rPr>
              <a:t>a random forest model to predict ticket prices was built using 33 distinct parameters from 276 of Big Mountain’s competitors</a:t>
            </a:r>
            <a:endPar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endParaRPr>
          </a:p>
        </p:txBody>
      </p:sp>
      <p:graphicFrame>
        <p:nvGraphicFramePr>
          <p:cNvPr id="8" name="Table 7">
            <a:extLst>
              <a:ext uri="{FF2B5EF4-FFF2-40B4-BE49-F238E27FC236}">
                <a16:creationId xmlns:a16="http://schemas.microsoft.com/office/drawing/2014/main" id="{BC8D6D2D-D9CD-444A-31C2-C4B05295E29E}"/>
              </a:ext>
            </a:extLst>
          </p:cNvPr>
          <p:cNvGraphicFramePr>
            <a:graphicFrameLocks noGrp="1"/>
          </p:cNvGraphicFramePr>
          <p:nvPr>
            <p:extLst>
              <p:ext uri="{D42A27DB-BD31-4B8C-83A1-F6EECF244321}">
                <p14:modId xmlns:p14="http://schemas.microsoft.com/office/powerpoint/2010/main" val="2536804022"/>
              </p:ext>
            </p:extLst>
          </p:nvPr>
        </p:nvGraphicFramePr>
        <p:xfrm>
          <a:off x="642175" y="1593760"/>
          <a:ext cx="5363337" cy="1993800"/>
        </p:xfrm>
        <a:graphic>
          <a:graphicData uri="http://schemas.openxmlformats.org/drawingml/2006/table">
            <a:tbl>
              <a:tblPr firstRow="1" bandRow="1">
                <a:tableStyleId>{5C22544A-7EE6-4342-B048-85BDC9FD1C3A}</a:tableStyleId>
              </a:tblPr>
              <a:tblGrid>
                <a:gridCol w="1095192">
                  <a:extLst>
                    <a:ext uri="{9D8B030D-6E8A-4147-A177-3AD203B41FA5}">
                      <a16:colId xmlns:a16="http://schemas.microsoft.com/office/drawing/2014/main" val="2279370553"/>
                    </a:ext>
                  </a:extLst>
                </a:gridCol>
                <a:gridCol w="1581900">
                  <a:extLst>
                    <a:ext uri="{9D8B030D-6E8A-4147-A177-3AD203B41FA5}">
                      <a16:colId xmlns:a16="http://schemas.microsoft.com/office/drawing/2014/main" val="3331948708"/>
                    </a:ext>
                  </a:extLst>
                </a:gridCol>
                <a:gridCol w="2686245">
                  <a:extLst>
                    <a:ext uri="{9D8B030D-6E8A-4147-A177-3AD203B41FA5}">
                      <a16:colId xmlns:a16="http://schemas.microsoft.com/office/drawing/2014/main" val="1004224587"/>
                    </a:ext>
                  </a:extLst>
                </a:gridCol>
              </a:tblGrid>
              <a:tr h="317400">
                <a:tc gridSpan="3">
                  <a:txBody>
                    <a:bodyPr/>
                    <a:lstStyle/>
                    <a:p>
                      <a:pPr algn="l" fontAlgn="ctr"/>
                      <a:r>
                        <a:rPr lang="en-US" sz="1000" dirty="0">
                          <a:effectLst/>
                        </a:rPr>
                        <a:t>Input parameters from 276 competitor resorts:</a:t>
                      </a:r>
                    </a:p>
                  </a:txBody>
                  <a:tcPr marR="0" marT="0" marB="0" anchor="ctr">
                    <a:solidFill>
                      <a:srgbClr val="004E59"/>
                    </a:solidFill>
                  </a:tcPr>
                </a:tc>
                <a:tc hMerge="1">
                  <a:txBody>
                    <a:bodyPr/>
                    <a:lstStyle/>
                    <a:p>
                      <a:endParaRPr lang="en-US" dirty="0"/>
                    </a:p>
                  </a:txBody>
                  <a:tcPr marL="0" marR="0" marT="0" marB="0"/>
                </a:tc>
                <a:tc hMerge="1">
                  <a:txBody>
                    <a:bodyPr/>
                    <a:lstStyle/>
                    <a:p>
                      <a:endParaRPr lang="en-US" dirty="0"/>
                    </a:p>
                  </a:txBody>
                  <a:tcPr marL="0" marR="0" marT="0" marB="0"/>
                </a:tc>
                <a:extLst>
                  <a:ext uri="{0D108BD9-81ED-4DB2-BD59-A6C34878D82A}">
                    <a16:rowId xmlns:a16="http://schemas.microsoft.com/office/drawing/2014/main" val="1173397161"/>
                  </a:ext>
                </a:extLst>
              </a:tr>
              <a:tr h="142040">
                <a:tc>
                  <a:txBody>
                    <a:bodyPr/>
                    <a:lstStyle/>
                    <a:p>
                      <a:pPr algn="r" fontAlgn="ctr"/>
                      <a:r>
                        <a:rPr lang="en-US" sz="1000" dirty="0">
                          <a:effectLst/>
                        </a:rPr>
                        <a:t>Summit Elevation</a:t>
                      </a:r>
                    </a:p>
                  </a:txBody>
                  <a:tcPr marL="0" marR="0" marT="0" marB="0" anchor="ctr">
                    <a:solidFill>
                      <a:schemeClr val="bg1"/>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dirty="0">
                          <a:solidFill>
                            <a:srgbClr val="C00000"/>
                          </a:solidFill>
                          <a:effectLst/>
                        </a:rPr>
                        <a:t># runs</a:t>
                      </a:r>
                    </a:p>
                  </a:txBody>
                  <a:tcPr marL="0" marR="0" marT="0" marB="0" anchor="ctr">
                    <a:solidFill>
                      <a:schemeClr val="bg1"/>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dirty="0">
                          <a:effectLst/>
                        </a:rPr>
                        <a:t># resorts per state</a:t>
                      </a:r>
                    </a:p>
                  </a:txBody>
                  <a:tcPr marL="0" marR="0" marT="0" marB="0" anchor="ctr">
                    <a:solidFill>
                      <a:schemeClr val="bg1"/>
                    </a:solidFill>
                  </a:tcPr>
                </a:tc>
                <a:extLst>
                  <a:ext uri="{0D108BD9-81ED-4DB2-BD59-A6C34878D82A}">
                    <a16:rowId xmlns:a16="http://schemas.microsoft.com/office/drawing/2014/main" val="2742005964"/>
                  </a:ext>
                </a:extLst>
              </a:tr>
              <a:tr h="142040">
                <a:tc>
                  <a:txBody>
                    <a:bodyPr/>
                    <a:lstStyle/>
                    <a:p>
                      <a:pPr algn="r" fontAlgn="ctr"/>
                      <a:r>
                        <a:rPr lang="en-US" sz="1000" dirty="0">
                          <a:solidFill>
                            <a:srgbClr val="C00000"/>
                          </a:solidFill>
                          <a:effectLst/>
                        </a:rPr>
                        <a:t>Vertical Drop</a:t>
                      </a:r>
                    </a:p>
                  </a:txBody>
                  <a:tcPr marL="0" marR="0" marT="0" marB="0" anchor="ctr">
                    <a:solidFill>
                      <a:schemeClr val="bg1"/>
                    </a:solidFill>
                  </a:tcPr>
                </a:tc>
                <a:tc>
                  <a:txBody>
                    <a:bodyPr/>
                    <a:lstStyle/>
                    <a:p>
                      <a:pPr algn="r" fontAlgn="ctr"/>
                      <a:r>
                        <a:rPr lang="en-US" sz="1000" dirty="0">
                          <a:effectLst/>
                        </a:rPr>
                        <a:t># terrain parks</a:t>
                      </a:r>
                    </a:p>
                  </a:txBody>
                  <a:tcPr marL="0" marR="0" marT="0" marB="0" anchor="ctr">
                    <a:solidFill>
                      <a:schemeClr val="bg1"/>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dirty="0">
                          <a:effectLst/>
                        </a:rPr>
                        <a:t># resorts / 100k people</a:t>
                      </a:r>
                    </a:p>
                  </a:txBody>
                  <a:tcPr marL="0" marR="0" marT="0" marB="0" anchor="ctr">
                    <a:solidFill>
                      <a:schemeClr val="bg1"/>
                    </a:solidFill>
                  </a:tcPr>
                </a:tc>
                <a:extLst>
                  <a:ext uri="{0D108BD9-81ED-4DB2-BD59-A6C34878D82A}">
                    <a16:rowId xmlns:a16="http://schemas.microsoft.com/office/drawing/2014/main" val="4023064376"/>
                  </a:ext>
                </a:extLst>
              </a:tr>
              <a:tr h="142040">
                <a:tc>
                  <a:txBody>
                    <a:bodyPr/>
                    <a:lstStyle/>
                    <a:p>
                      <a:pPr algn="r" fontAlgn="ctr"/>
                      <a:r>
                        <a:rPr lang="en-US" sz="1000" dirty="0">
                          <a:effectLst/>
                        </a:rPr>
                        <a:t>Base Elevation</a:t>
                      </a:r>
                    </a:p>
                  </a:txBody>
                  <a:tcPr marL="0" marR="0" marT="0" marB="0" anchor="ctr">
                    <a:solidFill>
                      <a:schemeClr val="bg1"/>
                    </a:solidFill>
                  </a:tcPr>
                </a:tc>
                <a:tc>
                  <a:txBody>
                    <a:bodyPr/>
                    <a:lstStyle/>
                    <a:p>
                      <a:pPr algn="r" fontAlgn="ctr"/>
                      <a:r>
                        <a:rPr lang="en-US" sz="1000" dirty="0">
                          <a:effectLst/>
                        </a:rPr>
                        <a:t>Longest run distance</a:t>
                      </a:r>
                    </a:p>
                  </a:txBody>
                  <a:tcPr marL="0" marR="0" marT="0" marB="0" anchor="ctr">
                    <a:solidFill>
                      <a:schemeClr val="bg1"/>
                    </a:solidFill>
                  </a:tcPr>
                </a:tc>
                <a:tc>
                  <a:txBody>
                    <a:bodyPr/>
                    <a:lstStyle/>
                    <a:p>
                      <a:pPr algn="r" fontAlgn="ctr"/>
                      <a:r>
                        <a:rPr lang="en-US" sz="1000" dirty="0">
                          <a:effectLst/>
                        </a:rPr>
                        <a:t># resorts / 100k sq miles</a:t>
                      </a:r>
                    </a:p>
                  </a:txBody>
                  <a:tcPr marL="0" marR="0" marT="0" marB="0" anchor="ctr">
                    <a:solidFill>
                      <a:schemeClr val="bg1"/>
                    </a:solidFill>
                  </a:tcPr>
                </a:tc>
                <a:extLst>
                  <a:ext uri="{0D108BD9-81ED-4DB2-BD59-A6C34878D82A}">
                    <a16:rowId xmlns:a16="http://schemas.microsoft.com/office/drawing/2014/main" val="958429473"/>
                  </a:ext>
                </a:extLst>
              </a:tr>
              <a:tr h="142040">
                <a:tc>
                  <a:txBody>
                    <a:bodyPr/>
                    <a:lstStyle/>
                    <a:p>
                      <a:pPr algn="r" fontAlgn="ctr"/>
                      <a:r>
                        <a:rPr lang="en-US" sz="1000" dirty="0">
                          <a:effectLst/>
                        </a:rPr>
                        <a:t># Trams</a:t>
                      </a:r>
                    </a:p>
                  </a:txBody>
                  <a:tcPr marL="0" marR="0" marT="0" marB="0" anchor="ctr">
                    <a:solidFill>
                      <a:schemeClr val="bg1"/>
                    </a:solidFill>
                  </a:tcPr>
                </a:tc>
                <a:tc>
                  <a:txBody>
                    <a:bodyPr/>
                    <a:lstStyle/>
                    <a:p>
                      <a:pPr algn="r" fontAlgn="ctr"/>
                      <a:r>
                        <a:rPr lang="en-US" sz="1000" dirty="0" err="1">
                          <a:effectLst/>
                        </a:rPr>
                        <a:t>Skiiable</a:t>
                      </a:r>
                      <a:r>
                        <a:rPr lang="en-US" sz="1000" dirty="0">
                          <a:effectLst/>
                        </a:rPr>
                        <a:t> terrain area</a:t>
                      </a:r>
                    </a:p>
                  </a:txBody>
                  <a:tcPr marL="0" marR="0" marT="0" marB="0" anchor="ctr">
                    <a:solidFill>
                      <a:schemeClr val="bg1"/>
                    </a:solidFill>
                  </a:tcPr>
                </a:tc>
                <a:tc>
                  <a:txBody>
                    <a:bodyPr/>
                    <a:lstStyle/>
                    <a:p>
                      <a:pPr algn="r" fontAlgn="ctr"/>
                      <a:r>
                        <a:rPr lang="en-US" sz="1000" dirty="0">
                          <a:effectLst/>
                        </a:rPr>
                        <a:t>Resort skiable area / state area</a:t>
                      </a:r>
                    </a:p>
                  </a:txBody>
                  <a:tcPr marL="0" marR="0" marT="0" marB="0" anchor="ctr">
                    <a:solidFill>
                      <a:schemeClr val="bg1"/>
                    </a:solidFill>
                  </a:tcPr>
                </a:tc>
                <a:extLst>
                  <a:ext uri="{0D108BD9-81ED-4DB2-BD59-A6C34878D82A}">
                    <a16:rowId xmlns:a16="http://schemas.microsoft.com/office/drawing/2014/main" val="3163282699"/>
                  </a:ext>
                </a:extLst>
              </a:tr>
              <a:tr h="142040">
                <a:tc>
                  <a:txBody>
                    <a:bodyPr/>
                    <a:lstStyle/>
                    <a:p>
                      <a:pPr algn="r" fontAlgn="ctr"/>
                      <a:r>
                        <a:rPr lang="en-US" sz="1000" dirty="0">
                          <a:effectLst/>
                        </a:rPr>
                        <a:t># fast sixes</a:t>
                      </a:r>
                    </a:p>
                  </a:txBody>
                  <a:tcPr marL="0" marR="0" marT="0" marB="0" anchor="ctr">
                    <a:solidFill>
                      <a:schemeClr val="bg1"/>
                    </a:solidFill>
                  </a:tcPr>
                </a:tc>
                <a:tc>
                  <a:txBody>
                    <a:bodyPr/>
                    <a:lstStyle/>
                    <a:p>
                      <a:pPr algn="r" fontAlgn="ctr"/>
                      <a:r>
                        <a:rPr lang="en-US" sz="1000" dirty="0">
                          <a:effectLst/>
                        </a:rPr>
                        <a:t>Snow making area</a:t>
                      </a:r>
                    </a:p>
                  </a:txBody>
                  <a:tcPr marL="0" marR="0" marT="0" marB="0" anchor="ctr">
                    <a:solidFill>
                      <a:schemeClr val="bg1"/>
                    </a:solidFill>
                  </a:tcPr>
                </a:tc>
                <a:tc>
                  <a:txBody>
                    <a:bodyPr/>
                    <a:lstStyle/>
                    <a:p>
                      <a:pPr algn="r" fontAlgn="ctr"/>
                      <a:r>
                        <a:rPr lang="en-US" sz="1000" dirty="0">
                          <a:effectLst/>
                        </a:rPr>
                        <a:t>Resort days open / total days open in state</a:t>
                      </a:r>
                    </a:p>
                  </a:txBody>
                  <a:tcPr marL="0" marR="0" marT="0" marB="0" anchor="ctr">
                    <a:solidFill>
                      <a:schemeClr val="bg1"/>
                    </a:solidFill>
                  </a:tcPr>
                </a:tc>
                <a:extLst>
                  <a:ext uri="{0D108BD9-81ED-4DB2-BD59-A6C34878D82A}">
                    <a16:rowId xmlns:a16="http://schemas.microsoft.com/office/drawing/2014/main" val="3092160722"/>
                  </a:ext>
                </a:extLst>
              </a:tr>
              <a:tr h="142040">
                <a:tc>
                  <a:txBody>
                    <a:bodyPr/>
                    <a:lstStyle/>
                    <a:p>
                      <a:pPr algn="r" fontAlgn="ctr"/>
                      <a:r>
                        <a:rPr lang="en-US" sz="1000" dirty="0">
                          <a:solidFill>
                            <a:srgbClr val="C00000"/>
                          </a:solidFill>
                          <a:effectLst/>
                        </a:rPr>
                        <a:t># fast quads</a:t>
                      </a:r>
                    </a:p>
                  </a:txBody>
                  <a:tcPr marL="0" marR="0" marT="0" marB="0" anchor="ctr">
                    <a:solidFill>
                      <a:schemeClr val="bg1"/>
                    </a:solidFill>
                  </a:tcPr>
                </a:tc>
                <a:tc>
                  <a:txBody>
                    <a:bodyPr/>
                    <a:lstStyle/>
                    <a:p>
                      <a:pPr algn="r" fontAlgn="ctr"/>
                      <a:r>
                        <a:rPr lang="en-US" sz="1000" dirty="0">
                          <a:effectLst/>
                        </a:rPr>
                        <a:t>Days open last year</a:t>
                      </a:r>
                    </a:p>
                  </a:txBody>
                  <a:tcPr marL="0" marR="0" marT="0" marB="0" anchor="ctr">
                    <a:solidFill>
                      <a:schemeClr val="bg1"/>
                    </a:solidFill>
                  </a:tcPr>
                </a:tc>
                <a:tc>
                  <a:txBody>
                    <a:bodyPr/>
                    <a:lstStyle/>
                    <a:p>
                      <a:pPr algn="r" fontAlgn="ctr"/>
                      <a:r>
                        <a:rPr lang="en-US" sz="1000" dirty="0">
                          <a:effectLst/>
                        </a:rPr>
                        <a:t># resort terrain parks / # state terrain parks</a:t>
                      </a:r>
                    </a:p>
                  </a:txBody>
                  <a:tcPr marL="0" marR="0" marT="0" marB="0" anchor="ctr">
                    <a:solidFill>
                      <a:schemeClr val="bg1"/>
                    </a:solidFill>
                  </a:tcPr>
                </a:tc>
                <a:extLst>
                  <a:ext uri="{0D108BD9-81ED-4DB2-BD59-A6C34878D82A}">
                    <a16:rowId xmlns:a16="http://schemas.microsoft.com/office/drawing/2014/main" val="3233127901"/>
                  </a:ext>
                </a:extLst>
              </a:tr>
              <a:tr h="142040">
                <a:tc>
                  <a:txBody>
                    <a:bodyPr/>
                    <a:lstStyle/>
                    <a:p>
                      <a:pPr algn="r" fontAlgn="ctr"/>
                      <a:r>
                        <a:rPr lang="en-US" sz="1000" dirty="0">
                          <a:effectLst/>
                        </a:rPr>
                        <a:t># quads</a:t>
                      </a:r>
                    </a:p>
                  </a:txBody>
                  <a:tcPr marL="0" marR="0" marT="0" marB="0" anchor="ctr">
                    <a:solidFill>
                      <a:schemeClr val="bg1"/>
                    </a:solidFill>
                  </a:tcPr>
                </a:tc>
                <a:tc>
                  <a:txBody>
                    <a:bodyPr/>
                    <a:lstStyle/>
                    <a:p>
                      <a:pPr algn="r" fontAlgn="ctr"/>
                      <a:r>
                        <a:rPr lang="en-US" sz="1000" dirty="0">
                          <a:effectLst/>
                        </a:rPr>
                        <a:t># years open</a:t>
                      </a:r>
                    </a:p>
                  </a:txBody>
                  <a:tcPr marL="0" marR="0" marT="0" marB="0" anchor="ctr">
                    <a:solidFill>
                      <a:schemeClr val="bg1"/>
                    </a:solidFill>
                  </a:tcPr>
                </a:tc>
                <a:tc>
                  <a:txBody>
                    <a:bodyPr/>
                    <a:lstStyle/>
                    <a:p>
                      <a:pPr algn="r" fontAlgn="ctr"/>
                      <a:r>
                        <a:rPr lang="en-US" sz="1000" dirty="0">
                          <a:effectLst/>
                        </a:rPr>
                        <a:t>Resort night skiing area / state night skiing area</a:t>
                      </a:r>
                    </a:p>
                  </a:txBody>
                  <a:tcPr marL="0" marR="0" marT="0" marB="0" anchor="ctr">
                    <a:solidFill>
                      <a:schemeClr val="bg1"/>
                    </a:solidFill>
                  </a:tcPr>
                </a:tc>
                <a:extLst>
                  <a:ext uri="{0D108BD9-81ED-4DB2-BD59-A6C34878D82A}">
                    <a16:rowId xmlns:a16="http://schemas.microsoft.com/office/drawing/2014/main" val="2251484385"/>
                  </a:ext>
                </a:extLst>
              </a:tr>
              <a:tr h="142040">
                <a:tc>
                  <a:txBody>
                    <a:bodyPr/>
                    <a:lstStyle/>
                    <a:p>
                      <a:pPr algn="r" fontAlgn="ctr"/>
                      <a:r>
                        <a:rPr lang="en-US" sz="1000" dirty="0">
                          <a:effectLst/>
                        </a:rPr>
                        <a:t># triples</a:t>
                      </a:r>
                    </a:p>
                  </a:txBody>
                  <a:tcPr marL="0" marR="0" marT="0" marB="0" anchor="ctr">
                    <a:solidFill>
                      <a:schemeClr val="bg1"/>
                    </a:solidFill>
                  </a:tcPr>
                </a:tc>
                <a:tc>
                  <a:txBody>
                    <a:bodyPr/>
                    <a:lstStyle/>
                    <a:p>
                      <a:pPr algn="r" fontAlgn="ctr"/>
                      <a:r>
                        <a:rPr lang="en-US" sz="1000" dirty="0">
                          <a:effectLst/>
                        </a:rPr>
                        <a:t>Avg. snowfall</a:t>
                      </a:r>
                    </a:p>
                  </a:txBody>
                  <a:tcPr marL="0" marR="0" marT="0" marB="0" anchor="ctr">
                    <a:solidFill>
                      <a:schemeClr val="bg1"/>
                    </a:solidFill>
                  </a:tcPr>
                </a:tc>
                <a:tc>
                  <a:txBody>
                    <a:bodyPr/>
                    <a:lstStyle/>
                    <a:p>
                      <a:pPr algn="r" fontAlgn="ctr"/>
                      <a:r>
                        <a:rPr lang="en-US" sz="1000" dirty="0">
                          <a:effectLst/>
                        </a:rPr>
                        <a:t>Total chairs / total runs</a:t>
                      </a:r>
                    </a:p>
                  </a:txBody>
                  <a:tcPr marL="0" marR="0" marT="0" marB="0" anchor="ctr">
                    <a:solidFill>
                      <a:schemeClr val="bg1"/>
                    </a:solidFill>
                  </a:tcPr>
                </a:tc>
                <a:extLst>
                  <a:ext uri="{0D108BD9-81ED-4DB2-BD59-A6C34878D82A}">
                    <a16:rowId xmlns:a16="http://schemas.microsoft.com/office/drawing/2014/main" val="1751883658"/>
                  </a:ext>
                </a:extLst>
              </a:tr>
              <a:tr h="142040">
                <a:tc>
                  <a:txBody>
                    <a:bodyPr/>
                    <a:lstStyle/>
                    <a:p>
                      <a:pPr algn="r" fontAlgn="ctr"/>
                      <a:r>
                        <a:rPr lang="en-US" sz="1000" dirty="0">
                          <a:effectLst/>
                        </a:rPr>
                        <a:t># doubles</a:t>
                      </a:r>
                    </a:p>
                  </a:txBody>
                  <a:tcPr marL="0" marR="0" marT="0" marB="0" anchor="ctr">
                    <a:solidFill>
                      <a:schemeClr val="bg1"/>
                    </a:solidFill>
                  </a:tcPr>
                </a:tc>
                <a:tc>
                  <a:txBody>
                    <a:bodyPr/>
                    <a:lstStyle/>
                    <a:p>
                      <a:pPr algn="r" fontAlgn="ctr"/>
                      <a:r>
                        <a:rPr lang="en-US" sz="1000" dirty="0">
                          <a:solidFill>
                            <a:schemeClr val="accent6"/>
                          </a:solidFill>
                          <a:effectLst/>
                        </a:rPr>
                        <a:t>Adult Weekend Ticket Price</a:t>
                      </a:r>
                    </a:p>
                  </a:txBody>
                  <a:tcPr marL="0" marR="0" marT="0" marB="0" anchor="ctr">
                    <a:solidFill>
                      <a:schemeClr val="bg1"/>
                    </a:solidFill>
                  </a:tcPr>
                </a:tc>
                <a:tc>
                  <a:txBody>
                    <a:bodyPr/>
                    <a:lstStyle/>
                    <a:p>
                      <a:pPr algn="r" fontAlgn="ctr"/>
                      <a:r>
                        <a:rPr lang="en-US" sz="1000" dirty="0">
                          <a:effectLst/>
                        </a:rPr>
                        <a:t>Total chairs / total skiable area</a:t>
                      </a:r>
                    </a:p>
                  </a:txBody>
                  <a:tcPr marL="0" marR="0" marT="0" marB="0" anchor="ctr">
                    <a:solidFill>
                      <a:schemeClr val="bg1"/>
                    </a:solidFill>
                  </a:tcPr>
                </a:tc>
                <a:extLst>
                  <a:ext uri="{0D108BD9-81ED-4DB2-BD59-A6C34878D82A}">
                    <a16:rowId xmlns:a16="http://schemas.microsoft.com/office/drawing/2014/main" val="660909125"/>
                  </a:ext>
                </a:extLst>
              </a:tr>
              <a:tr h="142040">
                <a:tc>
                  <a:txBody>
                    <a:bodyPr/>
                    <a:lstStyle/>
                    <a:p>
                      <a:pPr algn="r" fontAlgn="ctr"/>
                      <a:r>
                        <a:rPr lang="en-US" sz="1000" dirty="0">
                          <a:effectLst/>
                        </a:rPr>
                        <a:t># surface</a:t>
                      </a:r>
                    </a:p>
                  </a:txBody>
                  <a:tcPr marL="0" marR="0" marT="0" marB="0" anchor="ctr">
                    <a:solidFill>
                      <a:schemeClr val="bg1"/>
                    </a:solidFill>
                  </a:tcPr>
                </a:tc>
                <a:tc>
                  <a:txBody>
                    <a:bodyPr/>
                    <a:lstStyle/>
                    <a:p>
                      <a:pPr algn="r" fontAlgn="ctr"/>
                      <a:r>
                        <a:rPr lang="en-US" sz="1000" dirty="0">
                          <a:effectLst/>
                        </a:rPr>
                        <a:t>Projected days open</a:t>
                      </a:r>
                    </a:p>
                  </a:txBody>
                  <a:tcPr marL="0" marR="0" marT="0" marB="0" anchor="ctr">
                    <a:solidFill>
                      <a:schemeClr val="bg1"/>
                    </a:solidFill>
                  </a:tcPr>
                </a:tc>
                <a:tc>
                  <a:txBody>
                    <a:bodyPr/>
                    <a:lstStyle/>
                    <a:p>
                      <a:pPr algn="r" fontAlgn="ctr"/>
                      <a:r>
                        <a:rPr lang="en-US" sz="1000" dirty="0">
                          <a:effectLst/>
                        </a:rPr>
                        <a:t># fast quads / # runs</a:t>
                      </a:r>
                    </a:p>
                  </a:txBody>
                  <a:tcPr marL="0" marR="0" marT="0" marB="0" anchor="ctr">
                    <a:solidFill>
                      <a:schemeClr val="bg1"/>
                    </a:solidFill>
                  </a:tcPr>
                </a:tc>
                <a:extLst>
                  <a:ext uri="{0D108BD9-81ED-4DB2-BD59-A6C34878D82A}">
                    <a16:rowId xmlns:a16="http://schemas.microsoft.com/office/drawing/2014/main" val="2874882330"/>
                  </a:ext>
                </a:extLst>
              </a:tr>
              <a:tr h="142040">
                <a:tc>
                  <a:txBody>
                    <a:bodyPr/>
                    <a:lstStyle/>
                    <a:p>
                      <a:pPr algn="r" fontAlgn="ctr"/>
                      <a:r>
                        <a:rPr lang="en-US" sz="1000" dirty="0">
                          <a:effectLst/>
                        </a:rPr>
                        <a:t># chairs</a:t>
                      </a:r>
                    </a:p>
                  </a:txBody>
                  <a:tcPr marL="0" marR="0" marT="0" marB="0" anchor="ctr">
                    <a:solidFill>
                      <a:schemeClr val="bg1"/>
                    </a:solidFill>
                  </a:tcPr>
                </a:tc>
                <a:tc>
                  <a:txBody>
                    <a:bodyPr/>
                    <a:lstStyle/>
                    <a:p>
                      <a:pPr algn="r" fontAlgn="ctr"/>
                      <a:r>
                        <a:rPr lang="en-US" sz="1000" dirty="0">
                          <a:effectLst/>
                        </a:rPr>
                        <a:t>Night Skiing area</a:t>
                      </a:r>
                    </a:p>
                  </a:txBody>
                  <a:tcPr marL="0" marR="0" marT="0" marB="0" anchor="ctr">
                    <a:solidFill>
                      <a:schemeClr val="bg1"/>
                    </a:solidFill>
                  </a:tcPr>
                </a:tc>
                <a:tc>
                  <a:txBody>
                    <a:bodyPr/>
                    <a:lstStyle/>
                    <a:p>
                      <a:pPr algn="r"/>
                      <a:r>
                        <a:rPr lang="en-US" sz="1000" dirty="0"/>
                        <a:t># fast quads / total skiable area</a:t>
                      </a:r>
                    </a:p>
                  </a:txBody>
                  <a:tcPr marL="0" marR="0" marT="0" marB="0">
                    <a:solidFill>
                      <a:schemeClr val="bg1"/>
                    </a:solidFill>
                  </a:tcPr>
                </a:tc>
                <a:extLst>
                  <a:ext uri="{0D108BD9-81ED-4DB2-BD59-A6C34878D82A}">
                    <a16:rowId xmlns:a16="http://schemas.microsoft.com/office/drawing/2014/main" val="2109442163"/>
                  </a:ext>
                </a:extLst>
              </a:tr>
            </a:tbl>
          </a:graphicData>
        </a:graphic>
      </p:graphicFrame>
      <p:sp>
        <p:nvSpPr>
          <p:cNvPr id="11" name="Right Arrow 10">
            <a:extLst>
              <a:ext uri="{FF2B5EF4-FFF2-40B4-BE49-F238E27FC236}">
                <a16:creationId xmlns:a16="http://schemas.microsoft.com/office/drawing/2014/main" id="{4475F279-94CE-913C-2671-A7D65EB7D677}"/>
              </a:ext>
            </a:extLst>
          </p:cNvPr>
          <p:cNvSpPr/>
          <p:nvPr/>
        </p:nvSpPr>
        <p:spPr>
          <a:xfrm>
            <a:off x="6148073" y="2303141"/>
            <a:ext cx="936445" cy="744721"/>
          </a:xfrm>
          <a:prstGeom prst="rightArrow">
            <a:avLst/>
          </a:prstGeom>
          <a:solidFill>
            <a:srgbClr val="004E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 Training</a:t>
            </a:r>
          </a:p>
        </p:txBody>
      </p:sp>
      <p:grpSp>
        <p:nvGrpSpPr>
          <p:cNvPr id="33" name="Group 32">
            <a:extLst>
              <a:ext uri="{FF2B5EF4-FFF2-40B4-BE49-F238E27FC236}">
                <a16:creationId xmlns:a16="http://schemas.microsoft.com/office/drawing/2014/main" id="{485C6EC6-45AC-5992-226F-A13795600D3D}"/>
              </a:ext>
            </a:extLst>
          </p:cNvPr>
          <p:cNvGrpSpPr/>
          <p:nvPr/>
        </p:nvGrpSpPr>
        <p:grpSpPr>
          <a:xfrm>
            <a:off x="7136591" y="1735581"/>
            <a:ext cx="1924052" cy="1879841"/>
            <a:chOff x="7136591" y="1549159"/>
            <a:chExt cx="1924052" cy="1879841"/>
          </a:xfrm>
        </p:grpSpPr>
        <p:sp>
          <p:nvSpPr>
            <p:cNvPr id="27" name="Rectangle 26">
              <a:extLst>
                <a:ext uri="{FF2B5EF4-FFF2-40B4-BE49-F238E27FC236}">
                  <a16:creationId xmlns:a16="http://schemas.microsoft.com/office/drawing/2014/main" id="{43D9BAB9-309A-DD93-9D2C-211DE7BA3BC9}"/>
                </a:ext>
              </a:extLst>
            </p:cNvPr>
            <p:cNvSpPr/>
            <p:nvPr/>
          </p:nvSpPr>
          <p:spPr>
            <a:xfrm>
              <a:off x="7136591" y="1549159"/>
              <a:ext cx="1924052" cy="1879841"/>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rgbClr val="004E59"/>
                  </a:solidFill>
                </a:rPr>
                <a:t>Random Forest Model to predict ticket price</a:t>
              </a:r>
            </a:p>
          </p:txBody>
        </p:sp>
        <p:grpSp>
          <p:nvGrpSpPr>
            <p:cNvPr id="14" name="Graphic 4">
              <a:extLst>
                <a:ext uri="{FF2B5EF4-FFF2-40B4-BE49-F238E27FC236}">
                  <a16:creationId xmlns:a16="http://schemas.microsoft.com/office/drawing/2014/main" id="{30B738D0-7201-D3B1-3F0B-5AF1E6D25BE6}"/>
                </a:ext>
              </a:extLst>
            </p:cNvPr>
            <p:cNvGrpSpPr/>
            <p:nvPr/>
          </p:nvGrpSpPr>
          <p:grpSpPr>
            <a:xfrm>
              <a:off x="7623129" y="2214322"/>
              <a:ext cx="950976" cy="950976"/>
              <a:chOff x="905454" y="2855717"/>
              <a:chExt cx="362309" cy="361971"/>
            </a:xfrm>
            <a:solidFill>
              <a:srgbClr val="004E59"/>
            </a:solidFill>
          </p:grpSpPr>
          <p:sp>
            <p:nvSpPr>
              <p:cNvPr id="15" name="Graphic 4">
                <a:extLst>
                  <a:ext uri="{FF2B5EF4-FFF2-40B4-BE49-F238E27FC236}">
                    <a16:creationId xmlns:a16="http://schemas.microsoft.com/office/drawing/2014/main" id="{648D7E1F-ABCC-340B-2AF2-022975D19591}"/>
                  </a:ext>
                </a:extLst>
              </p:cNvPr>
              <p:cNvSpPr/>
              <p:nvPr/>
            </p:nvSpPr>
            <p:spPr>
              <a:xfrm>
                <a:off x="969992" y="3029362"/>
                <a:ext cx="14057" cy="14044"/>
              </a:xfrm>
              <a:custGeom>
                <a:avLst/>
                <a:gdLst>
                  <a:gd name="connsiteX0" fmla="*/ 7029 w 14057"/>
                  <a:gd name="connsiteY0" fmla="*/ 0 h 14044"/>
                  <a:gd name="connsiteX1" fmla="*/ 0 w 14057"/>
                  <a:gd name="connsiteY1" fmla="*/ 7022 h 14044"/>
                  <a:gd name="connsiteX2" fmla="*/ 7029 w 14057"/>
                  <a:gd name="connsiteY2" fmla="*/ 14045 h 14044"/>
                  <a:gd name="connsiteX3" fmla="*/ 14058 w 14057"/>
                  <a:gd name="connsiteY3" fmla="*/ 7022 h 14044"/>
                  <a:gd name="connsiteX4" fmla="*/ 7029 w 14057"/>
                  <a:gd name="connsiteY4" fmla="*/ 0 h 14044"/>
                  <a:gd name="connsiteX5" fmla="*/ 7029 w 14057"/>
                  <a:gd name="connsiteY5" fmla="*/ 0 h 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7" h="14044">
                    <a:moveTo>
                      <a:pt x="7029" y="0"/>
                    </a:moveTo>
                    <a:cubicBezTo>
                      <a:pt x="3195" y="0"/>
                      <a:pt x="0" y="3192"/>
                      <a:pt x="0" y="7022"/>
                    </a:cubicBezTo>
                    <a:cubicBezTo>
                      <a:pt x="0" y="10853"/>
                      <a:pt x="3195" y="14045"/>
                      <a:pt x="7029" y="14045"/>
                    </a:cubicBezTo>
                    <a:cubicBezTo>
                      <a:pt x="10863" y="14045"/>
                      <a:pt x="14058" y="10853"/>
                      <a:pt x="14058" y="7022"/>
                    </a:cubicBezTo>
                    <a:cubicBezTo>
                      <a:pt x="14058" y="3192"/>
                      <a:pt x="11502" y="0"/>
                      <a:pt x="7029" y="0"/>
                    </a:cubicBezTo>
                    <a:lnTo>
                      <a:pt x="7029" y="0"/>
                    </a:lnTo>
                    <a:close/>
                  </a:path>
                </a:pathLst>
              </a:custGeom>
              <a:grpFill/>
              <a:ln w="6390" cap="flat">
                <a:noFill/>
                <a:prstDash val="solid"/>
                <a:miter/>
              </a:ln>
            </p:spPr>
            <p:txBody>
              <a:bodyPr rtlCol="0" anchor="ctr"/>
              <a:lstStyle/>
              <a:p>
                <a:endParaRPr lang="en-US"/>
              </a:p>
            </p:txBody>
          </p:sp>
          <p:sp>
            <p:nvSpPr>
              <p:cNvPr id="16" name="Graphic 4">
                <a:extLst>
                  <a:ext uri="{FF2B5EF4-FFF2-40B4-BE49-F238E27FC236}">
                    <a16:creationId xmlns:a16="http://schemas.microsoft.com/office/drawing/2014/main" id="{30DEB923-0DA1-F41C-815C-EB1C295CF99D}"/>
                  </a:ext>
                </a:extLst>
              </p:cNvPr>
              <p:cNvSpPr/>
              <p:nvPr/>
            </p:nvSpPr>
            <p:spPr>
              <a:xfrm>
                <a:off x="1078621" y="3138528"/>
                <a:ext cx="14696" cy="14683"/>
              </a:xfrm>
              <a:custGeom>
                <a:avLst/>
                <a:gdLst>
                  <a:gd name="connsiteX0" fmla="*/ 7668 w 14696"/>
                  <a:gd name="connsiteY0" fmla="*/ 0 h 14683"/>
                  <a:gd name="connsiteX1" fmla="*/ 0 w 14696"/>
                  <a:gd name="connsiteY1" fmla="*/ 7022 h 14683"/>
                  <a:gd name="connsiteX2" fmla="*/ 7029 w 14696"/>
                  <a:gd name="connsiteY2" fmla="*/ 14683 h 14683"/>
                  <a:gd name="connsiteX3" fmla="*/ 14697 w 14696"/>
                  <a:gd name="connsiteY3" fmla="*/ 7661 h 14683"/>
                  <a:gd name="connsiteX4" fmla="*/ 14697 w 14696"/>
                  <a:gd name="connsiteY4" fmla="*/ 7661 h 14683"/>
                  <a:gd name="connsiteX5" fmla="*/ 7668 w 14696"/>
                  <a:gd name="connsiteY5" fmla="*/ 0 h 1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96" h="14683">
                    <a:moveTo>
                      <a:pt x="7668" y="0"/>
                    </a:moveTo>
                    <a:cubicBezTo>
                      <a:pt x="3834" y="0"/>
                      <a:pt x="0" y="3192"/>
                      <a:pt x="0" y="7022"/>
                    </a:cubicBezTo>
                    <a:cubicBezTo>
                      <a:pt x="0" y="10853"/>
                      <a:pt x="3195" y="14683"/>
                      <a:pt x="7029" y="14683"/>
                    </a:cubicBezTo>
                    <a:cubicBezTo>
                      <a:pt x="10863" y="14683"/>
                      <a:pt x="14697" y="11491"/>
                      <a:pt x="14697" y="7661"/>
                    </a:cubicBezTo>
                    <a:cubicBezTo>
                      <a:pt x="14697" y="7661"/>
                      <a:pt x="14697" y="7661"/>
                      <a:pt x="14697" y="7661"/>
                    </a:cubicBezTo>
                    <a:cubicBezTo>
                      <a:pt x="14697" y="3192"/>
                      <a:pt x="11502" y="0"/>
                      <a:pt x="7668" y="0"/>
                    </a:cubicBezTo>
                    <a:close/>
                  </a:path>
                </a:pathLst>
              </a:custGeom>
              <a:grpFill/>
              <a:ln w="6390" cap="flat">
                <a:noFill/>
                <a:prstDash val="solid"/>
                <a:miter/>
              </a:ln>
            </p:spPr>
            <p:txBody>
              <a:bodyPr rtlCol="0" anchor="ctr"/>
              <a:lstStyle/>
              <a:p>
                <a:endParaRPr lang="en-US"/>
              </a:p>
            </p:txBody>
          </p:sp>
          <p:sp>
            <p:nvSpPr>
              <p:cNvPr id="17" name="Graphic 4">
                <a:extLst>
                  <a:ext uri="{FF2B5EF4-FFF2-40B4-BE49-F238E27FC236}">
                    <a16:creationId xmlns:a16="http://schemas.microsoft.com/office/drawing/2014/main" id="{C3AA1DD5-1B98-A99B-DFC7-E7119F80EB34}"/>
                  </a:ext>
                </a:extLst>
              </p:cNvPr>
              <p:cNvSpPr/>
              <p:nvPr/>
            </p:nvSpPr>
            <p:spPr>
              <a:xfrm>
                <a:off x="1074787" y="3051706"/>
                <a:ext cx="24281" cy="28089"/>
              </a:xfrm>
              <a:custGeom>
                <a:avLst/>
                <a:gdLst>
                  <a:gd name="connsiteX0" fmla="*/ 21726 w 24281"/>
                  <a:gd name="connsiteY0" fmla="*/ 13406 h 28089"/>
                  <a:gd name="connsiteX1" fmla="*/ 21726 w 24281"/>
                  <a:gd name="connsiteY1" fmla="*/ 0 h 28089"/>
                  <a:gd name="connsiteX2" fmla="*/ 2556 w 24281"/>
                  <a:gd name="connsiteY2" fmla="*/ 0 h 28089"/>
                  <a:gd name="connsiteX3" fmla="*/ 2556 w 24281"/>
                  <a:gd name="connsiteY3" fmla="*/ 13406 h 28089"/>
                  <a:gd name="connsiteX4" fmla="*/ 0 w 24281"/>
                  <a:gd name="connsiteY4" fmla="*/ 18514 h 28089"/>
                  <a:gd name="connsiteX5" fmla="*/ 12141 w 24281"/>
                  <a:gd name="connsiteY5" fmla="*/ 28089 h 28089"/>
                  <a:gd name="connsiteX6" fmla="*/ 24282 w 24281"/>
                  <a:gd name="connsiteY6" fmla="*/ 18514 h 28089"/>
                  <a:gd name="connsiteX7" fmla="*/ 21726 w 24281"/>
                  <a:gd name="connsiteY7" fmla="*/ 13406 h 2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81" h="28089">
                    <a:moveTo>
                      <a:pt x="21726" y="13406"/>
                    </a:moveTo>
                    <a:lnTo>
                      <a:pt x="21726" y="0"/>
                    </a:lnTo>
                    <a:lnTo>
                      <a:pt x="2556" y="0"/>
                    </a:lnTo>
                    <a:lnTo>
                      <a:pt x="2556" y="13406"/>
                    </a:lnTo>
                    <a:cubicBezTo>
                      <a:pt x="2556" y="15322"/>
                      <a:pt x="1278" y="17237"/>
                      <a:pt x="0" y="18514"/>
                    </a:cubicBezTo>
                    <a:lnTo>
                      <a:pt x="12141" y="28089"/>
                    </a:lnTo>
                    <a:lnTo>
                      <a:pt x="24282" y="18514"/>
                    </a:lnTo>
                    <a:cubicBezTo>
                      <a:pt x="22365" y="17875"/>
                      <a:pt x="21087" y="15322"/>
                      <a:pt x="21726" y="13406"/>
                    </a:cubicBezTo>
                    <a:close/>
                  </a:path>
                </a:pathLst>
              </a:custGeom>
              <a:grpFill/>
              <a:ln w="6390" cap="flat">
                <a:noFill/>
                <a:prstDash val="solid"/>
                <a:miter/>
              </a:ln>
            </p:spPr>
            <p:txBody>
              <a:bodyPr rtlCol="0" anchor="ctr"/>
              <a:lstStyle/>
              <a:p>
                <a:endParaRPr lang="en-US"/>
              </a:p>
            </p:txBody>
          </p:sp>
          <p:sp>
            <p:nvSpPr>
              <p:cNvPr id="18" name="Graphic 4">
                <a:extLst>
                  <a:ext uri="{FF2B5EF4-FFF2-40B4-BE49-F238E27FC236}">
                    <a16:creationId xmlns:a16="http://schemas.microsoft.com/office/drawing/2014/main" id="{B2A634FE-68B2-6A67-ED55-90F56499A764}"/>
                  </a:ext>
                </a:extLst>
              </p:cNvPr>
              <p:cNvSpPr/>
              <p:nvPr/>
            </p:nvSpPr>
            <p:spPr>
              <a:xfrm>
                <a:off x="1156099" y="3106608"/>
                <a:ext cx="15016" cy="14523"/>
              </a:xfrm>
              <a:custGeom>
                <a:avLst/>
                <a:gdLst>
                  <a:gd name="connsiteX0" fmla="*/ 2396 w 15016"/>
                  <a:gd name="connsiteY0" fmla="*/ 1915 h 14523"/>
                  <a:gd name="connsiteX1" fmla="*/ 2396 w 15016"/>
                  <a:gd name="connsiteY1" fmla="*/ 1915 h 14523"/>
                  <a:gd name="connsiteX2" fmla="*/ 2396 w 15016"/>
                  <a:gd name="connsiteY2" fmla="*/ 12130 h 14523"/>
                  <a:gd name="connsiteX3" fmla="*/ 12620 w 15016"/>
                  <a:gd name="connsiteY3" fmla="*/ 12130 h 14523"/>
                  <a:gd name="connsiteX4" fmla="*/ 12620 w 15016"/>
                  <a:gd name="connsiteY4" fmla="*/ 1915 h 14523"/>
                  <a:gd name="connsiteX5" fmla="*/ 12620 w 15016"/>
                  <a:gd name="connsiteY5" fmla="*/ 1915 h 14523"/>
                  <a:gd name="connsiteX6" fmla="*/ 2396 w 15016"/>
                  <a:gd name="connsiteY6" fmla="*/ 1915 h 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16" h="14523">
                    <a:moveTo>
                      <a:pt x="2396" y="1915"/>
                    </a:moveTo>
                    <a:lnTo>
                      <a:pt x="2396" y="1915"/>
                    </a:lnTo>
                    <a:cubicBezTo>
                      <a:pt x="-799" y="4469"/>
                      <a:pt x="-799" y="9576"/>
                      <a:pt x="2396" y="12130"/>
                    </a:cubicBezTo>
                    <a:cubicBezTo>
                      <a:pt x="4952" y="15322"/>
                      <a:pt x="10064" y="15322"/>
                      <a:pt x="12620" y="12130"/>
                    </a:cubicBezTo>
                    <a:cubicBezTo>
                      <a:pt x="15815" y="9576"/>
                      <a:pt x="15815" y="4469"/>
                      <a:pt x="12620" y="1915"/>
                    </a:cubicBezTo>
                    <a:cubicBezTo>
                      <a:pt x="12620" y="1915"/>
                      <a:pt x="12620" y="1915"/>
                      <a:pt x="12620" y="1915"/>
                    </a:cubicBezTo>
                    <a:cubicBezTo>
                      <a:pt x="10064" y="-638"/>
                      <a:pt x="5591" y="-638"/>
                      <a:pt x="2396" y="1915"/>
                    </a:cubicBezTo>
                    <a:close/>
                  </a:path>
                </a:pathLst>
              </a:custGeom>
              <a:grpFill/>
              <a:ln w="6390" cap="flat">
                <a:noFill/>
                <a:prstDash val="solid"/>
                <a:miter/>
              </a:ln>
            </p:spPr>
            <p:txBody>
              <a:bodyPr rtlCol="0" anchor="ctr"/>
              <a:lstStyle/>
              <a:p>
                <a:endParaRPr lang="en-US"/>
              </a:p>
            </p:txBody>
          </p:sp>
          <p:sp>
            <p:nvSpPr>
              <p:cNvPr id="19" name="Graphic 4">
                <a:extLst>
                  <a:ext uri="{FF2B5EF4-FFF2-40B4-BE49-F238E27FC236}">
                    <a16:creationId xmlns:a16="http://schemas.microsoft.com/office/drawing/2014/main" id="{A63B4E38-A954-A2BC-9E7D-37E34FD4E872}"/>
                  </a:ext>
                </a:extLst>
              </p:cNvPr>
              <p:cNvSpPr/>
              <p:nvPr/>
            </p:nvSpPr>
            <p:spPr>
              <a:xfrm>
                <a:off x="1002581" y="2951477"/>
                <a:ext cx="14623" cy="14393"/>
              </a:xfrm>
              <a:custGeom>
                <a:avLst/>
                <a:gdLst>
                  <a:gd name="connsiteX0" fmla="*/ 12141 w 14623"/>
                  <a:gd name="connsiteY0" fmla="*/ 12768 h 14393"/>
                  <a:gd name="connsiteX1" fmla="*/ 12141 w 14623"/>
                  <a:gd name="connsiteY1" fmla="*/ 12768 h 14393"/>
                  <a:gd name="connsiteX2" fmla="*/ 12780 w 14623"/>
                  <a:gd name="connsiteY2" fmla="*/ 2554 h 14393"/>
                  <a:gd name="connsiteX3" fmla="*/ 7029 w 14623"/>
                  <a:gd name="connsiteY3" fmla="*/ 0 h 14393"/>
                  <a:gd name="connsiteX4" fmla="*/ 1917 w 14623"/>
                  <a:gd name="connsiteY4" fmla="*/ 1915 h 14393"/>
                  <a:gd name="connsiteX5" fmla="*/ 1917 w 14623"/>
                  <a:gd name="connsiteY5" fmla="*/ 12130 h 14393"/>
                  <a:gd name="connsiteX6" fmla="*/ 12141 w 14623"/>
                  <a:gd name="connsiteY6" fmla="*/ 12768 h 14393"/>
                  <a:gd name="connsiteX7" fmla="*/ 12141 w 14623"/>
                  <a:gd name="connsiteY7" fmla="*/ 12768 h 1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23" h="14393">
                    <a:moveTo>
                      <a:pt x="12141" y="12768"/>
                    </a:moveTo>
                    <a:lnTo>
                      <a:pt x="12141" y="12768"/>
                    </a:lnTo>
                    <a:cubicBezTo>
                      <a:pt x="15336" y="10214"/>
                      <a:pt x="15336" y="5107"/>
                      <a:pt x="12780" y="2554"/>
                    </a:cubicBezTo>
                    <a:cubicBezTo>
                      <a:pt x="11502" y="1277"/>
                      <a:pt x="8946" y="0"/>
                      <a:pt x="7029" y="0"/>
                    </a:cubicBezTo>
                    <a:cubicBezTo>
                      <a:pt x="5112" y="0"/>
                      <a:pt x="3195" y="638"/>
                      <a:pt x="1917" y="1915"/>
                    </a:cubicBezTo>
                    <a:cubicBezTo>
                      <a:pt x="-639" y="4469"/>
                      <a:pt x="-639" y="9576"/>
                      <a:pt x="1917" y="12130"/>
                    </a:cubicBezTo>
                    <a:cubicBezTo>
                      <a:pt x="4473" y="14683"/>
                      <a:pt x="8946" y="15322"/>
                      <a:pt x="12141" y="12768"/>
                    </a:cubicBezTo>
                    <a:lnTo>
                      <a:pt x="12141" y="12768"/>
                    </a:lnTo>
                    <a:close/>
                  </a:path>
                </a:pathLst>
              </a:custGeom>
              <a:grpFill/>
              <a:ln w="6390" cap="flat">
                <a:noFill/>
                <a:prstDash val="solid"/>
                <a:miter/>
              </a:ln>
            </p:spPr>
            <p:txBody>
              <a:bodyPr rtlCol="0" anchor="ctr"/>
              <a:lstStyle/>
              <a:p>
                <a:endParaRPr lang="en-US"/>
              </a:p>
            </p:txBody>
          </p:sp>
          <p:sp>
            <p:nvSpPr>
              <p:cNvPr id="20" name="Graphic 4">
                <a:extLst>
                  <a:ext uri="{FF2B5EF4-FFF2-40B4-BE49-F238E27FC236}">
                    <a16:creationId xmlns:a16="http://schemas.microsoft.com/office/drawing/2014/main" id="{A3C55B09-1874-064C-BC92-DC2FD8D4B232}"/>
                  </a:ext>
                </a:extLst>
              </p:cNvPr>
              <p:cNvSpPr/>
              <p:nvPr/>
            </p:nvSpPr>
            <p:spPr>
              <a:xfrm>
                <a:off x="1156578" y="2952115"/>
                <a:ext cx="14057" cy="14683"/>
              </a:xfrm>
              <a:custGeom>
                <a:avLst/>
                <a:gdLst>
                  <a:gd name="connsiteX0" fmla="*/ 12141 w 14057"/>
                  <a:gd name="connsiteY0" fmla="*/ 12130 h 14683"/>
                  <a:gd name="connsiteX1" fmla="*/ 12141 w 14057"/>
                  <a:gd name="connsiteY1" fmla="*/ 1915 h 14683"/>
                  <a:gd name="connsiteX2" fmla="*/ 7029 w 14057"/>
                  <a:gd name="connsiteY2" fmla="*/ 0 h 14683"/>
                  <a:gd name="connsiteX3" fmla="*/ 0 w 14057"/>
                  <a:gd name="connsiteY3" fmla="*/ 7661 h 14683"/>
                  <a:gd name="connsiteX4" fmla="*/ 7668 w 14057"/>
                  <a:gd name="connsiteY4" fmla="*/ 14683 h 14683"/>
                  <a:gd name="connsiteX5" fmla="*/ 12141 w 14057"/>
                  <a:gd name="connsiteY5" fmla="*/ 12130 h 14683"/>
                  <a:gd name="connsiteX6" fmla="*/ 12141 w 14057"/>
                  <a:gd name="connsiteY6" fmla="*/ 12130 h 14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57" h="14683">
                    <a:moveTo>
                      <a:pt x="12141" y="12130"/>
                    </a:moveTo>
                    <a:cubicBezTo>
                      <a:pt x="14697" y="9576"/>
                      <a:pt x="14697" y="4469"/>
                      <a:pt x="12141" y="1915"/>
                    </a:cubicBezTo>
                    <a:cubicBezTo>
                      <a:pt x="10863" y="638"/>
                      <a:pt x="8946" y="0"/>
                      <a:pt x="7029" y="0"/>
                    </a:cubicBezTo>
                    <a:cubicBezTo>
                      <a:pt x="3195" y="0"/>
                      <a:pt x="0" y="3830"/>
                      <a:pt x="0" y="7661"/>
                    </a:cubicBezTo>
                    <a:cubicBezTo>
                      <a:pt x="0" y="11491"/>
                      <a:pt x="3834" y="14683"/>
                      <a:pt x="7668" y="14683"/>
                    </a:cubicBezTo>
                    <a:cubicBezTo>
                      <a:pt x="9585" y="14045"/>
                      <a:pt x="10863" y="13406"/>
                      <a:pt x="12141" y="12130"/>
                    </a:cubicBezTo>
                    <a:lnTo>
                      <a:pt x="12141" y="12130"/>
                    </a:lnTo>
                    <a:close/>
                  </a:path>
                </a:pathLst>
              </a:custGeom>
              <a:grpFill/>
              <a:ln w="6390" cap="flat">
                <a:noFill/>
                <a:prstDash val="solid"/>
                <a:miter/>
              </a:ln>
            </p:spPr>
            <p:txBody>
              <a:bodyPr rtlCol="0" anchor="ctr"/>
              <a:lstStyle/>
              <a:p>
                <a:endParaRPr lang="en-US"/>
              </a:p>
            </p:txBody>
          </p:sp>
          <p:sp>
            <p:nvSpPr>
              <p:cNvPr id="21" name="Graphic 4">
                <a:extLst>
                  <a:ext uri="{FF2B5EF4-FFF2-40B4-BE49-F238E27FC236}">
                    <a16:creationId xmlns:a16="http://schemas.microsoft.com/office/drawing/2014/main" id="{79B2C28E-A775-3394-07B5-EED3ADC3E803}"/>
                  </a:ext>
                </a:extLst>
              </p:cNvPr>
              <p:cNvSpPr/>
              <p:nvPr/>
            </p:nvSpPr>
            <p:spPr>
              <a:xfrm>
                <a:off x="1079260" y="2920196"/>
                <a:ext cx="14057" cy="14044"/>
              </a:xfrm>
              <a:custGeom>
                <a:avLst/>
                <a:gdLst>
                  <a:gd name="connsiteX0" fmla="*/ 7029 w 14057"/>
                  <a:gd name="connsiteY0" fmla="*/ 14045 h 14044"/>
                  <a:gd name="connsiteX1" fmla="*/ 14058 w 14057"/>
                  <a:gd name="connsiteY1" fmla="*/ 7022 h 14044"/>
                  <a:gd name="connsiteX2" fmla="*/ 7029 w 14057"/>
                  <a:gd name="connsiteY2" fmla="*/ 0 h 14044"/>
                  <a:gd name="connsiteX3" fmla="*/ 0 w 14057"/>
                  <a:gd name="connsiteY3" fmla="*/ 7022 h 14044"/>
                  <a:gd name="connsiteX4" fmla="*/ 7029 w 14057"/>
                  <a:gd name="connsiteY4" fmla="*/ 14045 h 14044"/>
                  <a:gd name="connsiteX5" fmla="*/ 7029 w 14057"/>
                  <a:gd name="connsiteY5" fmla="*/ 14045 h 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7" h="14044">
                    <a:moveTo>
                      <a:pt x="7029" y="14045"/>
                    </a:moveTo>
                    <a:cubicBezTo>
                      <a:pt x="10863" y="14045"/>
                      <a:pt x="14058" y="10853"/>
                      <a:pt x="14058" y="7022"/>
                    </a:cubicBezTo>
                    <a:cubicBezTo>
                      <a:pt x="14058" y="3192"/>
                      <a:pt x="10863" y="0"/>
                      <a:pt x="7029" y="0"/>
                    </a:cubicBezTo>
                    <a:cubicBezTo>
                      <a:pt x="3195" y="0"/>
                      <a:pt x="0" y="3192"/>
                      <a:pt x="0" y="7022"/>
                    </a:cubicBezTo>
                    <a:cubicBezTo>
                      <a:pt x="0" y="10853"/>
                      <a:pt x="3195" y="14045"/>
                      <a:pt x="7029" y="14045"/>
                    </a:cubicBezTo>
                    <a:lnTo>
                      <a:pt x="7029" y="14045"/>
                    </a:lnTo>
                    <a:close/>
                  </a:path>
                </a:pathLst>
              </a:custGeom>
              <a:grpFill/>
              <a:ln w="6390" cap="flat">
                <a:noFill/>
                <a:prstDash val="solid"/>
                <a:miter/>
              </a:ln>
            </p:spPr>
            <p:txBody>
              <a:bodyPr rtlCol="0" anchor="ctr"/>
              <a:lstStyle/>
              <a:p>
                <a:endParaRPr lang="en-US"/>
              </a:p>
            </p:txBody>
          </p:sp>
          <p:sp>
            <p:nvSpPr>
              <p:cNvPr id="22" name="Graphic 4">
                <a:extLst>
                  <a:ext uri="{FF2B5EF4-FFF2-40B4-BE49-F238E27FC236}">
                    <a16:creationId xmlns:a16="http://schemas.microsoft.com/office/drawing/2014/main" id="{CDFC08BC-CBC8-5197-48AB-9BA74BE9262D}"/>
                  </a:ext>
                </a:extLst>
              </p:cNvPr>
              <p:cNvSpPr/>
              <p:nvPr/>
            </p:nvSpPr>
            <p:spPr>
              <a:xfrm>
                <a:off x="1001462" y="3106608"/>
                <a:ext cx="15016" cy="14523"/>
              </a:xfrm>
              <a:custGeom>
                <a:avLst/>
                <a:gdLst>
                  <a:gd name="connsiteX0" fmla="*/ 2396 w 15016"/>
                  <a:gd name="connsiteY0" fmla="*/ 1915 h 14523"/>
                  <a:gd name="connsiteX1" fmla="*/ 2396 w 15016"/>
                  <a:gd name="connsiteY1" fmla="*/ 12130 h 14523"/>
                  <a:gd name="connsiteX2" fmla="*/ 12620 w 15016"/>
                  <a:gd name="connsiteY2" fmla="*/ 12130 h 14523"/>
                  <a:gd name="connsiteX3" fmla="*/ 12620 w 15016"/>
                  <a:gd name="connsiteY3" fmla="*/ 1915 h 14523"/>
                  <a:gd name="connsiteX4" fmla="*/ 12620 w 15016"/>
                  <a:gd name="connsiteY4" fmla="*/ 1915 h 14523"/>
                  <a:gd name="connsiteX5" fmla="*/ 2396 w 15016"/>
                  <a:gd name="connsiteY5" fmla="*/ 1915 h 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16" h="14523">
                    <a:moveTo>
                      <a:pt x="2396" y="1915"/>
                    </a:moveTo>
                    <a:cubicBezTo>
                      <a:pt x="-799" y="4469"/>
                      <a:pt x="-799" y="9576"/>
                      <a:pt x="2396" y="12130"/>
                    </a:cubicBezTo>
                    <a:cubicBezTo>
                      <a:pt x="4952" y="15322"/>
                      <a:pt x="10064" y="15322"/>
                      <a:pt x="12620" y="12130"/>
                    </a:cubicBezTo>
                    <a:cubicBezTo>
                      <a:pt x="15815" y="9576"/>
                      <a:pt x="15815" y="4469"/>
                      <a:pt x="12620" y="1915"/>
                    </a:cubicBezTo>
                    <a:cubicBezTo>
                      <a:pt x="12620" y="1915"/>
                      <a:pt x="12620" y="1915"/>
                      <a:pt x="12620" y="1915"/>
                    </a:cubicBezTo>
                    <a:cubicBezTo>
                      <a:pt x="10064" y="-638"/>
                      <a:pt x="5591" y="-638"/>
                      <a:pt x="2396" y="1915"/>
                    </a:cubicBezTo>
                    <a:close/>
                  </a:path>
                </a:pathLst>
              </a:custGeom>
              <a:grpFill/>
              <a:ln w="6390" cap="flat">
                <a:noFill/>
                <a:prstDash val="solid"/>
                <a:miter/>
              </a:ln>
            </p:spPr>
            <p:txBody>
              <a:bodyPr rtlCol="0" anchor="ctr"/>
              <a:lstStyle/>
              <a:p>
                <a:endParaRPr lang="en-US"/>
              </a:p>
            </p:txBody>
          </p:sp>
          <p:sp>
            <p:nvSpPr>
              <p:cNvPr id="23" name="Graphic 4">
                <a:extLst>
                  <a:ext uri="{FF2B5EF4-FFF2-40B4-BE49-F238E27FC236}">
                    <a16:creationId xmlns:a16="http://schemas.microsoft.com/office/drawing/2014/main" id="{A8A70409-D25A-7F1B-BD7A-D6E4AA46B06C}"/>
                  </a:ext>
                </a:extLst>
              </p:cNvPr>
              <p:cNvSpPr/>
              <p:nvPr/>
            </p:nvSpPr>
            <p:spPr>
              <a:xfrm>
                <a:off x="905454" y="2855717"/>
                <a:ext cx="362309" cy="361971"/>
              </a:xfrm>
              <a:custGeom>
                <a:avLst/>
                <a:gdLst>
                  <a:gd name="connsiteX0" fmla="*/ 180835 w 362309"/>
                  <a:gd name="connsiteY0" fmla="*/ 0 h 361971"/>
                  <a:gd name="connsiteX1" fmla="*/ 0 w 362309"/>
                  <a:gd name="connsiteY1" fmla="*/ 181305 h 361971"/>
                  <a:gd name="connsiteX2" fmla="*/ 181474 w 362309"/>
                  <a:gd name="connsiteY2" fmla="*/ 361972 h 361971"/>
                  <a:gd name="connsiteX3" fmla="*/ 362309 w 362309"/>
                  <a:gd name="connsiteY3" fmla="*/ 180667 h 361971"/>
                  <a:gd name="connsiteX4" fmla="*/ 180835 w 362309"/>
                  <a:gd name="connsiteY4" fmla="*/ 0 h 361971"/>
                  <a:gd name="connsiteX5" fmla="*/ 180835 w 362309"/>
                  <a:gd name="connsiteY5" fmla="*/ 0 h 361971"/>
                  <a:gd name="connsiteX6" fmla="*/ 290103 w 362309"/>
                  <a:gd name="connsiteY6" fmla="*/ 200457 h 361971"/>
                  <a:gd name="connsiteX7" fmla="*/ 270933 w 362309"/>
                  <a:gd name="connsiteY7" fmla="*/ 187051 h 361971"/>
                  <a:gd name="connsiteX8" fmla="*/ 259431 w 362309"/>
                  <a:gd name="connsiteY8" fmla="*/ 187051 h 361971"/>
                  <a:gd name="connsiteX9" fmla="*/ 240901 w 362309"/>
                  <a:gd name="connsiteY9" fmla="*/ 231738 h 361971"/>
                  <a:gd name="connsiteX10" fmla="*/ 249208 w 362309"/>
                  <a:gd name="connsiteY10" fmla="*/ 240038 h 361971"/>
                  <a:gd name="connsiteX11" fmla="*/ 276045 w 362309"/>
                  <a:gd name="connsiteY11" fmla="*/ 248975 h 361971"/>
                  <a:gd name="connsiteX12" fmla="*/ 267099 w 362309"/>
                  <a:gd name="connsiteY12" fmla="*/ 275788 h 361971"/>
                  <a:gd name="connsiteX13" fmla="*/ 244096 w 362309"/>
                  <a:gd name="connsiteY13" fmla="*/ 271958 h 361971"/>
                  <a:gd name="connsiteX14" fmla="*/ 244096 w 362309"/>
                  <a:gd name="connsiteY14" fmla="*/ 271958 h 361971"/>
                  <a:gd name="connsiteX15" fmla="*/ 240262 w 362309"/>
                  <a:gd name="connsiteY15" fmla="*/ 248975 h 361971"/>
                  <a:gd name="connsiteX16" fmla="*/ 231955 w 362309"/>
                  <a:gd name="connsiteY16" fmla="*/ 240676 h 361971"/>
                  <a:gd name="connsiteX17" fmla="*/ 187225 w 362309"/>
                  <a:gd name="connsiteY17" fmla="*/ 259190 h 361971"/>
                  <a:gd name="connsiteX18" fmla="*/ 187225 w 362309"/>
                  <a:gd name="connsiteY18" fmla="*/ 270681 h 361971"/>
                  <a:gd name="connsiteX19" fmla="*/ 200005 w 362309"/>
                  <a:gd name="connsiteY19" fmla="*/ 296217 h 361971"/>
                  <a:gd name="connsiteX20" fmla="*/ 174445 w 362309"/>
                  <a:gd name="connsiteY20" fmla="*/ 308985 h 361971"/>
                  <a:gd name="connsiteX21" fmla="*/ 161665 w 362309"/>
                  <a:gd name="connsiteY21" fmla="*/ 283449 h 361971"/>
                  <a:gd name="connsiteX22" fmla="*/ 174445 w 362309"/>
                  <a:gd name="connsiteY22" fmla="*/ 270681 h 361971"/>
                  <a:gd name="connsiteX23" fmla="*/ 174445 w 362309"/>
                  <a:gd name="connsiteY23" fmla="*/ 259190 h 361971"/>
                  <a:gd name="connsiteX24" fmla="*/ 129716 w 362309"/>
                  <a:gd name="connsiteY24" fmla="*/ 240676 h 361971"/>
                  <a:gd name="connsiteX25" fmla="*/ 121409 w 362309"/>
                  <a:gd name="connsiteY25" fmla="*/ 248975 h 361971"/>
                  <a:gd name="connsiteX26" fmla="*/ 112463 w 362309"/>
                  <a:gd name="connsiteY26" fmla="*/ 275788 h 361971"/>
                  <a:gd name="connsiteX27" fmla="*/ 85625 w 362309"/>
                  <a:gd name="connsiteY27" fmla="*/ 266850 h 361971"/>
                  <a:gd name="connsiteX28" fmla="*/ 89459 w 362309"/>
                  <a:gd name="connsiteY28" fmla="*/ 243868 h 361971"/>
                  <a:gd name="connsiteX29" fmla="*/ 89459 w 362309"/>
                  <a:gd name="connsiteY29" fmla="*/ 243868 h 361971"/>
                  <a:gd name="connsiteX30" fmla="*/ 112463 w 362309"/>
                  <a:gd name="connsiteY30" fmla="*/ 240038 h 361971"/>
                  <a:gd name="connsiteX31" fmla="*/ 120770 w 362309"/>
                  <a:gd name="connsiteY31" fmla="*/ 231738 h 361971"/>
                  <a:gd name="connsiteX32" fmla="*/ 102239 w 362309"/>
                  <a:gd name="connsiteY32" fmla="*/ 187051 h 361971"/>
                  <a:gd name="connsiteX33" fmla="*/ 90737 w 362309"/>
                  <a:gd name="connsiteY33" fmla="*/ 187051 h 361971"/>
                  <a:gd name="connsiteX34" fmla="*/ 65177 w 362309"/>
                  <a:gd name="connsiteY34" fmla="*/ 199819 h 361971"/>
                  <a:gd name="connsiteX35" fmla="*/ 52397 w 362309"/>
                  <a:gd name="connsiteY35" fmla="*/ 174283 h 361971"/>
                  <a:gd name="connsiteX36" fmla="*/ 77957 w 362309"/>
                  <a:gd name="connsiteY36" fmla="*/ 161515 h 361971"/>
                  <a:gd name="connsiteX37" fmla="*/ 90737 w 362309"/>
                  <a:gd name="connsiteY37" fmla="*/ 174283 h 361971"/>
                  <a:gd name="connsiteX38" fmla="*/ 102239 w 362309"/>
                  <a:gd name="connsiteY38" fmla="*/ 174283 h 361971"/>
                  <a:gd name="connsiteX39" fmla="*/ 120770 w 362309"/>
                  <a:gd name="connsiteY39" fmla="*/ 129595 h 361971"/>
                  <a:gd name="connsiteX40" fmla="*/ 112463 w 362309"/>
                  <a:gd name="connsiteY40" fmla="*/ 121296 h 361971"/>
                  <a:gd name="connsiteX41" fmla="*/ 103517 w 362309"/>
                  <a:gd name="connsiteY41" fmla="*/ 123211 h 361971"/>
                  <a:gd name="connsiteX42" fmla="*/ 83708 w 362309"/>
                  <a:gd name="connsiteY42" fmla="*/ 102782 h 361971"/>
                  <a:gd name="connsiteX43" fmla="*/ 89459 w 362309"/>
                  <a:gd name="connsiteY43" fmla="*/ 88737 h 361971"/>
                  <a:gd name="connsiteX44" fmla="*/ 117575 w 362309"/>
                  <a:gd name="connsiteY44" fmla="*/ 88737 h 361971"/>
                  <a:gd name="connsiteX45" fmla="*/ 117575 w 362309"/>
                  <a:gd name="connsiteY45" fmla="*/ 88737 h 361971"/>
                  <a:gd name="connsiteX46" fmla="*/ 121409 w 362309"/>
                  <a:gd name="connsiteY46" fmla="*/ 111720 h 361971"/>
                  <a:gd name="connsiteX47" fmla="*/ 129716 w 362309"/>
                  <a:gd name="connsiteY47" fmla="*/ 120019 h 361971"/>
                  <a:gd name="connsiteX48" fmla="*/ 174445 w 362309"/>
                  <a:gd name="connsiteY48" fmla="*/ 101505 h 361971"/>
                  <a:gd name="connsiteX49" fmla="*/ 174445 w 362309"/>
                  <a:gd name="connsiteY49" fmla="*/ 90014 h 361971"/>
                  <a:gd name="connsiteX50" fmla="*/ 161665 w 362309"/>
                  <a:gd name="connsiteY50" fmla="*/ 64478 h 361971"/>
                  <a:gd name="connsiteX51" fmla="*/ 187225 w 362309"/>
                  <a:gd name="connsiteY51" fmla="*/ 51710 h 361971"/>
                  <a:gd name="connsiteX52" fmla="*/ 200005 w 362309"/>
                  <a:gd name="connsiteY52" fmla="*/ 77246 h 361971"/>
                  <a:gd name="connsiteX53" fmla="*/ 187225 w 362309"/>
                  <a:gd name="connsiteY53" fmla="*/ 90014 h 361971"/>
                  <a:gd name="connsiteX54" fmla="*/ 187225 w 362309"/>
                  <a:gd name="connsiteY54" fmla="*/ 101505 h 361971"/>
                  <a:gd name="connsiteX55" fmla="*/ 231955 w 362309"/>
                  <a:gd name="connsiteY55" fmla="*/ 120019 h 361971"/>
                  <a:gd name="connsiteX56" fmla="*/ 240262 w 362309"/>
                  <a:gd name="connsiteY56" fmla="*/ 111720 h 361971"/>
                  <a:gd name="connsiteX57" fmla="*/ 244096 w 362309"/>
                  <a:gd name="connsiteY57" fmla="*/ 88737 h 361971"/>
                  <a:gd name="connsiteX58" fmla="*/ 272211 w 362309"/>
                  <a:gd name="connsiteY58" fmla="*/ 88737 h 361971"/>
                  <a:gd name="connsiteX59" fmla="*/ 272211 w 362309"/>
                  <a:gd name="connsiteY59" fmla="*/ 116827 h 361971"/>
                  <a:gd name="connsiteX60" fmla="*/ 272211 w 362309"/>
                  <a:gd name="connsiteY60" fmla="*/ 116827 h 361971"/>
                  <a:gd name="connsiteX61" fmla="*/ 272211 w 362309"/>
                  <a:gd name="connsiteY61" fmla="*/ 116827 h 361971"/>
                  <a:gd name="connsiteX62" fmla="*/ 258154 w 362309"/>
                  <a:gd name="connsiteY62" fmla="*/ 122572 h 361971"/>
                  <a:gd name="connsiteX63" fmla="*/ 249208 w 362309"/>
                  <a:gd name="connsiteY63" fmla="*/ 120657 h 361971"/>
                  <a:gd name="connsiteX64" fmla="*/ 241540 w 362309"/>
                  <a:gd name="connsiteY64" fmla="*/ 128956 h 361971"/>
                  <a:gd name="connsiteX65" fmla="*/ 260070 w 362309"/>
                  <a:gd name="connsiteY65" fmla="*/ 173644 h 361971"/>
                  <a:gd name="connsiteX66" fmla="*/ 271572 w 362309"/>
                  <a:gd name="connsiteY66" fmla="*/ 173644 h 361971"/>
                  <a:gd name="connsiteX67" fmla="*/ 297132 w 362309"/>
                  <a:gd name="connsiteY67" fmla="*/ 160876 h 361971"/>
                  <a:gd name="connsiteX68" fmla="*/ 309912 w 362309"/>
                  <a:gd name="connsiteY68" fmla="*/ 186412 h 361971"/>
                  <a:gd name="connsiteX69" fmla="*/ 290103 w 362309"/>
                  <a:gd name="connsiteY69" fmla="*/ 200457 h 361971"/>
                  <a:gd name="connsiteX70" fmla="*/ 290103 w 362309"/>
                  <a:gd name="connsiteY70" fmla="*/ 200457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62309" h="361971">
                    <a:moveTo>
                      <a:pt x="180835" y="0"/>
                    </a:moveTo>
                    <a:cubicBezTo>
                      <a:pt x="80513" y="0"/>
                      <a:pt x="0" y="81076"/>
                      <a:pt x="0" y="181305"/>
                    </a:cubicBezTo>
                    <a:cubicBezTo>
                      <a:pt x="0" y="281533"/>
                      <a:pt x="81152" y="361972"/>
                      <a:pt x="181474" y="361972"/>
                    </a:cubicBezTo>
                    <a:cubicBezTo>
                      <a:pt x="281157" y="361972"/>
                      <a:pt x="362309" y="280895"/>
                      <a:pt x="362309" y="180667"/>
                    </a:cubicBezTo>
                    <a:cubicBezTo>
                      <a:pt x="362309" y="80438"/>
                      <a:pt x="281157" y="0"/>
                      <a:pt x="180835" y="0"/>
                    </a:cubicBezTo>
                    <a:cubicBezTo>
                      <a:pt x="180835" y="0"/>
                      <a:pt x="180835" y="0"/>
                      <a:pt x="180835" y="0"/>
                    </a:cubicBezTo>
                    <a:close/>
                    <a:moveTo>
                      <a:pt x="290103" y="200457"/>
                    </a:moveTo>
                    <a:cubicBezTo>
                      <a:pt x="281157" y="200457"/>
                      <a:pt x="273489" y="194711"/>
                      <a:pt x="270933" y="187051"/>
                    </a:cubicBezTo>
                    <a:lnTo>
                      <a:pt x="259431" y="187051"/>
                    </a:lnTo>
                    <a:cubicBezTo>
                      <a:pt x="258154" y="203649"/>
                      <a:pt x="251764" y="218971"/>
                      <a:pt x="240901" y="231738"/>
                    </a:cubicBezTo>
                    <a:lnTo>
                      <a:pt x="249208" y="240038"/>
                    </a:lnTo>
                    <a:cubicBezTo>
                      <a:pt x="258792" y="234930"/>
                      <a:pt x="270933" y="239399"/>
                      <a:pt x="276045" y="248975"/>
                    </a:cubicBezTo>
                    <a:cubicBezTo>
                      <a:pt x="281157" y="258551"/>
                      <a:pt x="276684" y="270681"/>
                      <a:pt x="267099" y="275788"/>
                    </a:cubicBezTo>
                    <a:cubicBezTo>
                      <a:pt x="259431" y="279618"/>
                      <a:pt x="249847" y="278341"/>
                      <a:pt x="244096" y="271958"/>
                    </a:cubicBezTo>
                    <a:lnTo>
                      <a:pt x="244096" y="271958"/>
                    </a:lnTo>
                    <a:cubicBezTo>
                      <a:pt x="238345" y="265574"/>
                      <a:pt x="236428" y="256636"/>
                      <a:pt x="240262" y="248975"/>
                    </a:cubicBezTo>
                    <a:lnTo>
                      <a:pt x="231955" y="240676"/>
                    </a:lnTo>
                    <a:cubicBezTo>
                      <a:pt x="219175" y="251529"/>
                      <a:pt x="203839" y="257913"/>
                      <a:pt x="187225" y="259190"/>
                    </a:cubicBezTo>
                    <a:lnTo>
                      <a:pt x="187225" y="270681"/>
                    </a:lnTo>
                    <a:cubicBezTo>
                      <a:pt x="197449" y="274511"/>
                      <a:pt x="203200" y="285364"/>
                      <a:pt x="200005" y="296217"/>
                    </a:cubicBezTo>
                    <a:cubicBezTo>
                      <a:pt x="196171" y="306431"/>
                      <a:pt x="185308" y="312177"/>
                      <a:pt x="174445" y="308985"/>
                    </a:cubicBezTo>
                    <a:cubicBezTo>
                      <a:pt x="164221" y="305154"/>
                      <a:pt x="158470" y="294301"/>
                      <a:pt x="161665" y="283449"/>
                    </a:cubicBezTo>
                    <a:cubicBezTo>
                      <a:pt x="163582" y="277703"/>
                      <a:pt x="168055" y="272596"/>
                      <a:pt x="174445" y="270681"/>
                    </a:cubicBezTo>
                    <a:lnTo>
                      <a:pt x="174445" y="259190"/>
                    </a:lnTo>
                    <a:cubicBezTo>
                      <a:pt x="157831" y="257913"/>
                      <a:pt x="142496" y="251529"/>
                      <a:pt x="129716" y="240676"/>
                    </a:cubicBezTo>
                    <a:lnTo>
                      <a:pt x="121409" y="248975"/>
                    </a:lnTo>
                    <a:cubicBezTo>
                      <a:pt x="126521" y="258551"/>
                      <a:pt x="122048" y="270681"/>
                      <a:pt x="112463" y="275788"/>
                    </a:cubicBezTo>
                    <a:cubicBezTo>
                      <a:pt x="102878" y="280895"/>
                      <a:pt x="90737" y="276426"/>
                      <a:pt x="85625" y="266850"/>
                    </a:cubicBezTo>
                    <a:cubicBezTo>
                      <a:pt x="81791" y="259190"/>
                      <a:pt x="83069" y="249614"/>
                      <a:pt x="89459" y="243868"/>
                    </a:cubicBezTo>
                    <a:lnTo>
                      <a:pt x="89459" y="243868"/>
                    </a:lnTo>
                    <a:cubicBezTo>
                      <a:pt x="95849" y="238122"/>
                      <a:pt x="104795" y="236207"/>
                      <a:pt x="112463" y="240038"/>
                    </a:cubicBezTo>
                    <a:lnTo>
                      <a:pt x="120770" y="231738"/>
                    </a:lnTo>
                    <a:cubicBezTo>
                      <a:pt x="109907" y="218971"/>
                      <a:pt x="103517" y="203649"/>
                      <a:pt x="102239" y="187051"/>
                    </a:cubicBezTo>
                    <a:lnTo>
                      <a:pt x="90737" y="187051"/>
                    </a:lnTo>
                    <a:cubicBezTo>
                      <a:pt x="86903" y="197265"/>
                      <a:pt x="76040" y="203011"/>
                      <a:pt x="65177" y="199819"/>
                    </a:cubicBezTo>
                    <a:cubicBezTo>
                      <a:pt x="54954" y="195988"/>
                      <a:pt x="49202" y="185135"/>
                      <a:pt x="52397" y="174283"/>
                    </a:cubicBezTo>
                    <a:cubicBezTo>
                      <a:pt x="56231" y="164068"/>
                      <a:pt x="67094" y="158323"/>
                      <a:pt x="77957" y="161515"/>
                    </a:cubicBezTo>
                    <a:cubicBezTo>
                      <a:pt x="83708" y="163430"/>
                      <a:pt x="88820" y="167899"/>
                      <a:pt x="90737" y="174283"/>
                    </a:cubicBezTo>
                    <a:lnTo>
                      <a:pt x="102239" y="174283"/>
                    </a:lnTo>
                    <a:cubicBezTo>
                      <a:pt x="103517" y="157684"/>
                      <a:pt x="109907" y="142363"/>
                      <a:pt x="120770" y="129595"/>
                    </a:cubicBezTo>
                    <a:lnTo>
                      <a:pt x="112463" y="121296"/>
                    </a:lnTo>
                    <a:cubicBezTo>
                      <a:pt x="109907" y="122572"/>
                      <a:pt x="106712" y="123211"/>
                      <a:pt x="103517" y="123211"/>
                    </a:cubicBezTo>
                    <a:cubicBezTo>
                      <a:pt x="92654" y="123211"/>
                      <a:pt x="83708" y="114273"/>
                      <a:pt x="83708" y="102782"/>
                    </a:cubicBezTo>
                    <a:cubicBezTo>
                      <a:pt x="83708" y="97675"/>
                      <a:pt x="85625" y="92568"/>
                      <a:pt x="89459" y="88737"/>
                    </a:cubicBezTo>
                    <a:cubicBezTo>
                      <a:pt x="97127" y="81076"/>
                      <a:pt x="109907" y="81076"/>
                      <a:pt x="117575" y="88737"/>
                    </a:cubicBezTo>
                    <a:lnTo>
                      <a:pt x="117575" y="88737"/>
                    </a:lnTo>
                    <a:cubicBezTo>
                      <a:pt x="123326" y="95121"/>
                      <a:pt x="125243" y="104059"/>
                      <a:pt x="121409" y="111720"/>
                    </a:cubicBezTo>
                    <a:lnTo>
                      <a:pt x="129716" y="120019"/>
                    </a:lnTo>
                    <a:cubicBezTo>
                      <a:pt x="142496" y="109166"/>
                      <a:pt x="157831" y="102782"/>
                      <a:pt x="174445" y="101505"/>
                    </a:cubicBezTo>
                    <a:lnTo>
                      <a:pt x="174445" y="90014"/>
                    </a:lnTo>
                    <a:cubicBezTo>
                      <a:pt x="164221" y="86184"/>
                      <a:pt x="158470" y="75331"/>
                      <a:pt x="161665" y="64478"/>
                    </a:cubicBezTo>
                    <a:cubicBezTo>
                      <a:pt x="165499" y="54264"/>
                      <a:pt x="176362" y="48518"/>
                      <a:pt x="187225" y="51710"/>
                    </a:cubicBezTo>
                    <a:cubicBezTo>
                      <a:pt x="197449" y="55541"/>
                      <a:pt x="203200" y="66393"/>
                      <a:pt x="200005" y="77246"/>
                    </a:cubicBezTo>
                    <a:cubicBezTo>
                      <a:pt x="198088" y="82992"/>
                      <a:pt x="193615" y="88099"/>
                      <a:pt x="187225" y="90014"/>
                    </a:cubicBezTo>
                    <a:lnTo>
                      <a:pt x="187225" y="101505"/>
                    </a:lnTo>
                    <a:cubicBezTo>
                      <a:pt x="203839" y="102782"/>
                      <a:pt x="219175" y="109166"/>
                      <a:pt x="231955" y="120019"/>
                    </a:cubicBezTo>
                    <a:lnTo>
                      <a:pt x="240262" y="111720"/>
                    </a:lnTo>
                    <a:cubicBezTo>
                      <a:pt x="236428" y="104059"/>
                      <a:pt x="237706" y="94483"/>
                      <a:pt x="244096" y="88737"/>
                    </a:cubicBezTo>
                    <a:cubicBezTo>
                      <a:pt x="251764" y="81076"/>
                      <a:pt x="264543" y="81076"/>
                      <a:pt x="272211" y="88737"/>
                    </a:cubicBezTo>
                    <a:cubicBezTo>
                      <a:pt x="279879" y="96398"/>
                      <a:pt x="279879" y="109166"/>
                      <a:pt x="272211" y="116827"/>
                    </a:cubicBezTo>
                    <a:cubicBezTo>
                      <a:pt x="272211" y="116827"/>
                      <a:pt x="272211" y="116827"/>
                      <a:pt x="272211" y="116827"/>
                    </a:cubicBezTo>
                    <a:lnTo>
                      <a:pt x="272211" y="116827"/>
                    </a:lnTo>
                    <a:cubicBezTo>
                      <a:pt x="268377" y="120657"/>
                      <a:pt x="263265" y="122572"/>
                      <a:pt x="258154" y="122572"/>
                    </a:cubicBezTo>
                    <a:cubicBezTo>
                      <a:pt x="254959" y="122572"/>
                      <a:pt x="251764" y="121934"/>
                      <a:pt x="249208" y="120657"/>
                    </a:cubicBezTo>
                    <a:lnTo>
                      <a:pt x="241540" y="128956"/>
                    </a:lnTo>
                    <a:cubicBezTo>
                      <a:pt x="252403" y="141724"/>
                      <a:pt x="258792" y="157046"/>
                      <a:pt x="260070" y="173644"/>
                    </a:cubicBezTo>
                    <a:lnTo>
                      <a:pt x="271572" y="173644"/>
                    </a:lnTo>
                    <a:cubicBezTo>
                      <a:pt x="275406" y="163430"/>
                      <a:pt x="286269" y="157684"/>
                      <a:pt x="297132" y="160876"/>
                    </a:cubicBezTo>
                    <a:cubicBezTo>
                      <a:pt x="307356" y="164707"/>
                      <a:pt x="313107" y="175560"/>
                      <a:pt x="309912" y="186412"/>
                    </a:cubicBezTo>
                    <a:cubicBezTo>
                      <a:pt x="306717" y="195350"/>
                      <a:pt x="299049" y="200457"/>
                      <a:pt x="290103" y="200457"/>
                    </a:cubicBezTo>
                    <a:lnTo>
                      <a:pt x="290103" y="200457"/>
                    </a:lnTo>
                    <a:close/>
                  </a:path>
                </a:pathLst>
              </a:custGeom>
              <a:grpFill/>
              <a:ln w="6390" cap="flat">
                <a:noFill/>
                <a:prstDash val="solid"/>
                <a:miter/>
              </a:ln>
            </p:spPr>
            <p:txBody>
              <a:bodyPr rtlCol="0" anchor="ctr"/>
              <a:lstStyle/>
              <a:p>
                <a:endParaRPr lang="en-US"/>
              </a:p>
            </p:txBody>
          </p:sp>
          <p:sp>
            <p:nvSpPr>
              <p:cNvPr id="24" name="Graphic 4">
                <a:extLst>
                  <a:ext uri="{FF2B5EF4-FFF2-40B4-BE49-F238E27FC236}">
                    <a16:creationId xmlns:a16="http://schemas.microsoft.com/office/drawing/2014/main" id="{3E81D6E9-8A33-1034-3BD0-69453A8D07CD}"/>
                  </a:ext>
                </a:extLst>
              </p:cNvPr>
              <p:cNvSpPr/>
              <p:nvPr/>
            </p:nvSpPr>
            <p:spPr>
              <a:xfrm>
                <a:off x="1188528" y="3029362"/>
                <a:ext cx="14057" cy="14044"/>
              </a:xfrm>
              <a:custGeom>
                <a:avLst/>
                <a:gdLst>
                  <a:gd name="connsiteX0" fmla="*/ 7029 w 14057"/>
                  <a:gd name="connsiteY0" fmla="*/ 0 h 14044"/>
                  <a:gd name="connsiteX1" fmla="*/ 0 w 14057"/>
                  <a:gd name="connsiteY1" fmla="*/ 7022 h 14044"/>
                  <a:gd name="connsiteX2" fmla="*/ 7029 w 14057"/>
                  <a:gd name="connsiteY2" fmla="*/ 14045 h 14044"/>
                  <a:gd name="connsiteX3" fmla="*/ 14058 w 14057"/>
                  <a:gd name="connsiteY3" fmla="*/ 7022 h 14044"/>
                  <a:gd name="connsiteX4" fmla="*/ 7029 w 14057"/>
                  <a:gd name="connsiteY4" fmla="*/ 0 h 14044"/>
                  <a:gd name="connsiteX5" fmla="*/ 7029 w 14057"/>
                  <a:gd name="connsiteY5" fmla="*/ 0 h 1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57" h="14044">
                    <a:moveTo>
                      <a:pt x="7029" y="0"/>
                    </a:moveTo>
                    <a:cubicBezTo>
                      <a:pt x="3195" y="0"/>
                      <a:pt x="0" y="3192"/>
                      <a:pt x="0" y="7022"/>
                    </a:cubicBezTo>
                    <a:cubicBezTo>
                      <a:pt x="0" y="10853"/>
                      <a:pt x="3195" y="14045"/>
                      <a:pt x="7029" y="14045"/>
                    </a:cubicBezTo>
                    <a:cubicBezTo>
                      <a:pt x="10863" y="14045"/>
                      <a:pt x="14058" y="10853"/>
                      <a:pt x="14058" y="7022"/>
                    </a:cubicBezTo>
                    <a:cubicBezTo>
                      <a:pt x="14058" y="3192"/>
                      <a:pt x="11502" y="0"/>
                      <a:pt x="7029" y="0"/>
                    </a:cubicBezTo>
                    <a:lnTo>
                      <a:pt x="7029" y="0"/>
                    </a:lnTo>
                    <a:close/>
                  </a:path>
                </a:pathLst>
              </a:custGeom>
              <a:grpFill/>
              <a:ln w="6390" cap="flat">
                <a:noFill/>
                <a:prstDash val="solid"/>
                <a:miter/>
              </a:ln>
            </p:spPr>
            <p:txBody>
              <a:bodyPr rtlCol="0" anchor="ctr"/>
              <a:lstStyle/>
              <a:p>
                <a:endParaRPr lang="en-US"/>
              </a:p>
            </p:txBody>
          </p:sp>
          <p:sp>
            <p:nvSpPr>
              <p:cNvPr id="25" name="Graphic 4">
                <a:extLst>
                  <a:ext uri="{FF2B5EF4-FFF2-40B4-BE49-F238E27FC236}">
                    <a16:creationId xmlns:a16="http://schemas.microsoft.com/office/drawing/2014/main" id="{DD92EA8E-4384-D8F9-0A3D-9482E966F228}"/>
                  </a:ext>
                </a:extLst>
              </p:cNvPr>
              <p:cNvSpPr/>
              <p:nvPr/>
            </p:nvSpPr>
            <p:spPr>
              <a:xfrm>
                <a:off x="1019834" y="2969991"/>
                <a:ext cx="132910" cy="132786"/>
              </a:xfrm>
              <a:custGeom>
                <a:avLst/>
                <a:gdLst>
                  <a:gd name="connsiteX0" fmla="*/ 66455 w 132910"/>
                  <a:gd name="connsiteY0" fmla="*/ 0 h 132786"/>
                  <a:gd name="connsiteX1" fmla="*/ 0 w 132910"/>
                  <a:gd name="connsiteY1" fmla="*/ 66393 h 132786"/>
                  <a:gd name="connsiteX2" fmla="*/ 66455 w 132910"/>
                  <a:gd name="connsiteY2" fmla="*/ 132787 h 132786"/>
                  <a:gd name="connsiteX3" fmla="*/ 132911 w 132910"/>
                  <a:gd name="connsiteY3" fmla="*/ 66393 h 132786"/>
                  <a:gd name="connsiteX4" fmla="*/ 66455 w 132910"/>
                  <a:gd name="connsiteY4" fmla="*/ 0 h 132786"/>
                  <a:gd name="connsiteX5" fmla="*/ 66455 w 132910"/>
                  <a:gd name="connsiteY5" fmla="*/ 0 h 132786"/>
                  <a:gd name="connsiteX6" fmla="*/ 99683 w 132910"/>
                  <a:gd name="connsiteY6" fmla="*/ 100228 h 132786"/>
                  <a:gd name="connsiteX7" fmla="*/ 70928 w 132910"/>
                  <a:gd name="connsiteY7" fmla="*/ 123849 h 132786"/>
                  <a:gd name="connsiteX8" fmla="*/ 63260 w 132910"/>
                  <a:gd name="connsiteY8" fmla="*/ 123849 h 132786"/>
                  <a:gd name="connsiteX9" fmla="*/ 33867 w 132910"/>
                  <a:gd name="connsiteY9" fmla="*/ 100867 h 132786"/>
                  <a:gd name="connsiteX10" fmla="*/ 31950 w 132910"/>
                  <a:gd name="connsiteY10" fmla="*/ 93844 h 132786"/>
                  <a:gd name="connsiteX11" fmla="*/ 37701 w 132910"/>
                  <a:gd name="connsiteY11" fmla="*/ 89376 h 132786"/>
                  <a:gd name="connsiteX12" fmla="*/ 44730 w 132910"/>
                  <a:gd name="connsiteY12" fmla="*/ 89376 h 132786"/>
                  <a:gd name="connsiteX13" fmla="*/ 44730 w 132910"/>
                  <a:gd name="connsiteY13" fmla="*/ 75969 h 132786"/>
                  <a:gd name="connsiteX14" fmla="*/ 51119 w 132910"/>
                  <a:gd name="connsiteY14" fmla="*/ 69585 h 132786"/>
                  <a:gd name="connsiteX15" fmla="*/ 83069 w 132910"/>
                  <a:gd name="connsiteY15" fmla="*/ 69585 h 132786"/>
                  <a:gd name="connsiteX16" fmla="*/ 89459 w 132910"/>
                  <a:gd name="connsiteY16" fmla="*/ 75969 h 132786"/>
                  <a:gd name="connsiteX17" fmla="*/ 89459 w 132910"/>
                  <a:gd name="connsiteY17" fmla="*/ 89376 h 132786"/>
                  <a:gd name="connsiteX18" fmla="*/ 96488 w 132910"/>
                  <a:gd name="connsiteY18" fmla="*/ 89376 h 132786"/>
                  <a:gd name="connsiteX19" fmla="*/ 102239 w 132910"/>
                  <a:gd name="connsiteY19" fmla="*/ 93844 h 132786"/>
                  <a:gd name="connsiteX20" fmla="*/ 99683 w 132910"/>
                  <a:gd name="connsiteY20" fmla="*/ 100228 h 132786"/>
                  <a:gd name="connsiteX21" fmla="*/ 99683 w 132910"/>
                  <a:gd name="connsiteY21" fmla="*/ 100228 h 132786"/>
                  <a:gd name="connsiteX22" fmla="*/ 101600 w 132910"/>
                  <a:gd name="connsiteY22" fmla="*/ 39581 h 132786"/>
                  <a:gd name="connsiteX23" fmla="*/ 95849 w 132910"/>
                  <a:gd name="connsiteY23" fmla="*/ 44049 h 132786"/>
                  <a:gd name="connsiteX24" fmla="*/ 88820 w 132910"/>
                  <a:gd name="connsiteY24" fmla="*/ 44049 h 132786"/>
                  <a:gd name="connsiteX25" fmla="*/ 88820 w 132910"/>
                  <a:gd name="connsiteY25" fmla="*/ 57456 h 132786"/>
                  <a:gd name="connsiteX26" fmla="*/ 82430 w 132910"/>
                  <a:gd name="connsiteY26" fmla="*/ 63840 h 132786"/>
                  <a:gd name="connsiteX27" fmla="*/ 50480 w 132910"/>
                  <a:gd name="connsiteY27" fmla="*/ 63840 h 132786"/>
                  <a:gd name="connsiteX28" fmla="*/ 44091 w 132910"/>
                  <a:gd name="connsiteY28" fmla="*/ 57456 h 132786"/>
                  <a:gd name="connsiteX29" fmla="*/ 44091 w 132910"/>
                  <a:gd name="connsiteY29" fmla="*/ 44049 h 132786"/>
                  <a:gd name="connsiteX30" fmla="*/ 37062 w 132910"/>
                  <a:gd name="connsiteY30" fmla="*/ 44049 h 132786"/>
                  <a:gd name="connsiteX31" fmla="*/ 30672 w 132910"/>
                  <a:gd name="connsiteY31" fmla="*/ 37665 h 132786"/>
                  <a:gd name="connsiteX32" fmla="*/ 33228 w 132910"/>
                  <a:gd name="connsiteY32" fmla="*/ 32558 h 132786"/>
                  <a:gd name="connsiteX33" fmla="*/ 62621 w 132910"/>
                  <a:gd name="connsiteY33" fmla="*/ 9576 h 132786"/>
                  <a:gd name="connsiteX34" fmla="*/ 70289 w 132910"/>
                  <a:gd name="connsiteY34" fmla="*/ 9576 h 132786"/>
                  <a:gd name="connsiteX35" fmla="*/ 99683 w 132910"/>
                  <a:gd name="connsiteY35" fmla="*/ 32558 h 132786"/>
                  <a:gd name="connsiteX36" fmla="*/ 101600 w 132910"/>
                  <a:gd name="connsiteY36" fmla="*/ 39581 h 132786"/>
                  <a:gd name="connsiteX37" fmla="*/ 101600 w 132910"/>
                  <a:gd name="connsiteY37" fmla="*/ 39581 h 13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32910" h="132786">
                    <a:moveTo>
                      <a:pt x="66455" y="0"/>
                    </a:moveTo>
                    <a:cubicBezTo>
                      <a:pt x="30033" y="0"/>
                      <a:pt x="0" y="30005"/>
                      <a:pt x="0" y="66393"/>
                    </a:cubicBezTo>
                    <a:cubicBezTo>
                      <a:pt x="0" y="102782"/>
                      <a:pt x="30033" y="132787"/>
                      <a:pt x="66455" y="132787"/>
                    </a:cubicBezTo>
                    <a:cubicBezTo>
                      <a:pt x="102878" y="132787"/>
                      <a:pt x="132911" y="102782"/>
                      <a:pt x="132911" y="66393"/>
                    </a:cubicBezTo>
                    <a:cubicBezTo>
                      <a:pt x="132911" y="30005"/>
                      <a:pt x="103517" y="0"/>
                      <a:pt x="66455" y="0"/>
                    </a:cubicBezTo>
                    <a:cubicBezTo>
                      <a:pt x="66455" y="0"/>
                      <a:pt x="66455" y="0"/>
                      <a:pt x="66455" y="0"/>
                    </a:cubicBezTo>
                    <a:close/>
                    <a:moveTo>
                      <a:pt x="99683" y="100228"/>
                    </a:moveTo>
                    <a:lnTo>
                      <a:pt x="70928" y="123849"/>
                    </a:lnTo>
                    <a:cubicBezTo>
                      <a:pt x="68372" y="125764"/>
                      <a:pt x="65177" y="125764"/>
                      <a:pt x="63260" y="123849"/>
                    </a:cubicBezTo>
                    <a:lnTo>
                      <a:pt x="33867" y="100867"/>
                    </a:lnTo>
                    <a:cubicBezTo>
                      <a:pt x="31950" y="98952"/>
                      <a:pt x="30672" y="96398"/>
                      <a:pt x="31950" y="93844"/>
                    </a:cubicBezTo>
                    <a:cubicBezTo>
                      <a:pt x="32589" y="91291"/>
                      <a:pt x="35145" y="89376"/>
                      <a:pt x="37701" y="89376"/>
                    </a:cubicBezTo>
                    <a:lnTo>
                      <a:pt x="44730" y="89376"/>
                    </a:lnTo>
                    <a:lnTo>
                      <a:pt x="44730" y="75969"/>
                    </a:lnTo>
                    <a:cubicBezTo>
                      <a:pt x="44730" y="72139"/>
                      <a:pt x="47285" y="69585"/>
                      <a:pt x="51119" y="69585"/>
                    </a:cubicBezTo>
                    <a:lnTo>
                      <a:pt x="83069" y="69585"/>
                    </a:lnTo>
                    <a:cubicBezTo>
                      <a:pt x="86903" y="69585"/>
                      <a:pt x="89459" y="72139"/>
                      <a:pt x="89459" y="75969"/>
                    </a:cubicBezTo>
                    <a:lnTo>
                      <a:pt x="89459" y="89376"/>
                    </a:lnTo>
                    <a:lnTo>
                      <a:pt x="96488" y="89376"/>
                    </a:lnTo>
                    <a:cubicBezTo>
                      <a:pt x="99044" y="89376"/>
                      <a:pt x="101600" y="91291"/>
                      <a:pt x="102239" y="93844"/>
                    </a:cubicBezTo>
                    <a:cubicBezTo>
                      <a:pt x="102878" y="95760"/>
                      <a:pt x="101600" y="98952"/>
                      <a:pt x="99683" y="100228"/>
                    </a:cubicBezTo>
                    <a:lnTo>
                      <a:pt x="99683" y="100228"/>
                    </a:lnTo>
                    <a:close/>
                    <a:moveTo>
                      <a:pt x="101600" y="39581"/>
                    </a:moveTo>
                    <a:cubicBezTo>
                      <a:pt x="100961" y="42134"/>
                      <a:pt x="98405" y="44049"/>
                      <a:pt x="95849" y="44049"/>
                    </a:cubicBezTo>
                    <a:lnTo>
                      <a:pt x="88820" y="44049"/>
                    </a:lnTo>
                    <a:lnTo>
                      <a:pt x="88820" y="57456"/>
                    </a:lnTo>
                    <a:cubicBezTo>
                      <a:pt x="88820" y="61286"/>
                      <a:pt x="86264" y="63840"/>
                      <a:pt x="82430" y="63840"/>
                    </a:cubicBezTo>
                    <a:lnTo>
                      <a:pt x="50480" y="63840"/>
                    </a:lnTo>
                    <a:cubicBezTo>
                      <a:pt x="46646" y="63840"/>
                      <a:pt x="44091" y="61286"/>
                      <a:pt x="44091" y="57456"/>
                    </a:cubicBezTo>
                    <a:lnTo>
                      <a:pt x="44091" y="44049"/>
                    </a:lnTo>
                    <a:lnTo>
                      <a:pt x="37062" y="44049"/>
                    </a:lnTo>
                    <a:cubicBezTo>
                      <a:pt x="33228" y="44049"/>
                      <a:pt x="30672" y="40857"/>
                      <a:pt x="30672" y="37665"/>
                    </a:cubicBezTo>
                    <a:cubicBezTo>
                      <a:pt x="30672" y="35750"/>
                      <a:pt x="31311" y="33835"/>
                      <a:pt x="33228" y="32558"/>
                    </a:cubicBezTo>
                    <a:lnTo>
                      <a:pt x="62621" y="9576"/>
                    </a:lnTo>
                    <a:cubicBezTo>
                      <a:pt x="65177" y="7661"/>
                      <a:pt x="68372" y="7661"/>
                      <a:pt x="70289" y="9576"/>
                    </a:cubicBezTo>
                    <a:lnTo>
                      <a:pt x="99683" y="32558"/>
                    </a:lnTo>
                    <a:cubicBezTo>
                      <a:pt x="102239" y="34473"/>
                      <a:pt x="102878" y="37027"/>
                      <a:pt x="101600" y="39581"/>
                    </a:cubicBezTo>
                    <a:lnTo>
                      <a:pt x="101600" y="39581"/>
                    </a:lnTo>
                    <a:close/>
                  </a:path>
                </a:pathLst>
              </a:custGeom>
              <a:grpFill/>
              <a:ln w="6390" cap="flat">
                <a:noFill/>
                <a:prstDash val="solid"/>
                <a:miter/>
              </a:ln>
            </p:spPr>
            <p:txBody>
              <a:bodyPr rtlCol="0" anchor="ctr"/>
              <a:lstStyle/>
              <a:p>
                <a:endParaRPr lang="en-US"/>
              </a:p>
            </p:txBody>
          </p:sp>
          <p:sp>
            <p:nvSpPr>
              <p:cNvPr id="26" name="Graphic 4">
                <a:extLst>
                  <a:ext uri="{FF2B5EF4-FFF2-40B4-BE49-F238E27FC236}">
                    <a16:creationId xmlns:a16="http://schemas.microsoft.com/office/drawing/2014/main" id="{E5103D8B-BDF0-6E85-1E45-C0A5DF48DCE2}"/>
                  </a:ext>
                </a:extLst>
              </p:cNvPr>
              <p:cNvSpPr/>
              <p:nvPr/>
            </p:nvSpPr>
            <p:spPr>
              <a:xfrm>
                <a:off x="1074148" y="2992973"/>
                <a:ext cx="24281" cy="28089"/>
              </a:xfrm>
              <a:custGeom>
                <a:avLst/>
                <a:gdLst>
                  <a:gd name="connsiteX0" fmla="*/ 0 w 24281"/>
                  <a:gd name="connsiteY0" fmla="*/ 9576 h 28089"/>
                  <a:gd name="connsiteX1" fmla="*/ 2556 w 24281"/>
                  <a:gd name="connsiteY1" fmla="*/ 14683 h 28089"/>
                  <a:gd name="connsiteX2" fmla="*/ 2556 w 24281"/>
                  <a:gd name="connsiteY2" fmla="*/ 28089 h 28089"/>
                  <a:gd name="connsiteX3" fmla="*/ 21726 w 24281"/>
                  <a:gd name="connsiteY3" fmla="*/ 28089 h 28089"/>
                  <a:gd name="connsiteX4" fmla="*/ 21726 w 24281"/>
                  <a:gd name="connsiteY4" fmla="*/ 14683 h 28089"/>
                  <a:gd name="connsiteX5" fmla="*/ 24282 w 24281"/>
                  <a:gd name="connsiteY5" fmla="*/ 9576 h 28089"/>
                  <a:gd name="connsiteX6" fmla="*/ 12141 w 24281"/>
                  <a:gd name="connsiteY6" fmla="*/ 0 h 28089"/>
                  <a:gd name="connsiteX7" fmla="*/ 0 w 24281"/>
                  <a:gd name="connsiteY7" fmla="*/ 9576 h 2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81" h="28089">
                    <a:moveTo>
                      <a:pt x="0" y="9576"/>
                    </a:moveTo>
                    <a:cubicBezTo>
                      <a:pt x="1917" y="10853"/>
                      <a:pt x="2556" y="12768"/>
                      <a:pt x="2556" y="14683"/>
                    </a:cubicBezTo>
                    <a:lnTo>
                      <a:pt x="2556" y="28089"/>
                    </a:lnTo>
                    <a:lnTo>
                      <a:pt x="21726" y="28089"/>
                    </a:lnTo>
                    <a:lnTo>
                      <a:pt x="21726" y="14683"/>
                    </a:lnTo>
                    <a:cubicBezTo>
                      <a:pt x="21726" y="12768"/>
                      <a:pt x="23004" y="10853"/>
                      <a:pt x="24282" y="9576"/>
                    </a:cubicBezTo>
                    <a:lnTo>
                      <a:pt x="12141" y="0"/>
                    </a:lnTo>
                    <a:lnTo>
                      <a:pt x="0" y="9576"/>
                    </a:lnTo>
                    <a:close/>
                  </a:path>
                </a:pathLst>
              </a:custGeom>
              <a:grpFill/>
              <a:ln w="6390" cap="flat">
                <a:noFill/>
                <a:prstDash val="solid"/>
                <a:miter/>
              </a:ln>
            </p:spPr>
            <p:txBody>
              <a:bodyPr rtlCol="0" anchor="ctr"/>
              <a:lstStyle/>
              <a:p>
                <a:endParaRPr lang="en-US"/>
              </a:p>
            </p:txBody>
          </p:sp>
        </p:grpSp>
      </p:grpSp>
      <p:grpSp>
        <p:nvGrpSpPr>
          <p:cNvPr id="32" name="Group 31">
            <a:extLst>
              <a:ext uri="{FF2B5EF4-FFF2-40B4-BE49-F238E27FC236}">
                <a16:creationId xmlns:a16="http://schemas.microsoft.com/office/drawing/2014/main" id="{1EBA7E8C-FCC9-41BC-EC58-9A6863E11150}"/>
              </a:ext>
            </a:extLst>
          </p:cNvPr>
          <p:cNvGrpSpPr/>
          <p:nvPr/>
        </p:nvGrpSpPr>
        <p:grpSpPr>
          <a:xfrm>
            <a:off x="9074931" y="1663046"/>
            <a:ext cx="2655106" cy="1824878"/>
            <a:chOff x="9060643" y="1408387"/>
            <a:chExt cx="2655106" cy="1824878"/>
          </a:xfrm>
        </p:grpSpPr>
        <p:sp>
          <p:nvSpPr>
            <p:cNvPr id="28" name="Right Arrow 27">
              <a:extLst>
                <a:ext uri="{FF2B5EF4-FFF2-40B4-BE49-F238E27FC236}">
                  <a16:creationId xmlns:a16="http://schemas.microsoft.com/office/drawing/2014/main" id="{ACBE960D-B24B-E379-23FA-EE2C023B2338}"/>
                </a:ext>
              </a:extLst>
            </p:cNvPr>
            <p:cNvSpPr/>
            <p:nvPr/>
          </p:nvSpPr>
          <p:spPr>
            <a:xfrm>
              <a:off x="9060643" y="2618895"/>
              <a:ext cx="777612" cy="476777"/>
            </a:xfrm>
            <a:prstGeom prst="rightArrow">
              <a:avLst/>
            </a:prstGeom>
            <a:solidFill>
              <a:srgbClr val="004E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Output</a:t>
              </a:r>
            </a:p>
          </p:txBody>
        </p:sp>
        <p:sp>
          <p:nvSpPr>
            <p:cNvPr id="29" name="Left Arrow 28">
              <a:extLst>
                <a:ext uri="{FF2B5EF4-FFF2-40B4-BE49-F238E27FC236}">
                  <a16:creationId xmlns:a16="http://schemas.microsoft.com/office/drawing/2014/main" id="{2A5CBF62-D65A-C4CE-2499-ED31A7097CFC}"/>
                </a:ext>
              </a:extLst>
            </p:cNvPr>
            <p:cNvSpPr/>
            <p:nvPr/>
          </p:nvSpPr>
          <p:spPr>
            <a:xfrm>
              <a:off x="9060644" y="1608372"/>
              <a:ext cx="777263" cy="475655"/>
            </a:xfrm>
            <a:prstGeom prst="leftArrow">
              <a:avLst/>
            </a:prstGeom>
            <a:solidFill>
              <a:srgbClr val="004E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Input</a:t>
              </a:r>
            </a:p>
          </p:txBody>
        </p:sp>
        <p:sp>
          <p:nvSpPr>
            <p:cNvPr id="30" name="Rectangle 29">
              <a:extLst>
                <a:ext uri="{FF2B5EF4-FFF2-40B4-BE49-F238E27FC236}">
                  <a16:creationId xmlns:a16="http://schemas.microsoft.com/office/drawing/2014/main" id="{844D89E3-4E56-B78B-4C45-61AEDE2CFF3C}"/>
                </a:ext>
              </a:extLst>
            </p:cNvPr>
            <p:cNvSpPr/>
            <p:nvPr/>
          </p:nvSpPr>
          <p:spPr>
            <a:xfrm>
              <a:off x="9837907" y="1408387"/>
              <a:ext cx="1877842" cy="789156"/>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004E59"/>
                  </a:solidFill>
                </a:rPr>
                <a:t>Big Mountain Resort features (same as input parameters)</a:t>
              </a:r>
            </a:p>
          </p:txBody>
        </p:sp>
        <p:sp>
          <p:nvSpPr>
            <p:cNvPr id="31" name="Rectangle 30">
              <a:extLst>
                <a:ext uri="{FF2B5EF4-FFF2-40B4-BE49-F238E27FC236}">
                  <a16:creationId xmlns:a16="http://schemas.microsoft.com/office/drawing/2014/main" id="{1233FAFB-02ED-834F-52AF-BB9B01D3FD4D}"/>
                </a:ext>
              </a:extLst>
            </p:cNvPr>
            <p:cNvSpPr/>
            <p:nvPr/>
          </p:nvSpPr>
          <p:spPr>
            <a:xfrm>
              <a:off x="9837906" y="2444109"/>
              <a:ext cx="1877841" cy="789156"/>
            </a:xfrm>
            <a:prstGeom prst="rect">
              <a:avLst/>
            </a:prstGeom>
            <a:solidFill>
              <a:schemeClr val="accent6">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004E59"/>
                  </a:solidFill>
                </a:rPr>
                <a:t>Ticket price customers would be willing to pay for Big Mountain Resort</a:t>
              </a:r>
            </a:p>
          </p:txBody>
        </p:sp>
      </p:grpSp>
      <p:cxnSp>
        <p:nvCxnSpPr>
          <p:cNvPr id="34" name="Straight Connector 33">
            <a:extLst>
              <a:ext uri="{FF2B5EF4-FFF2-40B4-BE49-F238E27FC236}">
                <a16:creationId xmlns:a16="http://schemas.microsoft.com/office/drawing/2014/main" id="{3E7FB8EF-068B-704F-FB6E-F23EAE43C9E7}"/>
              </a:ext>
            </a:extLst>
          </p:cNvPr>
          <p:cNvCxnSpPr>
            <a:cxnSpLocks/>
          </p:cNvCxnSpPr>
          <p:nvPr/>
        </p:nvCxnSpPr>
        <p:spPr>
          <a:xfrm>
            <a:off x="562007" y="4214191"/>
            <a:ext cx="11153743" cy="0"/>
          </a:xfrm>
          <a:prstGeom prst="line">
            <a:avLst/>
          </a:prstGeom>
          <a:noFill/>
          <a:ln w="57150" cap="flat" cmpd="sng" algn="ctr">
            <a:solidFill>
              <a:srgbClr val="004E59"/>
            </a:solidFill>
            <a:prstDash val="solid"/>
          </a:ln>
          <a:effectLst/>
        </p:spPr>
      </p:cxnSp>
      <p:sp>
        <p:nvSpPr>
          <p:cNvPr id="35" name="Rectangle 34">
            <a:extLst>
              <a:ext uri="{FF2B5EF4-FFF2-40B4-BE49-F238E27FC236}">
                <a16:creationId xmlns:a16="http://schemas.microsoft.com/office/drawing/2014/main" id="{AB9BAE28-E89E-74BA-8DB2-45FAB7E99E80}"/>
              </a:ext>
            </a:extLst>
          </p:cNvPr>
          <p:cNvSpPr/>
          <p:nvPr/>
        </p:nvSpPr>
        <p:spPr>
          <a:xfrm>
            <a:off x="562006" y="3888211"/>
            <a:ext cx="11153743" cy="298287"/>
          </a:xfrm>
          <a:prstGeom prst="rect">
            <a:avLst/>
          </a:prstGeom>
        </p:spPr>
        <p:txBody>
          <a:bodyPr wrap="square" lIns="0" rIns="0">
            <a:spAutoFit/>
          </a:bodyPr>
          <a:lstStyle/>
          <a:p>
            <a:pPr marL="0" marR="0" lvl="1" indent="0" defTabSz="914400" eaLnBrk="0" fontAlgn="base" latinLnBrk="0" hangingPunct="0">
              <a:lnSpc>
                <a:spcPct val="120000"/>
              </a:lnSpc>
              <a:spcBef>
                <a:spcPts val="0"/>
              </a:spcBef>
              <a:spcAft>
                <a:spcPts val="1000"/>
              </a:spcAft>
              <a:buClrTx/>
              <a:buSzPct val="75000"/>
              <a:buFontTx/>
              <a:buNone/>
              <a:tabLst/>
              <a:defRPr/>
            </a:pPr>
            <a:r>
              <a:rPr kumimoji="0" lang="en-US" sz="1200" b="1" i="0" u="none" strike="noStrike" kern="0" cap="none" spc="0" normalizeH="0" baseline="0" noProof="0" dirty="0">
                <a:ln>
                  <a:noFill/>
                </a:ln>
                <a:solidFill>
                  <a:srgbClr val="000000"/>
                </a:solidFill>
                <a:effectLst/>
                <a:uLnTx/>
                <a:uFillTx/>
                <a:latin typeface="Open Sans"/>
                <a:ea typeface="Open Sans" charset="0"/>
                <a:cs typeface="Open Sans" charset="0"/>
              </a:rPr>
              <a:t>Model Results and Analysis</a:t>
            </a:r>
          </a:p>
        </p:txBody>
      </p:sp>
      <p:sp>
        <p:nvSpPr>
          <p:cNvPr id="36" name="Rectangle 35">
            <a:extLst>
              <a:ext uri="{FF2B5EF4-FFF2-40B4-BE49-F238E27FC236}">
                <a16:creationId xmlns:a16="http://schemas.microsoft.com/office/drawing/2014/main" id="{804F61EE-CD8D-0A26-2B74-1068C37D0C04}"/>
              </a:ext>
            </a:extLst>
          </p:cNvPr>
          <p:cNvSpPr/>
          <p:nvPr/>
        </p:nvSpPr>
        <p:spPr>
          <a:xfrm>
            <a:off x="551687" y="4317788"/>
            <a:ext cx="2691576" cy="691029"/>
          </a:xfrm>
          <a:prstGeom prst="rect">
            <a:avLst/>
          </a:prstGeom>
          <a:solidFill>
            <a:srgbClr val="004E59"/>
          </a:solidFill>
          <a:ln w="25400" cap="flat" cmpd="sng" algn="ctr">
            <a:solidFill>
              <a:srgbClr val="004E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Open Sans"/>
                <a:ea typeface="+mn-ea"/>
                <a:cs typeface="+mn-cs"/>
              </a:rPr>
              <a:t>$95.87</a:t>
            </a:r>
          </a:p>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prstClr val="white"/>
                </a:solidFill>
                <a:latin typeface="Open Sans"/>
              </a:rPr>
              <a:t>recommended adult weekend ticket price</a:t>
            </a:r>
            <a:endParaRPr kumimoji="0" lang="en-US" sz="1000" b="0" i="0" u="none" strike="noStrike" kern="0" cap="none" spc="0" normalizeH="0" baseline="0" noProof="0" dirty="0">
              <a:ln>
                <a:noFill/>
              </a:ln>
              <a:solidFill>
                <a:prstClr val="white"/>
              </a:solidFill>
              <a:effectLst/>
              <a:uLnTx/>
              <a:uFillTx/>
              <a:latin typeface="Open Sans"/>
              <a:ea typeface="+mn-ea"/>
              <a:cs typeface="+mn-cs"/>
            </a:endParaRPr>
          </a:p>
        </p:txBody>
      </p:sp>
      <p:sp>
        <p:nvSpPr>
          <p:cNvPr id="37" name="Rectangle 36">
            <a:extLst>
              <a:ext uri="{FF2B5EF4-FFF2-40B4-BE49-F238E27FC236}">
                <a16:creationId xmlns:a16="http://schemas.microsoft.com/office/drawing/2014/main" id="{99BF5C2B-D209-0E0C-BBDF-D46404F583F8}"/>
              </a:ext>
            </a:extLst>
          </p:cNvPr>
          <p:cNvSpPr/>
          <p:nvPr/>
        </p:nvSpPr>
        <p:spPr>
          <a:xfrm>
            <a:off x="562005" y="4994099"/>
            <a:ext cx="2681257" cy="1410984"/>
          </a:xfrm>
          <a:prstGeom prst="rect">
            <a:avLst/>
          </a:prstGeom>
          <a:solidFill>
            <a:schemeClr val="bg1"/>
          </a:solidFill>
          <a:ln w="25400" cap="flat" cmpd="sng" algn="ctr">
            <a:solidFill>
              <a:srgbClr val="004E5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Open Sans"/>
                <a:ea typeface="+mn-ea"/>
                <a:cs typeface="+mn-cs"/>
              </a:rPr>
              <a:t>+/- $10.39</a:t>
            </a:r>
          </a:p>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latin typeface="Open Sans"/>
              </a:rPr>
              <a:t>the model has an average error of +/-$10.39.  This suggests that </a:t>
            </a:r>
            <a:r>
              <a:rPr lang="en-US" sz="1000" b="1" kern="0" dirty="0">
                <a:latin typeface="Open Sans"/>
              </a:rPr>
              <a:t>at minimum, Big Mountain should increase its ticket price to $85.48</a:t>
            </a:r>
            <a:endParaRPr kumimoji="0" lang="en-US" sz="1000" b="0" i="0" u="none" strike="noStrike" kern="0" cap="none" spc="0" normalizeH="0" baseline="0" noProof="0" dirty="0">
              <a:ln>
                <a:noFill/>
              </a:ln>
              <a:effectLst/>
              <a:uLnTx/>
              <a:uFillTx/>
              <a:latin typeface="Open Sans"/>
              <a:ea typeface="+mn-ea"/>
              <a:cs typeface="+mn-cs"/>
            </a:endParaRPr>
          </a:p>
        </p:txBody>
      </p:sp>
      <p:graphicFrame>
        <p:nvGraphicFramePr>
          <p:cNvPr id="39" name="Table 38">
            <a:extLst>
              <a:ext uri="{FF2B5EF4-FFF2-40B4-BE49-F238E27FC236}">
                <a16:creationId xmlns:a16="http://schemas.microsoft.com/office/drawing/2014/main" id="{356C32FD-4377-2AA0-2D5C-0B95B04B0CB2}"/>
              </a:ext>
            </a:extLst>
          </p:cNvPr>
          <p:cNvGraphicFramePr>
            <a:graphicFrameLocks noGrp="1"/>
          </p:cNvGraphicFramePr>
          <p:nvPr>
            <p:extLst>
              <p:ext uri="{D42A27DB-BD31-4B8C-83A1-F6EECF244321}">
                <p14:modId xmlns:p14="http://schemas.microsoft.com/office/powerpoint/2010/main" val="624879843"/>
              </p:ext>
            </p:extLst>
          </p:nvPr>
        </p:nvGraphicFramePr>
        <p:xfrm>
          <a:off x="3342480" y="4332443"/>
          <a:ext cx="8373267" cy="2072640"/>
        </p:xfrm>
        <a:graphic>
          <a:graphicData uri="http://schemas.openxmlformats.org/drawingml/2006/table">
            <a:tbl>
              <a:tblPr firstRow="1" firstCol="1" bandRow="1"/>
              <a:tblGrid>
                <a:gridCol w="372270">
                  <a:extLst>
                    <a:ext uri="{9D8B030D-6E8A-4147-A177-3AD203B41FA5}">
                      <a16:colId xmlns:a16="http://schemas.microsoft.com/office/drawing/2014/main" val="3676625732"/>
                    </a:ext>
                  </a:extLst>
                </a:gridCol>
                <a:gridCol w="4363323">
                  <a:extLst>
                    <a:ext uri="{9D8B030D-6E8A-4147-A177-3AD203B41FA5}">
                      <a16:colId xmlns:a16="http://schemas.microsoft.com/office/drawing/2014/main" val="96767972"/>
                    </a:ext>
                  </a:extLst>
                </a:gridCol>
                <a:gridCol w="1224167">
                  <a:extLst>
                    <a:ext uri="{9D8B030D-6E8A-4147-A177-3AD203B41FA5}">
                      <a16:colId xmlns:a16="http://schemas.microsoft.com/office/drawing/2014/main" val="1664735845"/>
                    </a:ext>
                  </a:extLst>
                </a:gridCol>
                <a:gridCol w="1234615">
                  <a:extLst>
                    <a:ext uri="{9D8B030D-6E8A-4147-A177-3AD203B41FA5}">
                      <a16:colId xmlns:a16="http://schemas.microsoft.com/office/drawing/2014/main" val="1736969717"/>
                    </a:ext>
                  </a:extLst>
                </a:gridCol>
                <a:gridCol w="1178892">
                  <a:extLst>
                    <a:ext uri="{9D8B030D-6E8A-4147-A177-3AD203B41FA5}">
                      <a16:colId xmlns:a16="http://schemas.microsoft.com/office/drawing/2014/main" val="31841645"/>
                    </a:ext>
                  </a:extLst>
                </a:gridCol>
              </a:tblGrid>
              <a:tr h="191589">
                <a:tc gridSpan="5">
                  <a:txBody>
                    <a:bodyPr/>
                    <a:lstStyle/>
                    <a:p>
                      <a:pPr marL="0" marR="0" algn="l">
                        <a:spcBef>
                          <a:spcPts val="0"/>
                        </a:spcBef>
                        <a:spcAft>
                          <a:spcPts val="0"/>
                        </a:spcAft>
                      </a:pPr>
                      <a:r>
                        <a:rPr lang="en-US" sz="1000" b="1" kern="0" dirty="0">
                          <a:solidFill>
                            <a:schemeClr val="bg1"/>
                          </a:solidFill>
                          <a:latin typeface="Open Sans"/>
                          <a:ea typeface="+mn-ea"/>
                          <a:cs typeface="+mn-cs"/>
                        </a:rPr>
                        <a:t>The following was input into the model to estimate how much more customers would be willing to pay for each scenario</a:t>
                      </a: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004E59"/>
                    </a:solidFill>
                  </a:tcPr>
                </a:tc>
                <a:tc hMerge="1">
                  <a:txBody>
                    <a:bodyPr/>
                    <a:lstStyle/>
                    <a:p>
                      <a:pPr marL="0" marR="0" algn="ctr">
                        <a:spcBef>
                          <a:spcPts val="0"/>
                        </a:spcBef>
                        <a:spcAft>
                          <a:spcPts val="0"/>
                        </a:spcAft>
                      </a:pPr>
                      <a:endParaRPr lang="en-US" sz="1000" b="1" kern="0" dirty="0">
                        <a:solidFill>
                          <a:schemeClr val="bg1"/>
                        </a:solidFill>
                        <a:latin typeface="Open Sans"/>
                        <a:ea typeface="+mn-ea"/>
                        <a:cs typeface="+mn-cs"/>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E59"/>
                    </a:solidFill>
                  </a:tcPr>
                </a:tc>
                <a:tc hMerge="1">
                  <a:txBody>
                    <a:bodyPr/>
                    <a:lstStyle/>
                    <a:p>
                      <a:pPr marL="0" marR="0" algn="ctr">
                        <a:spcBef>
                          <a:spcPts val="0"/>
                        </a:spcBef>
                        <a:spcAft>
                          <a:spcPts val="0"/>
                        </a:spcAft>
                      </a:pPr>
                      <a:endParaRPr lang="en-US" sz="1000" b="1" kern="0" dirty="0">
                        <a:solidFill>
                          <a:schemeClr val="bg1"/>
                        </a:solidFill>
                        <a:latin typeface="Open Sans"/>
                        <a:ea typeface="+mn-ea"/>
                        <a:cs typeface="+mn-cs"/>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E59"/>
                    </a:solidFill>
                  </a:tcPr>
                </a:tc>
                <a:tc hMerge="1">
                  <a:txBody>
                    <a:bodyPr/>
                    <a:lstStyle/>
                    <a:p>
                      <a:pPr marL="0" marR="0" algn="ctr">
                        <a:spcBef>
                          <a:spcPts val="0"/>
                        </a:spcBef>
                        <a:spcAft>
                          <a:spcPts val="0"/>
                        </a:spcAft>
                      </a:pPr>
                      <a:endParaRPr lang="en-US" sz="1000" b="1" kern="0" dirty="0">
                        <a:solidFill>
                          <a:schemeClr val="bg1"/>
                        </a:solidFill>
                        <a:latin typeface="Open Sans"/>
                        <a:ea typeface="+mn-ea"/>
                        <a:cs typeface="+mn-cs"/>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E59"/>
                    </a:solidFill>
                  </a:tcPr>
                </a:tc>
                <a:tc hMerge="1">
                  <a:txBody>
                    <a:bodyPr/>
                    <a:lstStyle/>
                    <a:p>
                      <a:pPr marL="0" marR="0" algn="ctr">
                        <a:spcBef>
                          <a:spcPts val="0"/>
                        </a:spcBef>
                        <a:spcAft>
                          <a:spcPts val="0"/>
                        </a:spcAft>
                      </a:pPr>
                      <a:endParaRPr lang="en-US" sz="1000" b="1" kern="0" dirty="0">
                        <a:solidFill>
                          <a:schemeClr val="bg1"/>
                        </a:solidFill>
                        <a:latin typeface="Open Sans"/>
                        <a:ea typeface="+mn-ea"/>
                        <a:cs typeface="+mn-cs"/>
                      </a:endParaRPr>
                    </a:p>
                  </a:txBody>
                  <a:tcPr marL="68580" marR="685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4E59"/>
                    </a:solidFill>
                  </a:tcPr>
                </a:tc>
                <a:extLst>
                  <a:ext uri="{0D108BD9-81ED-4DB2-BD59-A6C34878D82A}">
                    <a16:rowId xmlns:a16="http://schemas.microsoft.com/office/drawing/2014/main" val="472277408"/>
                  </a:ext>
                </a:extLst>
              </a:tr>
              <a:tr h="121098">
                <a:tc>
                  <a:txBody>
                    <a:bodyPr/>
                    <a:lstStyle/>
                    <a:p>
                      <a:pPr marL="0" marR="0" algn="ctr">
                        <a:spcBef>
                          <a:spcPts val="0"/>
                        </a:spcBef>
                        <a:spcAft>
                          <a:spcPts val="0"/>
                        </a:spcAft>
                      </a:pPr>
                      <a:r>
                        <a:rPr lang="en-US" sz="900" b="1" kern="0" dirty="0">
                          <a:solidFill>
                            <a:schemeClr val="tx1"/>
                          </a:solidFill>
                          <a:latin typeface="Open Sans"/>
                          <a:ea typeface="+mn-ea"/>
                          <a:cs typeface="+mn-cs"/>
                        </a:rPr>
                        <a:t>#</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US" sz="900" b="1" kern="0" dirty="0">
                          <a:solidFill>
                            <a:schemeClr val="tx1"/>
                          </a:solidFill>
                          <a:latin typeface="Open Sans"/>
                          <a:ea typeface="+mn-ea"/>
                          <a:cs typeface="+mn-cs"/>
                        </a:rPr>
                        <a:t>Feature Modification Scenario</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US" sz="900" b="1" kern="0" dirty="0">
                          <a:solidFill>
                            <a:schemeClr val="tx1"/>
                          </a:solidFill>
                          <a:latin typeface="Open Sans"/>
                          <a:ea typeface="+mn-ea"/>
                          <a:cs typeface="+mn-cs"/>
                        </a:rPr>
                        <a:t>Ticket Price Impact</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US" sz="900" b="1" kern="0" dirty="0">
                          <a:solidFill>
                            <a:schemeClr val="tx1"/>
                          </a:solidFill>
                          <a:latin typeface="Open Sans"/>
                          <a:ea typeface="+mn-ea"/>
                          <a:cs typeface="+mn-cs"/>
                        </a:rPr>
                        <a:t>Seasonal Revenue Impact</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tc>
                  <a:txBody>
                    <a:bodyPr/>
                    <a:lstStyle/>
                    <a:p>
                      <a:pPr marL="0" marR="0" algn="ctr">
                        <a:spcBef>
                          <a:spcPts val="0"/>
                        </a:spcBef>
                        <a:spcAft>
                          <a:spcPts val="0"/>
                        </a:spcAft>
                      </a:pPr>
                      <a:r>
                        <a:rPr lang="en-US" sz="900" b="1" kern="0" dirty="0">
                          <a:solidFill>
                            <a:schemeClr val="tx1"/>
                          </a:solidFill>
                          <a:latin typeface="Open Sans"/>
                          <a:ea typeface="+mn-ea"/>
                          <a:cs typeface="+mn-cs"/>
                        </a:rPr>
                        <a:t>Directional Cost Impact</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7E6E6"/>
                    </a:solidFill>
                  </a:tcPr>
                </a:tc>
                <a:extLst>
                  <a:ext uri="{0D108BD9-81ED-4DB2-BD59-A6C34878D82A}">
                    <a16:rowId xmlns:a16="http://schemas.microsoft.com/office/drawing/2014/main" val="2009652975"/>
                  </a:ext>
                </a:extLst>
              </a:tr>
              <a:tr h="311332">
                <a:tc>
                  <a:txBody>
                    <a:bodyPr/>
                    <a:lstStyle/>
                    <a:p>
                      <a:pPr marL="0" marR="0" algn="ctr">
                        <a:spcBef>
                          <a:spcPts val="0"/>
                        </a:spcBef>
                        <a:spcAft>
                          <a:spcPts val="0"/>
                        </a:spcAft>
                      </a:pPr>
                      <a:r>
                        <a:rPr lang="en-US" sz="900" b="1" kern="0" dirty="0">
                          <a:solidFill>
                            <a:schemeClr val="tx1"/>
                          </a:solidFill>
                          <a:latin typeface="Open Sans"/>
                          <a:ea typeface="+mn-ea"/>
                          <a:cs typeface="+mn-cs"/>
                        </a:rPr>
                        <a:t>1</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spcBef>
                          <a:spcPts val="0"/>
                        </a:spcBef>
                        <a:spcAft>
                          <a:spcPts val="0"/>
                        </a:spcAft>
                      </a:pPr>
                      <a:r>
                        <a:rPr lang="en-US" sz="900" kern="0" dirty="0">
                          <a:solidFill>
                            <a:schemeClr val="tx1"/>
                          </a:solidFill>
                          <a:latin typeface="Open Sans"/>
                          <a:ea typeface="+mn-ea"/>
                          <a:cs typeface="+mn-cs"/>
                        </a:rPr>
                        <a:t>Permanently closing down up to 10 of the least used runs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ctr">
                        <a:spcBef>
                          <a:spcPts val="0"/>
                        </a:spcBef>
                        <a:spcAft>
                          <a:spcPts val="0"/>
                        </a:spcAft>
                      </a:pPr>
                      <a:r>
                        <a:rPr lang="en-US" sz="900" kern="0" dirty="0">
                          <a:solidFill>
                            <a:schemeClr val="tx1"/>
                          </a:solidFill>
                          <a:latin typeface="Open Sans"/>
                          <a:ea typeface="+mn-ea"/>
                          <a:cs typeface="+mn-cs"/>
                        </a:rPr>
                        <a:t>$0 (1 run)</a:t>
                      </a:r>
                    </a:p>
                    <a:p>
                      <a:pPr marL="0" marR="0" algn="ctr">
                        <a:spcBef>
                          <a:spcPts val="0"/>
                        </a:spcBef>
                        <a:spcAft>
                          <a:spcPts val="0"/>
                        </a:spcAft>
                      </a:pPr>
                      <a:r>
                        <a:rPr lang="en-US" sz="900" kern="0" dirty="0">
                          <a:solidFill>
                            <a:schemeClr val="tx1"/>
                          </a:solidFill>
                          <a:latin typeface="Open Sans"/>
                          <a:ea typeface="+mn-ea"/>
                          <a:cs typeface="+mn-cs"/>
                        </a:rPr>
                        <a:t>-$1.75 (10 runs)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ctr">
                        <a:spcBef>
                          <a:spcPts val="0"/>
                        </a:spcBef>
                        <a:spcAft>
                          <a:spcPts val="0"/>
                        </a:spcAft>
                      </a:pPr>
                      <a:r>
                        <a:rPr lang="en-US" sz="900" kern="0" dirty="0">
                          <a:solidFill>
                            <a:schemeClr val="tx1"/>
                          </a:solidFill>
                          <a:latin typeface="Open Sans"/>
                          <a:ea typeface="+mn-ea"/>
                          <a:cs typeface="+mn-cs"/>
                        </a:rPr>
                        <a:t>$0 (1 run)</a:t>
                      </a:r>
                    </a:p>
                    <a:p>
                      <a:pPr marL="0" marR="0" algn="ctr">
                        <a:spcBef>
                          <a:spcPts val="0"/>
                        </a:spcBef>
                        <a:spcAft>
                          <a:spcPts val="0"/>
                        </a:spcAft>
                      </a:pPr>
                      <a:r>
                        <a:rPr lang="en-US" sz="900" kern="0" dirty="0">
                          <a:solidFill>
                            <a:schemeClr val="tx1"/>
                          </a:solidFill>
                          <a:latin typeface="Open Sans"/>
                          <a:ea typeface="+mn-ea"/>
                          <a:cs typeface="+mn-cs"/>
                        </a:rPr>
                        <a:t>-$3M (10 runs)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ctr">
                        <a:spcBef>
                          <a:spcPts val="0"/>
                        </a:spcBef>
                        <a:spcAft>
                          <a:spcPts val="0"/>
                        </a:spcAft>
                      </a:pPr>
                      <a:r>
                        <a:rPr lang="en-US" sz="900" kern="0" dirty="0">
                          <a:solidFill>
                            <a:schemeClr val="tx1"/>
                          </a:solidFill>
                          <a:latin typeface="Open Sans"/>
                          <a:ea typeface="+mn-ea"/>
                          <a:cs typeface="+mn-cs"/>
                        </a:rPr>
                        <a:t> ↓</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25823081"/>
                  </a:ext>
                </a:extLst>
              </a:tr>
              <a:tr h="431075">
                <a:tc>
                  <a:txBody>
                    <a:bodyPr/>
                    <a:lstStyle/>
                    <a:p>
                      <a:pPr marL="0" marR="0" algn="ctr">
                        <a:spcBef>
                          <a:spcPts val="0"/>
                        </a:spcBef>
                        <a:spcAft>
                          <a:spcPts val="0"/>
                        </a:spcAft>
                      </a:pPr>
                      <a:r>
                        <a:rPr lang="en-US" sz="900" b="1" kern="0">
                          <a:solidFill>
                            <a:schemeClr val="tx1"/>
                          </a:solidFill>
                          <a:latin typeface="Open Sans"/>
                          <a:ea typeface="+mn-ea"/>
                          <a:cs typeface="+mn-cs"/>
                        </a:rPr>
                        <a:t>2</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2EFD9"/>
                    </a:solidFill>
                  </a:tcPr>
                </a:tc>
                <a:tc>
                  <a:txBody>
                    <a:bodyPr/>
                    <a:lstStyle/>
                    <a:p>
                      <a:pPr marL="0" marR="0">
                        <a:spcBef>
                          <a:spcPts val="0"/>
                        </a:spcBef>
                        <a:spcAft>
                          <a:spcPts val="0"/>
                        </a:spcAft>
                      </a:pPr>
                      <a:r>
                        <a:rPr lang="en-US" sz="900" kern="0" dirty="0">
                          <a:solidFill>
                            <a:schemeClr val="tx1"/>
                          </a:solidFill>
                          <a:latin typeface="Open Sans"/>
                          <a:ea typeface="+mn-ea"/>
                          <a:cs typeface="+mn-cs"/>
                        </a:rPr>
                        <a:t>Increase the vertical drop by adding a run to a point 150 feet lower down but requiring the installation of an additional chair lift to bring skiers back up, without additional snow making coverage.</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2EFD9"/>
                    </a:solidFill>
                  </a:tcPr>
                </a:tc>
                <a:tc>
                  <a:txBody>
                    <a:bodyPr/>
                    <a:lstStyle/>
                    <a:p>
                      <a:pPr marL="0" marR="0" algn="ctr">
                        <a:spcBef>
                          <a:spcPts val="0"/>
                        </a:spcBef>
                        <a:spcAft>
                          <a:spcPts val="0"/>
                        </a:spcAft>
                      </a:pPr>
                      <a:r>
                        <a:rPr lang="en-US" sz="900" kern="0">
                          <a:solidFill>
                            <a:schemeClr val="tx1"/>
                          </a:solidFill>
                          <a:latin typeface="Open Sans"/>
                          <a:ea typeface="+mn-ea"/>
                          <a:cs typeface="+mn-cs"/>
                        </a:rPr>
                        <a:t>+$1.99</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2EFD9"/>
                    </a:solidFill>
                  </a:tcPr>
                </a:tc>
                <a:tc>
                  <a:txBody>
                    <a:bodyPr/>
                    <a:lstStyle/>
                    <a:p>
                      <a:pPr marL="0" marR="0" algn="ctr">
                        <a:spcBef>
                          <a:spcPts val="0"/>
                        </a:spcBef>
                        <a:spcAft>
                          <a:spcPts val="0"/>
                        </a:spcAft>
                      </a:pPr>
                      <a:r>
                        <a:rPr lang="en-US" sz="900" kern="0">
                          <a:solidFill>
                            <a:schemeClr val="tx1"/>
                          </a:solidFill>
                          <a:latin typeface="Open Sans"/>
                          <a:ea typeface="+mn-ea"/>
                          <a:cs typeface="+mn-cs"/>
                        </a:rPr>
                        <a:t>+$3.47M</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2EFD9"/>
                    </a:solidFill>
                  </a:tcPr>
                </a:tc>
                <a:tc>
                  <a:txBody>
                    <a:bodyPr/>
                    <a:lstStyle/>
                    <a:p>
                      <a:pPr marL="0" marR="0" algn="ctr">
                        <a:spcBef>
                          <a:spcPts val="0"/>
                        </a:spcBef>
                        <a:spcAft>
                          <a:spcPts val="0"/>
                        </a:spcAft>
                      </a:pPr>
                      <a:r>
                        <a:rPr lang="en-US" sz="900" kern="0">
                          <a:solidFill>
                            <a:schemeClr val="tx1"/>
                          </a:solidFill>
                          <a:latin typeface="Open Sans"/>
                          <a:ea typeface="+mn-ea"/>
                          <a:cs typeface="+mn-cs"/>
                        </a:rPr>
                        <a:t>↑</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2EFD9"/>
                    </a:solidFill>
                  </a:tcPr>
                </a:tc>
                <a:extLst>
                  <a:ext uri="{0D108BD9-81ED-4DB2-BD59-A6C34878D82A}">
                    <a16:rowId xmlns:a16="http://schemas.microsoft.com/office/drawing/2014/main" val="786890270"/>
                  </a:ext>
                </a:extLst>
              </a:tr>
              <a:tr h="191589">
                <a:tc>
                  <a:txBody>
                    <a:bodyPr/>
                    <a:lstStyle/>
                    <a:p>
                      <a:pPr marL="0" marR="0" algn="ctr">
                        <a:spcBef>
                          <a:spcPts val="0"/>
                        </a:spcBef>
                        <a:spcAft>
                          <a:spcPts val="0"/>
                        </a:spcAft>
                      </a:pPr>
                      <a:r>
                        <a:rPr lang="en-US" sz="900" b="1" kern="0">
                          <a:solidFill>
                            <a:schemeClr val="tx1"/>
                          </a:solidFill>
                          <a:latin typeface="Open Sans"/>
                          <a:ea typeface="+mn-ea"/>
                          <a:cs typeface="+mn-cs"/>
                        </a:rPr>
                        <a:t>3</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spcBef>
                          <a:spcPts val="0"/>
                        </a:spcBef>
                        <a:spcAft>
                          <a:spcPts val="0"/>
                        </a:spcAft>
                      </a:pPr>
                      <a:r>
                        <a:rPr lang="en-US" sz="900" kern="0" dirty="0">
                          <a:solidFill>
                            <a:schemeClr val="tx1"/>
                          </a:solidFill>
                          <a:latin typeface="Open Sans"/>
                          <a:ea typeface="+mn-ea"/>
                          <a:cs typeface="+mn-cs"/>
                        </a:rPr>
                        <a:t>Same as number 2, but adding 2 acres of snow making coverage.</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ctr">
                        <a:spcBef>
                          <a:spcPts val="0"/>
                        </a:spcBef>
                        <a:spcAft>
                          <a:spcPts val="0"/>
                        </a:spcAft>
                      </a:pPr>
                      <a:r>
                        <a:rPr lang="en-US" sz="900" kern="0">
                          <a:solidFill>
                            <a:schemeClr val="tx1"/>
                          </a:solidFill>
                          <a:latin typeface="Open Sans"/>
                          <a:ea typeface="+mn-ea"/>
                          <a:cs typeface="+mn-cs"/>
                        </a:rPr>
                        <a:t>+$1.99</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ctr">
                        <a:spcBef>
                          <a:spcPts val="0"/>
                        </a:spcBef>
                        <a:spcAft>
                          <a:spcPts val="0"/>
                        </a:spcAft>
                      </a:pPr>
                      <a:r>
                        <a:rPr lang="en-US" sz="900" kern="0">
                          <a:solidFill>
                            <a:schemeClr val="tx1"/>
                          </a:solidFill>
                          <a:latin typeface="Open Sans"/>
                          <a:ea typeface="+mn-ea"/>
                          <a:cs typeface="+mn-cs"/>
                        </a:rPr>
                        <a:t>+$3.47M</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ctr">
                        <a:spcBef>
                          <a:spcPts val="0"/>
                        </a:spcBef>
                        <a:spcAft>
                          <a:spcPts val="0"/>
                        </a:spcAft>
                      </a:pPr>
                      <a:r>
                        <a:rPr lang="en-US" sz="900" kern="0">
                          <a:solidFill>
                            <a:schemeClr val="tx1"/>
                          </a:solidFill>
                          <a:latin typeface="Open Sans"/>
                          <a:ea typeface="+mn-ea"/>
                          <a:cs typeface="+mn-cs"/>
                        </a:rPr>
                        <a:t>↑↑</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7921866"/>
                  </a:ext>
                </a:extLst>
              </a:tr>
              <a:tr h="311332">
                <a:tc>
                  <a:txBody>
                    <a:bodyPr/>
                    <a:lstStyle/>
                    <a:p>
                      <a:pPr marL="0" marR="0" algn="ctr">
                        <a:spcBef>
                          <a:spcPts val="0"/>
                        </a:spcBef>
                        <a:spcAft>
                          <a:spcPts val="0"/>
                        </a:spcAft>
                      </a:pPr>
                      <a:r>
                        <a:rPr lang="en-US" sz="900" b="1" kern="0" dirty="0">
                          <a:solidFill>
                            <a:schemeClr val="tx1"/>
                          </a:solidFill>
                          <a:latin typeface="Open Sans"/>
                          <a:ea typeface="+mn-ea"/>
                          <a:cs typeface="+mn-cs"/>
                        </a:rPr>
                        <a:t>4</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spcBef>
                          <a:spcPts val="0"/>
                        </a:spcBef>
                        <a:spcAft>
                          <a:spcPts val="0"/>
                        </a:spcAft>
                      </a:pPr>
                      <a:r>
                        <a:rPr lang="en-US" sz="900" kern="0" dirty="0">
                          <a:solidFill>
                            <a:schemeClr val="tx1"/>
                          </a:solidFill>
                          <a:latin typeface="Open Sans"/>
                          <a:ea typeface="+mn-ea"/>
                          <a:cs typeface="+mn-cs"/>
                        </a:rPr>
                        <a:t>Increase the longest run by 0.2 mile to boast 3.5 miles length, requiring an additional snow making coverage of 4 acres.</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ctr">
                        <a:spcBef>
                          <a:spcPts val="0"/>
                        </a:spcBef>
                        <a:spcAft>
                          <a:spcPts val="0"/>
                        </a:spcAft>
                      </a:pPr>
                      <a:r>
                        <a:rPr lang="en-US" sz="900" kern="0" dirty="0">
                          <a:solidFill>
                            <a:schemeClr val="tx1"/>
                          </a:solidFill>
                          <a:latin typeface="Open Sans"/>
                          <a:ea typeface="+mn-ea"/>
                          <a:cs typeface="+mn-cs"/>
                        </a:rPr>
                        <a:t>$0</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ctr">
                        <a:spcBef>
                          <a:spcPts val="0"/>
                        </a:spcBef>
                        <a:spcAft>
                          <a:spcPts val="0"/>
                        </a:spcAft>
                      </a:pPr>
                      <a:r>
                        <a:rPr lang="en-US" sz="900" kern="0" dirty="0">
                          <a:solidFill>
                            <a:schemeClr val="tx1"/>
                          </a:solidFill>
                          <a:latin typeface="Open Sans"/>
                          <a:ea typeface="+mn-ea"/>
                          <a:cs typeface="+mn-cs"/>
                        </a:rPr>
                        <a:t>$0</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algn="ctr">
                        <a:spcBef>
                          <a:spcPts val="0"/>
                        </a:spcBef>
                        <a:spcAft>
                          <a:spcPts val="0"/>
                        </a:spcAft>
                      </a:pPr>
                      <a:r>
                        <a:rPr lang="en-US" sz="900" kern="0" dirty="0">
                          <a:solidFill>
                            <a:schemeClr val="tx1"/>
                          </a:solidFill>
                          <a:latin typeface="Open Sans"/>
                          <a:ea typeface="+mn-ea"/>
                          <a:cs typeface="+mn-cs"/>
                        </a:rPr>
                        <a:t>↑</a:t>
                      </a:r>
                    </a:p>
                  </a:txBody>
                  <a:tcPr marL="68580" marR="6858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356329897"/>
                  </a:ext>
                </a:extLst>
              </a:tr>
            </a:tbl>
          </a:graphicData>
        </a:graphic>
      </p:graphicFrame>
      <p:sp>
        <p:nvSpPr>
          <p:cNvPr id="41" name="Text Placeholder 2">
            <a:extLst>
              <a:ext uri="{FF2B5EF4-FFF2-40B4-BE49-F238E27FC236}">
                <a16:creationId xmlns:a16="http://schemas.microsoft.com/office/drawing/2014/main" id="{E301669A-14F1-B5F5-71A2-1B54D31D189B}"/>
              </a:ext>
            </a:extLst>
          </p:cNvPr>
          <p:cNvSpPr txBox="1">
            <a:spLocks/>
          </p:cNvSpPr>
          <p:nvPr/>
        </p:nvSpPr>
        <p:spPr>
          <a:xfrm>
            <a:off x="551688" y="684903"/>
            <a:ext cx="11390734"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1333"/>
              </a:spcAft>
              <a:buClrTx/>
              <a:buSzPct val="100000"/>
              <a:buFontTx/>
              <a:buNone/>
              <a:tabLst/>
              <a:defRPr/>
            </a:pPr>
            <a:r>
              <a:rPr kumimoji="0" lang="en-US" sz="1200" b="0" i="0" u="none" strike="noStrike" kern="1200" cap="none" spc="0" normalizeH="0" baseline="0" noProof="0" dirty="0">
                <a:ln>
                  <a:noFill/>
                </a:ln>
                <a:solidFill>
                  <a:srgbClr val="75787B"/>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The model suggests Big Mountain Resort should </a:t>
            </a:r>
            <a:r>
              <a:rPr kumimoji="0" lang="en-US" sz="1200" b="1" i="0" u="sng" strike="noStrike" kern="1200" cap="none" spc="0" normalizeH="0" baseline="0" noProof="0" dirty="0">
                <a:ln>
                  <a:noFill/>
                </a:ln>
                <a:solidFill>
                  <a:srgbClr val="75787B"/>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increase ticket prices to $96 and invest $1.54M to build an additional chair and run </a:t>
            </a:r>
            <a:r>
              <a:rPr kumimoji="0" lang="en-US" sz="1200" b="0" i="0" u="none" strike="noStrike" kern="1200" cap="none" spc="0" normalizeH="0" baseline="0" noProof="0" dirty="0">
                <a:ln>
                  <a:noFill/>
                </a:ln>
                <a:solidFill>
                  <a:srgbClr val="75787B"/>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to increase vertical drop</a:t>
            </a:r>
          </a:p>
        </p:txBody>
      </p:sp>
    </p:spTree>
    <p:extLst>
      <p:ext uri="{BB962C8B-B14F-4D97-AF65-F5344CB8AC3E}">
        <p14:creationId xmlns:p14="http://schemas.microsoft.com/office/powerpoint/2010/main" val="107734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4F32FC7-72D0-2893-F9AA-21B335A570B0}"/>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Price Increase Analysis</a:t>
            </a:r>
          </a:p>
        </p:txBody>
      </p:sp>
      <p:sp>
        <p:nvSpPr>
          <p:cNvPr id="41" name="Text Placeholder 2">
            <a:extLst>
              <a:ext uri="{FF2B5EF4-FFF2-40B4-BE49-F238E27FC236}">
                <a16:creationId xmlns:a16="http://schemas.microsoft.com/office/drawing/2014/main" id="{E301669A-14F1-B5F5-71A2-1B54D31D189B}"/>
              </a:ext>
            </a:extLst>
          </p:cNvPr>
          <p:cNvSpPr txBox="1">
            <a:spLocks/>
          </p:cNvSpPr>
          <p:nvPr/>
        </p:nvSpPr>
        <p:spPr>
          <a:xfrm>
            <a:off x="551688" y="684903"/>
            <a:ext cx="11390734" cy="454080"/>
          </a:xfrm>
          <a:prstGeom prst="rect">
            <a:avLst/>
          </a:prstGeom>
        </p:spPr>
        <p:txBody>
          <a:bodyPr vert="horz" lIns="0" tIns="0" rIns="0" bIns="0" rtlCol="0">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200"/>
              </a:spcBef>
              <a:spcAft>
                <a:spcPts val="1333"/>
              </a:spcAft>
              <a:buClrTx/>
              <a:buSzPct val="100000"/>
              <a:buFontTx/>
              <a:buNone/>
              <a:tabLst/>
              <a:defRPr/>
            </a:pPr>
            <a:r>
              <a:rPr kumimoji="0" lang="en-US" sz="1200" b="0" i="0" u="none" strike="noStrike" kern="1200" cap="none" spc="0" normalizeH="0" baseline="0" noProof="0" dirty="0">
                <a:ln>
                  <a:noFill/>
                </a:ln>
                <a:solidFill>
                  <a:srgbClr val="75787B"/>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Big Mountain Resort already charges more than any other resort in Montana. However, when compared to the national market there is still room for price increases.</a:t>
            </a:r>
          </a:p>
        </p:txBody>
      </p:sp>
      <p:sp>
        <p:nvSpPr>
          <p:cNvPr id="2" name="Rectangle 1">
            <a:extLst>
              <a:ext uri="{FF2B5EF4-FFF2-40B4-BE49-F238E27FC236}">
                <a16:creationId xmlns:a16="http://schemas.microsoft.com/office/drawing/2014/main" id="{FB0904A2-1706-7376-727B-34440B730C41}"/>
              </a:ext>
            </a:extLst>
          </p:cNvPr>
          <p:cNvSpPr/>
          <p:nvPr/>
        </p:nvSpPr>
        <p:spPr>
          <a:xfrm>
            <a:off x="551687" y="1138983"/>
            <a:ext cx="5191887" cy="3836545"/>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Distribution of Adult Weekend Ticket Price Across Montana Resorts</a:t>
            </a:r>
          </a:p>
        </p:txBody>
      </p:sp>
      <p:sp>
        <p:nvSpPr>
          <p:cNvPr id="3" name="Rectangle 2">
            <a:extLst>
              <a:ext uri="{FF2B5EF4-FFF2-40B4-BE49-F238E27FC236}">
                <a16:creationId xmlns:a16="http://schemas.microsoft.com/office/drawing/2014/main" id="{ECD2B5A0-395D-AE92-CE95-2A551205E721}"/>
              </a:ext>
            </a:extLst>
          </p:cNvPr>
          <p:cNvSpPr/>
          <p:nvPr/>
        </p:nvSpPr>
        <p:spPr>
          <a:xfrm>
            <a:off x="6448425" y="1138983"/>
            <a:ext cx="5191887" cy="3836545"/>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Distribution of Adult Weekend Ticket Price Across all Competitors</a:t>
            </a:r>
          </a:p>
        </p:txBody>
      </p:sp>
      <p:pic>
        <p:nvPicPr>
          <p:cNvPr id="4" name="Picture 3" descr="A graph of a number of tickets&#10;&#10;Description automatically generated with medium confidence">
            <a:extLst>
              <a:ext uri="{FF2B5EF4-FFF2-40B4-BE49-F238E27FC236}">
                <a16:creationId xmlns:a16="http://schemas.microsoft.com/office/drawing/2014/main" id="{D57F5285-EEDD-4625-A696-7850239E1417}"/>
              </a:ext>
            </a:extLst>
          </p:cNvPr>
          <p:cNvPicPr>
            <a:picLocks noChangeAspect="1"/>
          </p:cNvPicPr>
          <p:nvPr/>
        </p:nvPicPr>
        <p:blipFill>
          <a:blip r:embed="rId2"/>
          <a:stretch>
            <a:fillRect/>
          </a:stretch>
        </p:blipFill>
        <p:spPr>
          <a:xfrm>
            <a:off x="6548436" y="1882758"/>
            <a:ext cx="4992624" cy="2774508"/>
          </a:xfrm>
          <a:prstGeom prst="rect">
            <a:avLst/>
          </a:prstGeom>
        </p:spPr>
      </p:pic>
      <p:pic>
        <p:nvPicPr>
          <p:cNvPr id="10" name="Picture 16" descr="A graph with blue lines&#10;&#10;Description automatically generated">
            <a:extLst>
              <a:ext uri="{FF2B5EF4-FFF2-40B4-BE49-F238E27FC236}">
                <a16:creationId xmlns:a16="http://schemas.microsoft.com/office/drawing/2014/main" id="{164643BF-B560-7494-669F-555D8F635EE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51318" y="1916218"/>
            <a:ext cx="4992624" cy="2741048"/>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a:extLst>
              <a:ext uri="{FF2B5EF4-FFF2-40B4-BE49-F238E27FC236}">
                <a16:creationId xmlns:a16="http://schemas.microsoft.com/office/drawing/2014/main" id="{4DA71C8D-3746-E1F4-8D39-E9104026466C}"/>
              </a:ext>
            </a:extLst>
          </p:cNvPr>
          <p:cNvSpPr txBox="1">
            <a:spLocks/>
          </p:cNvSpPr>
          <p:nvPr/>
        </p:nvSpPr>
        <p:spPr>
          <a:xfrm>
            <a:off x="551686" y="5202567"/>
            <a:ext cx="11088625" cy="970529"/>
          </a:xfrm>
          <a:prstGeom prst="rect">
            <a:avLst/>
          </a:prstGeom>
          <a:solidFill>
            <a:schemeClr val="bg1">
              <a:lumMod val="95000"/>
            </a:schemeClr>
          </a:solidFill>
          <a:ln>
            <a:solidFill>
              <a:srgbClr val="004E59"/>
            </a:solidFill>
          </a:ln>
        </p:spPr>
        <p:txBody>
          <a:bodyPr vert="horz" lIns="0" tIns="0" rIns="0" bIns="0" rtlCol="0" anchor="ctr">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lgn="ctr"/>
            <a:r>
              <a:rPr lang="en-US" sz="1600" dirty="0">
                <a:solidFill>
                  <a:schemeClr val="tx1"/>
                </a:solidFill>
              </a:rPr>
              <a:t>The model didn’t consider customer segmentation. If most customers originate from Montana, then they may be more sensitive to a price increase.  </a:t>
            </a:r>
            <a:r>
              <a:rPr lang="en-US" sz="1600" b="1" dirty="0">
                <a:solidFill>
                  <a:schemeClr val="tx1"/>
                </a:solidFill>
              </a:rPr>
              <a:t>However, if most customers travel from out of state, Big Mountain is well positioned to increase prices without negative repercussions.</a:t>
            </a:r>
          </a:p>
        </p:txBody>
      </p:sp>
    </p:spTree>
    <p:extLst>
      <p:ext uri="{BB962C8B-B14F-4D97-AF65-F5344CB8AC3E}">
        <p14:creationId xmlns:p14="http://schemas.microsoft.com/office/powerpoint/2010/main" val="46894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14DF6A-25FD-68F9-5184-B7991945930B}"/>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Next Steps and Key Considerations</a:t>
            </a:r>
          </a:p>
        </p:txBody>
      </p:sp>
      <p:sp>
        <p:nvSpPr>
          <p:cNvPr id="3" name="Rectangle 2">
            <a:extLst>
              <a:ext uri="{FF2B5EF4-FFF2-40B4-BE49-F238E27FC236}">
                <a16:creationId xmlns:a16="http://schemas.microsoft.com/office/drawing/2014/main" id="{54029D57-A702-CC76-D6B7-CD0E64A26A43}"/>
              </a:ext>
            </a:extLst>
          </p:cNvPr>
          <p:cNvSpPr>
            <a:spLocks noChangeArrowheads="1"/>
          </p:cNvSpPr>
          <p:nvPr/>
        </p:nvSpPr>
        <p:spPr bwMode="auto">
          <a:xfrm>
            <a:off x="6348414" y="17506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 Placeholder 2">
            <a:extLst>
              <a:ext uri="{FF2B5EF4-FFF2-40B4-BE49-F238E27FC236}">
                <a16:creationId xmlns:a16="http://schemas.microsoft.com/office/drawing/2014/main" id="{FF8D1134-5DCB-D958-5E4D-BA2C543EDE22}"/>
              </a:ext>
            </a:extLst>
          </p:cNvPr>
          <p:cNvSpPr txBox="1">
            <a:spLocks/>
          </p:cNvSpPr>
          <p:nvPr/>
        </p:nvSpPr>
        <p:spPr>
          <a:xfrm>
            <a:off x="551686" y="1265428"/>
            <a:ext cx="11088625" cy="4220971"/>
          </a:xfrm>
          <a:prstGeom prst="rect">
            <a:avLst/>
          </a:prstGeom>
          <a:solidFill>
            <a:schemeClr val="bg1"/>
          </a:solidFill>
          <a:ln>
            <a:noFill/>
          </a:ln>
        </p:spPr>
        <p:txBody>
          <a:bodyPr vert="horz" lIns="0" tIns="0" rIns="0" bIns="0" rtlCol="0" anchor="t">
            <a:noAutofit/>
          </a:bodyPr>
          <a:lstStyle>
            <a:lvl1pPr marL="0" indent="0" algn="l" defTabSz="914400" rtl="0" eaLnBrk="1" latinLnBrk="0" hangingPunct="1">
              <a:spcBef>
                <a:spcPts val="200"/>
              </a:spcBef>
              <a:spcAft>
                <a:spcPts val="1333"/>
              </a:spcAft>
              <a:buSzPct val="100000"/>
              <a:buFontTx/>
              <a:buNone/>
              <a:defRPr lang="en-US" sz="1200" b="0" kern="1200" noProof="0" dirty="0">
                <a:solidFill>
                  <a:schemeClr val="accent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285750" indent="-285750">
              <a:buFont typeface="Arial" panose="020B0604020202020204" pitchFamily="34" charset="0"/>
              <a:buChar char="•"/>
            </a:pPr>
            <a:r>
              <a:rPr lang="en-US" sz="1600" dirty="0">
                <a:solidFill>
                  <a:schemeClr val="tx1"/>
                </a:solidFill>
              </a:rPr>
              <a:t>While the model suggests a price increase is warranted, the implementation of the price increase is important. </a:t>
            </a:r>
            <a:r>
              <a:rPr lang="en-US" sz="1600" b="1" dirty="0">
                <a:solidFill>
                  <a:schemeClr val="tx1"/>
                </a:solidFill>
              </a:rPr>
              <a:t>Simultaneously raising prices while investing in infrastructure may mitigate negative customer perception.</a:t>
            </a:r>
          </a:p>
          <a:p>
            <a:pPr marL="285750" indent="-285750">
              <a:buFont typeface="Arial" panose="020B0604020202020204" pitchFamily="34" charset="0"/>
              <a:buChar char="•"/>
            </a:pPr>
            <a:endParaRPr lang="en-US" sz="1600" b="1" dirty="0">
              <a:solidFill>
                <a:schemeClr val="tx1"/>
              </a:solidFill>
            </a:endParaRPr>
          </a:p>
          <a:p>
            <a:pPr marL="285750" indent="-285750">
              <a:spcAft>
                <a:spcPts val="0"/>
              </a:spcAft>
              <a:buFont typeface="Arial" panose="020B0604020202020204" pitchFamily="34" charset="0"/>
              <a:buChar char="•"/>
            </a:pPr>
            <a:r>
              <a:rPr lang="en-US" sz="1600" b="1" dirty="0">
                <a:solidFill>
                  <a:schemeClr val="tx1"/>
                </a:solidFill>
              </a:rPr>
              <a:t>The following data, if available, would help provide more accurate recommendations:</a:t>
            </a:r>
          </a:p>
          <a:p>
            <a:pPr marL="565150" lvl="2" indent="-285750">
              <a:spcBef>
                <a:spcPts val="600"/>
              </a:spcBef>
              <a:spcAft>
                <a:spcPts val="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number of visitors to other resorts per season</a:t>
            </a:r>
          </a:p>
          <a:p>
            <a:pPr marL="565150" lvl="2" indent="-285750">
              <a:spcAft>
                <a:spcPts val="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average length of runs in each resort</a:t>
            </a:r>
          </a:p>
          <a:p>
            <a:pPr marL="565150" lvl="2" indent="-285750">
              <a:spcAft>
                <a:spcPts val="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Customer segmentation data (how many customers are local vs. travel to the resort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etc</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p>
          <a:p>
            <a:pPr marL="565150" lvl="2" indent="-285750">
              <a:spcAft>
                <a:spcPts val="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ticket types available and breakdown of customers using ski passes vs. daily tickets (many customers now purchase ski passes and don't buy day tickets - this could greatly impact our projected revenue increase)</a:t>
            </a:r>
          </a:p>
          <a:p>
            <a:pPr marL="565150" lvl="2" indent="-285750">
              <a:spcAft>
                <a:spcPts val="0"/>
              </a:spcAft>
            </a:pPr>
            <a:r>
              <a:rPr lang="en-US" dirty="0">
                <a:latin typeface="Open Sans Light" panose="020B0306030504020204" pitchFamily="34" charset="0"/>
                <a:ea typeface="Open Sans Light" panose="020B0306030504020204" pitchFamily="34" charset="0"/>
                <a:cs typeface="Open Sans Light" panose="020B0306030504020204" pitchFamily="34" charset="0"/>
              </a:rPr>
              <a:t>historical data regarding ticket price increases and facility enhancements</a:t>
            </a:r>
          </a:p>
          <a:p>
            <a:pPr marL="565150" lvl="2" indent="-285750"/>
            <a:r>
              <a:rPr lang="en-US" dirty="0">
                <a:latin typeface="Open Sans Light" panose="020B0306030504020204" pitchFamily="34" charset="0"/>
                <a:ea typeface="Open Sans Light" panose="020B0306030504020204" pitchFamily="34" charset="0"/>
                <a:cs typeface="Open Sans Light" panose="020B0306030504020204" pitchFamily="34" charset="0"/>
              </a:rPr>
              <a:t>feature usage data (e.g., how many customers use each chair lift, </a:t>
            </a:r>
            <a:r>
              <a:rPr lang="en-US" dirty="0" err="1">
                <a:latin typeface="Open Sans Light" panose="020B0306030504020204" pitchFamily="34" charset="0"/>
                <a:ea typeface="Open Sans Light" panose="020B0306030504020204" pitchFamily="34" charset="0"/>
                <a:cs typeface="Open Sans Light" panose="020B0306030504020204" pitchFamily="34" charset="0"/>
              </a:rPr>
              <a:t>etc</a:t>
            </a:r>
            <a:r>
              <a:rPr lang="en-US" dirty="0">
                <a:latin typeface="Open Sans Light" panose="020B0306030504020204" pitchFamily="34" charset="0"/>
                <a:ea typeface="Open Sans Light" panose="020B0306030504020204" pitchFamily="34" charset="0"/>
                <a:cs typeface="Open Sans Light" panose="020B0306030504020204" pitchFamily="34" charset="0"/>
              </a:rPr>
              <a:t>)</a:t>
            </a:r>
          </a:p>
          <a:p>
            <a:pPr marL="565150" lvl="2" indent="-285750"/>
            <a:endParaRPr lang="en-US" sz="1600" dirty="0">
              <a:latin typeface="Open Sans Light" panose="020B0306030504020204" pitchFamily="34" charset="0"/>
              <a:ea typeface="Open Sans Light" panose="020B0306030504020204" pitchFamily="34" charset="0"/>
              <a:cs typeface="Open Sans Light" panose="020B0306030504020204" pitchFamily="34" charset="0"/>
            </a:endParaRPr>
          </a:p>
          <a:p>
            <a:pPr marL="283464" lvl="1" indent="-285750">
              <a:spcBef>
                <a:spcPts val="200"/>
              </a:spcBef>
              <a:spcAft>
                <a:spcPts val="0"/>
              </a:spcAft>
            </a:pPr>
            <a:r>
              <a:rPr lang="en-US" sz="1600" b="1" dirty="0">
                <a:latin typeface="Open Sans Light" panose="020B0306030504020204" pitchFamily="34" charset="0"/>
                <a:ea typeface="Open Sans Light" panose="020B0306030504020204" pitchFamily="34" charset="0"/>
                <a:cs typeface="Open Sans Light" panose="020B0306030504020204" pitchFamily="34" charset="0"/>
              </a:rPr>
              <a:t>A web app can be created to allow Big Mountain to use this model in the future to independently assess price impacts of new infrastructure modification scenarios</a:t>
            </a:r>
          </a:p>
        </p:txBody>
      </p:sp>
    </p:spTree>
    <p:extLst>
      <p:ext uri="{BB962C8B-B14F-4D97-AF65-F5344CB8AC3E}">
        <p14:creationId xmlns:p14="http://schemas.microsoft.com/office/powerpoint/2010/main" val="53833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E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9B0923-745D-0DEC-A222-4735593AE1FA}"/>
              </a:ext>
            </a:extLst>
          </p:cNvPr>
          <p:cNvSpPr txBox="1"/>
          <p:nvPr/>
        </p:nvSpPr>
        <p:spPr>
          <a:xfrm>
            <a:off x="508669" y="2797022"/>
            <a:ext cx="3220019" cy="407227"/>
          </a:xfrm>
          <a:prstGeom prst="rect">
            <a:avLst/>
          </a:prstGeom>
          <a:noFill/>
        </p:spPr>
        <p:txBody>
          <a:bodyPr wrap="square" rtlCol="0">
            <a:spAutoFit/>
          </a:bodyPr>
          <a:lstStyle/>
          <a:p>
            <a:pPr algn="r">
              <a:lnSpc>
                <a:spcPct val="85000"/>
              </a:lnSpc>
              <a:defRPr/>
            </a:pPr>
            <a:r>
              <a:rPr lang="en-US" sz="2400" b="1" dirty="0">
                <a:solidFill>
                  <a:schemeClr val="bg1"/>
                </a:solidFill>
                <a:latin typeface="Open Sans"/>
                <a:ea typeface="Chronicle Display Light" charset="0"/>
                <a:cs typeface="Chronicle Display Light" charset="0"/>
              </a:rPr>
              <a:t>Appendix</a:t>
            </a:r>
            <a:endParaRPr lang="en-US" sz="2800" b="1" dirty="0">
              <a:solidFill>
                <a:schemeClr val="bg1"/>
              </a:solidFill>
              <a:latin typeface="Open Sans"/>
              <a:ea typeface="Chronicle Display Light" charset="0"/>
              <a:cs typeface="Chronicle Display Light" charset="0"/>
            </a:endParaRPr>
          </a:p>
        </p:txBody>
      </p:sp>
    </p:spTree>
    <p:extLst>
      <p:ext uri="{BB962C8B-B14F-4D97-AF65-F5344CB8AC3E}">
        <p14:creationId xmlns:p14="http://schemas.microsoft.com/office/powerpoint/2010/main" val="311080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42FD209-C017-C03B-DC18-852C63FD8B73}"/>
              </a:ext>
            </a:extLst>
          </p:cNvPr>
          <p:cNvSpPr/>
          <p:nvPr/>
        </p:nvSpPr>
        <p:spPr>
          <a:xfrm>
            <a:off x="6348414" y="1006918"/>
            <a:ext cx="5191887" cy="5298150"/>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Analysis of feature importance on ticket price (Random Forest Model)</a:t>
            </a:r>
          </a:p>
        </p:txBody>
      </p:sp>
      <p:sp>
        <p:nvSpPr>
          <p:cNvPr id="7" name="Rectangle 6">
            <a:extLst>
              <a:ext uri="{FF2B5EF4-FFF2-40B4-BE49-F238E27FC236}">
                <a16:creationId xmlns:a16="http://schemas.microsoft.com/office/drawing/2014/main" id="{C31A326D-72E1-7C25-1C36-EAEC33B4D4DB}"/>
              </a:ext>
            </a:extLst>
          </p:cNvPr>
          <p:cNvSpPr/>
          <p:nvPr/>
        </p:nvSpPr>
        <p:spPr>
          <a:xfrm>
            <a:off x="551687" y="1006918"/>
            <a:ext cx="5191887" cy="5298150"/>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Resort Parameter Correlation Heatmap</a:t>
            </a:r>
          </a:p>
        </p:txBody>
      </p:sp>
      <p:sp>
        <p:nvSpPr>
          <p:cNvPr id="5" name="Title 1">
            <a:extLst>
              <a:ext uri="{FF2B5EF4-FFF2-40B4-BE49-F238E27FC236}">
                <a16:creationId xmlns:a16="http://schemas.microsoft.com/office/drawing/2014/main" id="{6D14DF6A-25FD-68F9-5184-B7991945930B}"/>
              </a:ext>
            </a:extLst>
          </p:cNvPr>
          <p:cNvSpPr txBox="1">
            <a:spLocks/>
          </p:cNvSpPr>
          <p:nvPr/>
        </p:nvSpPr>
        <p:spPr bwMode="gray">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i="0" kern="1200" noProof="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ysClr val="windowText" lastClr="000000">
                    <a:lumMod val="85000"/>
                    <a:lumOff val="15000"/>
                  </a:sysClr>
                </a:solidFill>
                <a:effectLst/>
                <a:uLnTx/>
                <a:uFillTx/>
                <a:latin typeface="Open Sans" panose="020B0606030504020204" pitchFamily="34" charset="0"/>
                <a:ea typeface="Open Sans" panose="020B0606030504020204" pitchFamily="34" charset="0"/>
                <a:cs typeface="Open Sans" panose="020B0606030504020204" pitchFamily="34" charset="0"/>
              </a:rPr>
              <a:t>Appendix: Additional Model Insights</a:t>
            </a:r>
          </a:p>
        </p:txBody>
      </p:sp>
      <p:pic>
        <p:nvPicPr>
          <p:cNvPr id="6" name="Picture 5" descr="A screenshot of a computer screen&#10;&#10;Description automatically generated">
            <a:extLst>
              <a:ext uri="{FF2B5EF4-FFF2-40B4-BE49-F238E27FC236}">
                <a16:creationId xmlns:a16="http://schemas.microsoft.com/office/drawing/2014/main" id="{B65E16BD-3FAC-BA33-B05F-9A40AFA5CC9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99" y="1513839"/>
            <a:ext cx="4991862" cy="4567871"/>
          </a:xfrm>
          <a:prstGeom prst="rect">
            <a:avLst/>
          </a:prstGeom>
          <a:noFill/>
          <a:ln>
            <a:noFill/>
          </a:ln>
        </p:spPr>
      </p:pic>
      <p:pic>
        <p:nvPicPr>
          <p:cNvPr id="8" name="Picture 7" descr="A graph with blue and white text&#10;&#10;Description automatically generated">
            <a:extLst>
              <a:ext uri="{FF2B5EF4-FFF2-40B4-BE49-F238E27FC236}">
                <a16:creationId xmlns:a16="http://schemas.microsoft.com/office/drawing/2014/main" id="{3A7FE9FA-A6CD-5AD9-D74C-BC311C00A07F}"/>
              </a:ext>
            </a:extLst>
          </p:cNvPr>
          <p:cNvPicPr>
            <a:picLocks noChangeAspect="1"/>
          </p:cNvPicPr>
          <p:nvPr/>
        </p:nvPicPr>
        <p:blipFill>
          <a:blip r:embed="rId3"/>
          <a:stretch>
            <a:fillRect/>
          </a:stretch>
        </p:blipFill>
        <p:spPr>
          <a:xfrm>
            <a:off x="6448045" y="1513839"/>
            <a:ext cx="4992624" cy="4057121"/>
          </a:xfrm>
          <a:prstGeom prst="rect">
            <a:avLst/>
          </a:prstGeom>
        </p:spPr>
      </p:pic>
    </p:spTree>
    <p:extLst>
      <p:ext uri="{BB962C8B-B14F-4D97-AF65-F5344CB8AC3E}">
        <p14:creationId xmlns:p14="http://schemas.microsoft.com/office/powerpoint/2010/main" val="1056425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513</TotalTime>
  <Words>1374</Words>
  <Application>Microsoft Macintosh PowerPoint</Application>
  <PresentationFormat>Widescreen</PresentationFormat>
  <Paragraphs>146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Daniel J.</dc:creator>
  <cp:lastModifiedBy>David, Daniel J.</cp:lastModifiedBy>
  <cp:revision>14</cp:revision>
  <dcterms:created xsi:type="dcterms:W3CDTF">2024-03-23T19:40:30Z</dcterms:created>
  <dcterms:modified xsi:type="dcterms:W3CDTF">2024-03-24T04:13:44Z</dcterms:modified>
</cp:coreProperties>
</file>