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 id="267" r:id="rId6"/>
    <p:sldId id="269" r:id="rId7"/>
    <p:sldId id="271" r:id="rId8"/>
    <p:sldId id="272" r:id="rId9"/>
    <p:sldId id="273" r:id="rId10"/>
    <p:sldId id="261" r:id="rId11"/>
    <p:sldId id="274" r:id="rId12"/>
    <p:sldId id="263"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59"/>
    <a:srgbClr val="E4EDE5"/>
    <a:srgbClr val="196B24"/>
    <a:srgbClr val="AFD9A6"/>
    <a:srgbClr val="0C76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690"/>
  </p:normalViewPr>
  <p:slideViewPr>
    <p:cSldViewPr snapToGrid="0">
      <p:cViewPr>
        <p:scale>
          <a:sx n="80" d="100"/>
          <a:sy n="80" d="100"/>
        </p:scale>
        <p:origin x="3528" y="1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B2CA-A4D9-0141-9086-4150445A7F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6D93DC-2F90-2CA4-3E35-DEDF3F2F55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CDBE01-1A2D-9E79-8C04-6A32AC8C7BC8}"/>
              </a:ext>
            </a:extLst>
          </p:cNvPr>
          <p:cNvSpPr>
            <a:spLocks noGrp="1"/>
          </p:cNvSpPr>
          <p:nvPr>
            <p:ph type="dt" sz="half" idx="10"/>
          </p:nvPr>
        </p:nvSpPr>
        <p:spPr/>
        <p:txBody>
          <a:bodyPr/>
          <a:lstStyle/>
          <a:p>
            <a:fld id="{73887A70-6B3A-9448-836F-3A23978CEABD}" type="datetimeFigureOut">
              <a:rPr lang="en-US" smtClean="0"/>
              <a:t>8/2/24</a:t>
            </a:fld>
            <a:endParaRPr lang="en-US"/>
          </a:p>
        </p:txBody>
      </p:sp>
      <p:sp>
        <p:nvSpPr>
          <p:cNvPr id="5" name="Footer Placeholder 4">
            <a:extLst>
              <a:ext uri="{FF2B5EF4-FFF2-40B4-BE49-F238E27FC236}">
                <a16:creationId xmlns:a16="http://schemas.microsoft.com/office/drawing/2014/main" id="{FA54EAED-B7C3-5069-E7DA-871A5F31F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C1CD7-D15A-A657-BCB6-136F16030627}"/>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110228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E947-5252-C15E-26EA-388AD5BD9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0539CF-67E2-8557-1F18-0781B57CC6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DA697-548F-44A7-0C8C-EFC5E675B2C2}"/>
              </a:ext>
            </a:extLst>
          </p:cNvPr>
          <p:cNvSpPr>
            <a:spLocks noGrp="1"/>
          </p:cNvSpPr>
          <p:nvPr>
            <p:ph type="dt" sz="half" idx="10"/>
          </p:nvPr>
        </p:nvSpPr>
        <p:spPr/>
        <p:txBody>
          <a:bodyPr/>
          <a:lstStyle/>
          <a:p>
            <a:fld id="{73887A70-6B3A-9448-836F-3A23978CEABD}" type="datetimeFigureOut">
              <a:rPr lang="en-US" smtClean="0"/>
              <a:t>8/2/24</a:t>
            </a:fld>
            <a:endParaRPr lang="en-US"/>
          </a:p>
        </p:txBody>
      </p:sp>
      <p:sp>
        <p:nvSpPr>
          <p:cNvPr id="5" name="Footer Placeholder 4">
            <a:extLst>
              <a:ext uri="{FF2B5EF4-FFF2-40B4-BE49-F238E27FC236}">
                <a16:creationId xmlns:a16="http://schemas.microsoft.com/office/drawing/2014/main" id="{1AAA81BB-8B36-829E-8F67-1FD0823AA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AC5AB-E750-552A-EBB9-556B697C67C0}"/>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56375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9819DC-AA8D-382C-E7CB-21921D923B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154ED7-2E9D-0C1F-6360-4342FC8A16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D132C-C0AE-8AB6-CDAD-02735E20CCAD}"/>
              </a:ext>
            </a:extLst>
          </p:cNvPr>
          <p:cNvSpPr>
            <a:spLocks noGrp="1"/>
          </p:cNvSpPr>
          <p:nvPr>
            <p:ph type="dt" sz="half" idx="10"/>
          </p:nvPr>
        </p:nvSpPr>
        <p:spPr/>
        <p:txBody>
          <a:bodyPr/>
          <a:lstStyle/>
          <a:p>
            <a:fld id="{73887A70-6B3A-9448-836F-3A23978CEABD}" type="datetimeFigureOut">
              <a:rPr lang="en-US" smtClean="0"/>
              <a:t>8/2/24</a:t>
            </a:fld>
            <a:endParaRPr lang="en-US"/>
          </a:p>
        </p:txBody>
      </p:sp>
      <p:sp>
        <p:nvSpPr>
          <p:cNvPr id="5" name="Footer Placeholder 4">
            <a:extLst>
              <a:ext uri="{FF2B5EF4-FFF2-40B4-BE49-F238E27FC236}">
                <a16:creationId xmlns:a16="http://schemas.microsoft.com/office/drawing/2014/main" id="{246B5151-11CF-981C-C523-5796CD52C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00200-7C77-C890-A707-6347EF5D495F}"/>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1717668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33D71-733B-788B-1A42-FB6CD1A329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CF84C8-0BF0-CB42-F60B-A8468969F5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9B0C6-D071-9207-2D22-EA33F31C1CFA}"/>
              </a:ext>
            </a:extLst>
          </p:cNvPr>
          <p:cNvSpPr>
            <a:spLocks noGrp="1"/>
          </p:cNvSpPr>
          <p:nvPr>
            <p:ph type="dt" sz="half" idx="10"/>
          </p:nvPr>
        </p:nvSpPr>
        <p:spPr/>
        <p:txBody>
          <a:bodyPr/>
          <a:lstStyle/>
          <a:p>
            <a:fld id="{73887A70-6B3A-9448-836F-3A23978CEABD}" type="datetimeFigureOut">
              <a:rPr lang="en-US" smtClean="0"/>
              <a:t>8/2/24</a:t>
            </a:fld>
            <a:endParaRPr lang="en-US"/>
          </a:p>
        </p:txBody>
      </p:sp>
      <p:sp>
        <p:nvSpPr>
          <p:cNvPr id="5" name="Footer Placeholder 4">
            <a:extLst>
              <a:ext uri="{FF2B5EF4-FFF2-40B4-BE49-F238E27FC236}">
                <a16:creationId xmlns:a16="http://schemas.microsoft.com/office/drawing/2014/main" id="{087DFC3B-3A6E-8B84-20F0-7D74171D1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09485-85E4-6681-3FB2-CBDE9F66E41F}"/>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714235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F888-2BF6-F77C-D5C0-5B51227A80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E4ACC2-18E9-BF85-6681-E6ED3CDC1D8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DA2477-E4EE-05A6-7287-C69C71A93CFF}"/>
              </a:ext>
            </a:extLst>
          </p:cNvPr>
          <p:cNvSpPr>
            <a:spLocks noGrp="1"/>
          </p:cNvSpPr>
          <p:nvPr>
            <p:ph type="dt" sz="half" idx="10"/>
          </p:nvPr>
        </p:nvSpPr>
        <p:spPr/>
        <p:txBody>
          <a:bodyPr/>
          <a:lstStyle/>
          <a:p>
            <a:fld id="{73887A70-6B3A-9448-836F-3A23978CEABD}" type="datetimeFigureOut">
              <a:rPr lang="en-US" smtClean="0"/>
              <a:t>8/2/24</a:t>
            </a:fld>
            <a:endParaRPr lang="en-US"/>
          </a:p>
        </p:txBody>
      </p:sp>
      <p:sp>
        <p:nvSpPr>
          <p:cNvPr id="5" name="Footer Placeholder 4">
            <a:extLst>
              <a:ext uri="{FF2B5EF4-FFF2-40B4-BE49-F238E27FC236}">
                <a16:creationId xmlns:a16="http://schemas.microsoft.com/office/drawing/2014/main" id="{B9543629-AE08-45BC-E1C7-54CBB0B8C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9A923-4F81-CB45-B732-CFEDD99C8F86}"/>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4221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A30A-34F7-5E72-A933-28E692F8F7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8B03BC-6272-0688-A369-D1AE811FA4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9A298A-51C3-686E-2AB5-7904B0B2EA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5FAE1-F959-3C65-3692-C075177F1265}"/>
              </a:ext>
            </a:extLst>
          </p:cNvPr>
          <p:cNvSpPr>
            <a:spLocks noGrp="1"/>
          </p:cNvSpPr>
          <p:nvPr>
            <p:ph type="dt" sz="half" idx="10"/>
          </p:nvPr>
        </p:nvSpPr>
        <p:spPr/>
        <p:txBody>
          <a:bodyPr/>
          <a:lstStyle/>
          <a:p>
            <a:fld id="{73887A70-6B3A-9448-836F-3A23978CEABD}" type="datetimeFigureOut">
              <a:rPr lang="en-US" smtClean="0"/>
              <a:t>8/2/24</a:t>
            </a:fld>
            <a:endParaRPr lang="en-US"/>
          </a:p>
        </p:txBody>
      </p:sp>
      <p:sp>
        <p:nvSpPr>
          <p:cNvPr id="6" name="Footer Placeholder 5">
            <a:extLst>
              <a:ext uri="{FF2B5EF4-FFF2-40B4-BE49-F238E27FC236}">
                <a16:creationId xmlns:a16="http://schemas.microsoft.com/office/drawing/2014/main" id="{2E5043DC-D3AF-9DFD-C5D8-CBEF6A93E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897CD-DF70-71BC-BC34-6B1CF70ACD73}"/>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2116271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42B6-5462-DDAE-2160-1C8DEA6E17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127216-B703-6651-6FB2-1F37CE32B7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A9A148-865B-C7CF-E125-B7DB490EA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A6087E-C8CB-6978-A10D-79C7857BD1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EF4E92-1502-2033-CE55-0B6279BFBB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B6C22F-7CAC-E370-CB27-901A9AB22A93}"/>
              </a:ext>
            </a:extLst>
          </p:cNvPr>
          <p:cNvSpPr>
            <a:spLocks noGrp="1"/>
          </p:cNvSpPr>
          <p:nvPr>
            <p:ph type="dt" sz="half" idx="10"/>
          </p:nvPr>
        </p:nvSpPr>
        <p:spPr/>
        <p:txBody>
          <a:bodyPr/>
          <a:lstStyle/>
          <a:p>
            <a:fld id="{73887A70-6B3A-9448-836F-3A23978CEABD}" type="datetimeFigureOut">
              <a:rPr lang="en-US" smtClean="0"/>
              <a:t>8/2/24</a:t>
            </a:fld>
            <a:endParaRPr lang="en-US"/>
          </a:p>
        </p:txBody>
      </p:sp>
      <p:sp>
        <p:nvSpPr>
          <p:cNvPr id="8" name="Footer Placeholder 7">
            <a:extLst>
              <a:ext uri="{FF2B5EF4-FFF2-40B4-BE49-F238E27FC236}">
                <a16:creationId xmlns:a16="http://schemas.microsoft.com/office/drawing/2014/main" id="{0E5FDB18-86C1-036B-1FD7-AC51AC331F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1B76B4-2E44-2DC2-68CB-CB848BCAAC57}"/>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207379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9C4A-8148-6206-4069-D55A728AD2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3462D3-057C-C322-E549-FC1089EDEB3C}"/>
              </a:ext>
            </a:extLst>
          </p:cNvPr>
          <p:cNvSpPr>
            <a:spLocks noGrp="1"/>
          </p:cNvSpPr>
          <p:nvPr>
            <p:ph type="dt" sz="half" idx="10"/>
          </p:nvPr>
        </p:nvSpPr>
        <p:spPr/>
        <p:txBody>
          <a:bodyPr/>
          <a:lstStyle/>
          <a:p>
            <a:fld id="{73887A70-6B3A-9448-836F-3A23978CEABD}" type="datetimeFigureOut">
              <a:rPr lang="en-US" smtClean="0"/>
              <a:t>8/2/24</a:t>
            </a:fld>
            <a:endParaRPr lang="en-US"/>
          </a:p>
        </p:txBody>
      </p:sp>
      <p:sp>
        <p:nvSpPr>
          <p:cNvPr id="4" name="Footer Placeholder 3">
            <a:extLst>
              <a:ext uri="{FF2B5EF4-FFF2-40B4-BE49-F238E27FC236}">
                <a16:creationId xmlns:a16="http://schemas.microsoft.com/office/drawing/2014/main" id="{4048FC3D-C3D8-A03A-E89A-1E4CD0B1D1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76DB8D-5D3B-712C-D3FC-29647921A190}"/>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3969363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89921F-D07B-9C04-89F0-DFE6101CDD05}"/>
              </a:ext>
            </a:extLst>
          </p:cNvPr>
          <p:cNvSpPr>
            <a:spLocks noGrp="1"/>
          </p:cNvSpPr>
          <p:nvPr>
            <p:ph type="dt" sz="half" idx="10"/>
          </p:nvPr>
        </p:nvSpPr>
        <p:spPr/>
        <p:txBody>
          <a:bodyPr/>
          <a:lstStyle/>
          <a:p>
            <a:fld id="{73887A70-6B3A-9448-836F-3A23978CEABD}" type="datetimeFigureOut">
              <a:rPr lang="en-US" smtClean="0"/>
              <a:t>8/2/24</a:t>
            </a:fld>
            <a:endParaRPr lang="en-US"/>
          </a:p>
        </p:txBody>
      </p:sp>
      <p:sp>
        <p:nvSpPr>
          <p:cNvPr id="3" name="Footer Placeholder 2">
            <a:extLst>
              <a:ext uri="{FF2B5EF4-FFF2-40B4-BE49-F238E27FC236}">
                <a16:creationId xmlns:a16="http://schemas.microsoft.com/office/drawing/2014/main" id="{DFFA4EFE-6F8E-0E7E-5F80-A7B564045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F4DB48-B626-2343-F593-6A3DF6421C98}"/>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2683099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055E-0E76-628B-31CF-780EF1FE9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E37F38-BA01-0B47-DFF7-E4E0E04BA1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00BA68-BE24-42BE-C487-AC917DE9A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3ADF0-27A2-B2A6-319C-C9F2A611AF5C}"/>
              </a:ext>
            </a:extLst>
          </p:cNvPr>
          <p:cNvSpPr>
            <a:spLocks noGrp="1"/>
          </p:cNvSpPr>
          <p:nvPr>
            <p:ph type="dt" sz="half" idx="10"/>
          </p:nvPr>
        </p:nvSpPr>
        <p:spPr/>
        <p:txBody>
          <a:bodyPr/>
          <a:lstStyle/>
          <a:p>
            <a:fld id="{73887A70-6B3A-9448-836F-3A23978CEABD}" type="datetimeFigureOut">
              <a:rPr lang="en-US" smtClean="0"/>
              <a:t>8/2/24</a:t>
            </a:fld>
            <a:endParaRPr lang="en-US"/>
          </a:p>
        </p:txBody>
      </p:sp>
      <p:sp>
        <p:nvSpPr>
          <p:cNvPr id="6" name="Footer Placeholder 5">
            <a:extLst>
              <a:ext uri="{FF2B5EF4-FFF2-40B4-BE49-F238E27FC236}">
                <a16:creationId xmlns:a16="http://schemas.microsoft.com/office/drawing/2014/main" id="{06DF1BB1-8C07-FB94-1FD2-ECEE764FB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2BC29-C0B1-9E0A-25A1-4D6661435E0D}"/>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1658486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7041-85D7-7210-5F83-258CCE1CE6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BE7F07-8B11-F451-1EC3-15B0B2F36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E35BCB-6F31-F676-967C-D9C74D86A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3F28D6-100D-50E6-FC56-07A1440A4624}"/>
              </a:ext>
            </a:extLst>
          </p:cNvPr>
          <p:cNvSpPr>
            <a:spLocks noGrp="1"/>
          </p:cNvSpPr>
          <p:nvPr>
            <p:ph type="dt" sz="half" idx="10"/>
          </p:nvPr>
        </p:nvSpPr>
        <p:spPr/>
        <p:txBody>
          <a:bodyPr/>
          <a:lstStyle/>
          <a:p>
            <a:fld id="{73887A70-6B3A-9448-836F-3A23978CEABD}" type="datetimeFigureOut">
              <a:rPr lang="en-US" smtClean="0"/>
              <a:t>8/2/24</a:t>
            </a:fld>
            <a:endParaRPr lang="en-US"/>
          </a:p>
        </p:txBody>
      </p:sp>
      <p:sp>
        <p:nvSpPr>
          <p:cNvPr id="6" name="Footer Placeholder 5">
            <a:extLst>
              <a:ext uri="{FF2B5EF4-FFF2-40B4-BE49-F238E27FC236}">
                <a16:creationId xmlns:a16="http://schemas.microsoft.com/office/drawing/2014/main" id="{2AC48D7C-8150-B255-49C6-FBC26613D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B14515-D9DF-7E44-E9B5-178EA40106F6}"/>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2598382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2B1AD-8845-B378-3A90-7433D088A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6D989D-6D61-4AB4-6292-328696C8B9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5AC36-7682-DC20-4DBE-53399C449F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887A70-6B3A-9448-836F-3A23978CEABD}" type="datetimeFigureOut">
              <a:rPr lang="en-US" smtClean="0"/>
              <a:t>8/2/24</a:t>
            </a:fld>
            <a:endParaRPr lang="en-US"/>
          </a:p>
        </p:txBody>
      </p:sp>
      <p:sp>
        <p:nvSpPr>
          <p:cNvPr id="5" name="Footer Placeholder 4">
            <a:extLst>
              <a:ext uri="{FF2B5EF4-FFF2-40B4-BE49-F238E27FC236}">
                <a16:creationId xmlns:a16="http://schemas.microsoft.com/office/drawing/2014/main" id="{8D46D849-1C15-C6CF-BAF4-F7DB684A9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7D9F8B6-59E3-D9AE-E1CD-4392941B11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53D233-A5B4-9C46-AA1E-769229B32604}" type="slidenum">
              <a:rPr lang="en-US" smtClean="0"/>
              <a:t>‹#›</a:t>
            </a:fld>
            <a:endParaRPr lang="en-US"/>
          </a:p>
        </p:txBody>
      </p:sp>
    </p:spTree>
    <p:extLst>
      <p:ext uri="{BB962C8B-B14F-4D97-AF65-F5344CB8AC3E}">
        <p14:creationId xmlns:p14="http://schemas.microsoft.com/office/powerpoint/2010/main" val="159186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file:////Users/danieldavid/Library/Group%20Containers/UBF8T346G9.ms/WebArchiveCopyPasteTempFiles/com.microsoft.Word/OCjaFYBhYhsAAAAASUVORK5CYII="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file:////Users/danieldavid/Library/Group%20Containers/UBF8T346G9.ms/WebArchiveCopyPasteTempFiles/com.microsoft.Word/wAqqZeTt5sPNQAAAABJRU5ErkJggg=="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file:////Users/danieldavid/Library/Group%20Containers/UBF8T346G9.ms/WebArchiveCopyPasteTempFiles/com.microsoft.Word/1PJY1wgW9GQAAAAASUVORK5CYII="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1">
            <a:extLst>
              <a:ext uri="{FF2B5EF4-FFF2-40B4-BE49-F238E27FC236}">
                <a16:creationId xmlns:a16="http://schemas.microsoft.com/office/drawing/2014/main" id="{9E071842-198A-D8D8-6014-375DA4C2B944}"/>
              </a:ext>
            </a:extLst>
          </p:cNvPr>
          <p:cNvSpPr txBox="1">
            <a:spLocks/>
          </p:cNvSpPr>
          <p:nvPr/>
        </p:nvSpPr>
        <p:spPr bwMode="gray">
          <a:xfrm>
            <a:off x="464816" y="5845180"/>
            <a:ext cx="7372897" cy="505645"/>
          </a:xfrm>
          <a:prstGeom prst="rect">
            <a:avLst/>
          </a:prstGeom>
        </p:spPr>
        <p:txBody>
          <a:bodyPr vert="horz" lIns="0" tIns="0" rIns="0" bIns="0" rtlCol="0" anchor="b" anchorCtr="0">
            <a:noAutofit/>
          </a:bodyPr>
          <a:lstStyle>
            <a:lvl1pPr marL="0" indent="0" algn="l" defTabSz="1219170" rtl="0" eaLnBrk="1" latinLnBrk="0" hangingPunct="1">
              <a:lnSpc>
                <a:spcPct val="100000"/>
              </a:lnSpc>
              <a:spcBef>
                <a:spcPts val="0"/>
              </a:spcBef>
              <a:spcAft>
                <a:spcPts val="0"/>
              </a:spcAft>
              <a:buSzPct val="100000"/>
              <a:buFontTx/>
              <a:buNone/>
              <a:defRPr sz="2400" b="1"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panose="020B0604020202020204" pitchFamily="34" charset="0"/>
              <a:buNone/>
              <a:defRPr lang="en-US" sz="1600" b="0" kern="1200">
                <a:solidFill>
                  <a:schemeClr val="tx1"/>
                </a:solidFill>
                <a:latin typeface="+mn-lt"/>
                <a:ea typeface="+mn-ea"/>
                <a:cs typeface="+mn-cs"/>
              </a:defRPr>
            </a:lvl2pPr>
            <a:lvl3pPr marL="1219170" indent="0" algn="ctr" defTabSz="1219170" rtl="0" eaLnBrk="1" latinLnBrk="0" hangingPunct="1">
              <a:spcBef>
                <a:spcPts val="0"/>
              </a:spcBef>
              <a:spcAft>
                <a:spcPts val="1333"/>
              </a:spcAft>
              <a:buClrTx/>
              <a:buSzPct val="100000"/>
              <a:buFont typeface="Arial" panose="020B0604020202020204" pitchFamily="34" charset="0"/>
              <a:buNone/>
              <a:defRPr lang="en-US" sz="2400" kern="1200">
                <a:solidFill>
                  <a:schemeClr val="tx1"/>
                </a:solidFill>
                <a:latin typeface="+mn-lt"/>
                <a:ea typeface="+mn-ea"/>
                <a:cs typeface="+mn-cs"/>
              </a:defRPr>
            </a:lvl3pPr>
            <a:lvl4pPr marL="1828754" indent="0" algn="ctr" defTabSz="1219170" rtl="0" eaLnBrk="1" latinLnBrk="0" hangingPunct="1">
              <a:spcBef>
                <a:spcPts val="0"/>
              </a:spcBef>
              <a:spcAft>
                <a:spcPts val="1333"/>
              </a:spcAft>
              <a:buClrTx/>
              <a:buSzPct val="100000"/>
              <a:buFont typeface="Arial" panose="020B0604020202020204" pitchFamily="34" charset="0"/>
              <a:buNone/>
              <a:defRPr lang="en-US" sz="2133" kern="1200" baseline="0">
                <a:solidFill>
                  <a:schemeClr val="tx1"/>
                </a:solidFill>
                <a:latin typeface="+mn-lt"/>
                <a:ea typeface="+mn-ea"/>
                <a:cs typeface="+mn-cs"/>
              </a:defRPr>
            </a:lvl4pPr>
            <a:lvl5pPr marL="2438339" indent="0" algn="ctr" defTabSz="1064657" rtl="0" eaLnBrk="1" latinLnBrk="0" hangingPunct="1">
              <a:spcBef>
                <a:spcPts val="0"/>
              </a:spcBef>
              <a:spcAft>
                <a:spcPts val="1333"/>
              </a:spcAft>
              <a:buClrTx/>
              <a:buSzPct val="100000"/>
              <a:buFont typeface="Arial" panose="020B0604020202020204" pitchFamily="34" charset="0"/>
              <a:buNone/>
              <a:tabLst/>
              <a:defRPr lang="en-US" sz="2133" kern="1200" baseline="0">
                <a:solidFill>
                  <a:schemeClr val="tx1"/>
                </a:solidFill>
                <a:latin typeface="+mn-lt"/>
                <a:ea typeface="+mn-ea"/>
                <a:cs typeface="+mn-cs"/>
              </a:defRPr>
            </a:lvl5pPr>
            <a:lvl6pPr marL="3047924"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1219170" rtl="0" eaLnBrk="1" latinLnBrk="0" hangingPunct="1">
              <a:spcBef>
                <a:spcPts val="0"/>
              </a:spcBef>
              <a:spcAft>
                <a:spcPts val="1333"/>
              </a:spcAft>
              <a:buFont typeface="Verdana" panose="020B0604030504040204" pitchFamily="34" charset="0"/>
              <a:buNone/>
              <a:defRPr sz="2133" kern="1200">
                <a:solidFill>
                  <a:schemeClr val="tx1"/>
                </a:solidFill>
                <a:latin typeface="+mn-lt"/>
                <a:ea typeface="+mn-ea"/>
                <a:cs typeface="+mn-cs"/>
              </a:defRPr>
            </a:lvl7pPr>
            <a:lvl8pPr marL="4267093"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Pct val="100000"/>
              <a:buFontTx/>
              <a:buNone/>
              <a:tabLst/>
              <a:defRPr/>
            </a:pPr>
            <a:r>
              <a:rPr kumimoji="0" lang="en-US" sz="2400" b="1" i="0" u="none" strike="noStrike" kern="1200" cap="none" spc="0" normalizeH="0" baseline="0" noProof="0" dirty="0">
                <a:ln>
                  <a:noFill/>
                </a:ln>
                <a:solidFill>
                  <a:sysClr val="windowText" lastClr="000000"/>
                </a:solidFill>
                <a:effectLst/>
                <a:uLnTx/>
                <a:uFillTx/>
                <a:latin typeface="Open Sans"/>
                <a:ea typeface="+mn-ea"/>
                <a:cs typeface="+mn-cs"/>
              </a:rPr>
              <a:t>Capstone 2: US Electrical Outage Analysis</a:t>
            </a:r>
          </a:p>
        </p:txBody>
      </p:sp>
      <p:sp>
        <p:nvSpPr>
          <p:cNvPr id="10" name="Text Placeholder 2">
            <a:extLst>
              <a:ext uri="{FF2B5EF4-FFF2-40B4-BE49-F238E27FC236}">
                <a16:creationId xmlns:a16="http://schemas.microsoft.com/office/drawing/2014/main" id="{EF38406D-72E6-8F8F-4345-2D6156939486}"/>
              </a:ext>
            </a:extLst>
          </p:cNvPr>
          <p:cNvSpPr txBox="1">
            <a:spLocks/>
          </p:cNvSpPr>
          <p:nvPr/>
        </p:nvSpPr>
        <p:spPr>
          <a:xfrm>
            <a:off x="475325" y="6362699"/>
            <a:ext cx="5594349" cy="298451"/>
          </a:xfrm>
          <a:prstGeom prst="rect">
            <a:avLst/>
          </a:prstGeom>
        </p:spPr>
        <p:txBody>
          <a:bodyPr vert="horz" lIns="0" tIns="0" rIns="0" bIns="0" rtlCol="0">
            <a:noAutofit/>
          </a:bodyPr>
          <a:lstStyle>
            <a:lvl1pPr marL="0" indent="0" algn="l" defTabSz="1219170" rtl="0" eaLnBrk="1" latinLnBrk="0" hangingPunct="1">
              <a:spcBef>
                <a:spcPts val="0"/>
              </a:spcBef>
              <a:spcAft>
                <a:spcPts val="0"/>
              </a:spcAft>
              <a:buSzPct val="100000"/>
              <a:buFontTx/>
              <a:buNone/>
              <a:defRPr sz="12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a:solidFill>
                  <a:schemeClr val="bg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a:solidFill>
                  <a:schemeClr val="bg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a:solidFill>
                  <a:schemeClr val="bg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a:solidFill>
                  <a:schemeClr val="bg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Pct val="100000"/>
              <a:buFontTx/>
              <a:buNone/>
              <a:tabLst/>
              <a:defRPr/>
            </a:pPr>
            <a:r>
              <a:rPr kumimoji="0" lang="en-US" sz="1200" b="0" i="0" u="none" strike="noStrike" kern="1200" cap="none" spc="0" normalizeH="0" baseline="0" noProof="0" dirty="0">
                <a:ln>
                  <a:noFill/>
                </a:ln>
                <a:solidFill>
                  <a:sysClr val="windowText" lastClr="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Data from US outages can inform investment decisions to improve resiliency</a:t>
            </a:r>
          </a:p>
        </p:txBody>
      </p:sp>
      <p:sp>
        <p:nvSpPr>
          <p:cNvPr id="14" name="Oval 13">
            <a:extLst>
              <a:ext uri="{FF2B5EF4-FFF2-40B4-BE49-F238E27FC236}">
                <a16:creationId xmlns:a16="http://schemas.microsoft.com/office/drawing/2014/main" id="{AE1D9043-D7AF-BE96-64E4-1E0FD6BF1E3C}"/>
              </a:ext>
            </a:extLst>
          </p:cNvPr>
          <p:cNvSpPr/>
          <p:nvPr/>
        </p:nvSpPr>
        <p:spPr>
          <a:xfrm>
            <a:off x="3810000" y="682174"/>
            <a:ext cx="5029200" cy="5029200"/>
          </a:xfrm>
          <a:prstGeom prst="ellipse">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67969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4F32FC7-72D0-2893-F9AA-21B335A570B0}"/>
              </a:ext>
            </a:extLst>
          </p:cNvPr>
          <p:cNvSpPr txBox="1">
            <a:spLocks/>
          </p:cNvSpPr>
          <p:nvPr/>
        </p:nvSpPr>
        <p:spPr bwMode="gray">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i="0" kern="1200" noProof="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lumMod val="85000"/>
                    <a:lumOff val="15000"/>
                  </a:sysClr>
                </a:solidFill>
                <a:effectLst/>
                <a:uLnTx/>
                <a:uFillTx/>
                <a:latin typeface="Open Sans" panose="020B0606030504020204" pitchFamily="34" charset="0"/>
                <a:ea typeface="Open Sans" panose="020B0606030504020204" pitchFamily="34" charset="0"/>
                <a:cs typeface="Open Sans" panose="020B0606030504020204" pitchFamily="34" charset="0"/>
              </a:rPr>
              <a:t>Model Build</a:t>
            </a:r>
            <a:r>
              <a:rPr lang="en-US" dirty="0">
                <a:solidFill>
                  <a:sysClr val="windowText" lastClr="000000">
                    <a:lumMod val="85000"/>
                    <a:lumOff val="15000"/>
                  </a:sysClr>
                </a:solidFill>
              </a:rPr>
              <a:t> and</a:t>
            </a:r>
            <a:r>
              <a:rPr kumimoji="0" lang="en-US" sz="2400" b="1" i="0" u="none" strike="noStrike" kern="1200" cap="none" spc="0" normalizeH="0" baseline="0" noProof="0" dirty="0">
                <a:ln>
                  <a:noFill/>
                </a:ln>
                <a:solidFill>
                  <a:sysClr val="windowText" lastClr="000000">
                    <a:lumMod val="85000"/>
                    <a:lumOff val="15000"/>
                  </a:sysClr>
                </a:solidFill>
                <a:effectLst/>
                <a:uLnTx/>
                <a:uFillTx/>
                <a:latin typeface="Open Sans" panose="020B0606030504020204" pitchFamily="34" charset="0"/>
                <a:ea typeface="Open Sans" panose="020B0606030504020204" pitchFamily="34" charset="0"/>
                <a:cs typeface="Open Sans" panose="020B0606030504020204" pitchFamily="34" charset="0"/>
              </a:rPr>
              <a:t> Results</a:t>
            </a:r>
          </a:p>
        </p:txBody>
      </p:sp>
      <p:cxnSp>
        <p:nvCxnSpPr>
          <p:cNvPr id="6" name="Straight Connector 5">
            <a:extLst>
              <a:ext uri="{FF2B5EF4-FFF2-40B4-BE49-F238E27FC236}">
                <a16:creationId xmlns:a16="http://schemas.microsoft.com/office/drawing/2014/main" id="{741D50FE-96AB-DFCF-1EBA-9B3B655E8EE2}"/>
              </a:ext>
            </a:extLst>
          </p:cNvPr>
          <p:cNvCxnSpPr>
            <a:cxnSpLocks/>
          </p:cNvCxnSpPr>
          <p:nvPr/>
        </p:nvCxnSpPr>
        <p:spPr>
          <a:xfrm>
            <a:off x="551689" y="1466842"/>
            <a:ext cx="11153743" cy="0"/>
          </a:xfrm>
          <a:prstGeom prst="line">
            <a:avLst/>
          </a:prstGeom>
          <a:noFill/>
          <a:ln w="57150" cap="flat" cmpd="sng" algn="ctr">
            <a:solidFill>
              <a:srgbClr val="004E59"/>
            </a:solidFill>
            <a:prstDash val="solid"/>
          </a:ln>
          <a:effectLst/>
        </p:spPr>
      </p:cxnSp>
      <p:sp>
        <p:nvSpPr>
          <p:cNvPr id="7" name="Rectangle 6">
            <a:extLst>
              <a:ext uri="{FF2B5EF4-FFF2-40B4-BE49-F238E27FC236}">
                <a16:creationId xmlns:a16="http://schemas.microsoft.com/office/drawing/2014/main" id="{EBDD7EAD-B904-F7F4-76BB-3BAF93466C1E}"/>
              </a:ext>
            </a:extLst>
          </p:cNvPr>
          <p:cNvSpPr/>
          <p:nvPr/>
        </p:nvSpPr>
        <p:spPr>
          <a:xfrm>
            <a:off x="551688" y="1140862"/>
            <a:ext cx="11153743" cy="298287"/>
          </a:xfrm>
          <a:prstGeom prst="rect">
            <a:avLst/>
          </a:prstGeom>
        </p:spPr>
        <p:txBody>
          <a:bodyPr wrap="square" lIns="0" rIns="0">
            <a:spAutoFit/>
          </a:bodyPr>
          <a:lstStyle/>
          <a:p>
            <a:pPr marL="0" marR="0" lvl="1" indent="0" algn="l" defTabSz="914400" rtl="0" eaLnBrk="0" fontAlgn="base" latinLnBrk="0" hangingPunct="0">
              <a:lnSpc>
                <a:spcPct val="120000"/>
              </a:lnSpc>
              <a:spcBef>
                <a:spcPts val="0"/>
              </a:spcBef>
              <a:spcAft>
                <a:spcPts val="1000"/>
              </a:spcAft>
              <a:buClrTx/>
              <a:buSzPct val="75000"/>
              <a:buFontTx/>
              <a:buNone/>
              <a:tabLst/>
              <a:defRPr/>
            </a:pPr>
            <a:r>
              <a:rPr lang="en-US" sz="1200" b="1" kern="0" dirty="0">
                <a:solidFill>
                  <a:srgbClr val="000000"/>
                </a:solidFill>
                <a:latin typeface="Open Sans"/>
                <a:ea typeface="Open Sans" charset="0"/>
                <a:cs typeface="Open Sans" charset="0"/>
              </a:rPr>
              <a:t>Four clustering models were built and visualized in reduced dimensions:</a:t>
            </a:r>
            <a:endParaRPr kumimoji="0" lang="en-US" sz="1200" b="1" i="0" u="none" strike="noStrike" kern="0" cap="none" spc="0" normalizeH="0" baseline="0" noProof="0" dirty="0">
              <a:ln>
                <a:noFill/>
              </a:ln>
              <a:solidFill>
                <a:srgbClr val="000000"/>
              </a:solidFill>
              <a:effectLst/>
              <a:uLnTx/>
              <a:uFillTx/>
              <a:latin typeface="Open Sans"/>
              <a:ea typeface="Open Sans" charset="0"/>
              <a:cs typeface="Open Sans" charset="0"/>
            </a:endParaRPr>
          </a:p>
        </p:txBody>
      </p:sp>
      <p:graphicFrame>
        <p:nvGraphicFramePr>
          <p:cNvPr id="39" name="Table 38">
            <a:extLst>
              <a:ext uri="{FF2B5EF4-FFF2-40B4-BE49-F238E27FC236}">
                <a16:creationId xmlns:a16="http://schemas.microsoft.com/office/drawing/2014/main" id="{356C32FD-4377-2AA0-2D5C-0B95B04B0CB2}"/>
              </a:ext>
            </a:extLst>
          </p:cNvPr>
          <p:cNvGraphicFramePr>
            <a:graphicFrameLocks noGrp="1"/>
          </p:cNvGraphicFramePr>
          <p:nvPr>
            <p:extLst>
              <p:ext uri="{D42A27DB-BD31-4B8C-83A1-F6EECF244321}">
                <p14:modId xmlns:p14="http://schemas.microsoft.com/office/powerpoint/2010/main" val="1546706426"/>
              </p:ext>
            </p:extLst>
          </p:nvPr>
        </p:nvGraphicFramePr>
        <p:xfrm>
          <a:off x="551688" y="1920360"/>
          <a:ext cx="6651595" cy="3715314"/>
        </p:xfrm>
        <a:graphic>
          <a:graphicData uri="http://schemas.openxmlformats.org/drawingml/2006/table">
            <a:tbl>
              <a:tblPr firstRow="1" firstCol="1" bandRow="1"/>
              <a:tblGrid>
                <a:gridCol w="286354">
                  <a:extLst>
                    <a:ext uri="{9D8B030D-6E8A-4147-A177-3AD203B41FA5}">
                      <a16:colId xmlns:a16="http://schemas.microsoft.com/office/drawing/2014/main" val="3676625732"/>
                    </a:ext>
                  </a:extLst>
                </a:gridCol>
                <a:gridCol w="891541">
                  <a:extLst>
                    <a:ext uri="{9D8B030D-6E8A-4147-A177-3AD203B41FA5}">
                      <a16:colId xmlns:a16="http://schemas.microsoft.com/office/drawing/2014/main" val="96767972"/>
                    </a:ext>
                  </a:extLst>
                </a:gridCol>
                <a:gridCol w="2222500">
                  <a:extLst>
                    <a:ext uri="{9D8B030D-6E8A-4147-A177-3AD203B41FA5}">
                      <a16:colId xmlns:a16="http://schemas.microsoft.com/office/drawing/2014/main" val="1664735845"/>
                    </a:ext>
                  </a:extLst>
                </a:gridCol>
                <a:gridCol w="3251200">
                  <a:extLst>
                    <a:ext uri="{9D8B030D-6E8A-4147-A177-3AD203B41FA5}">
                      <a16:colId xmlns:a16="http://schemas.microsoft.com/office/drawing/2014/main" val="1736969717"/>
                    </a:ext>
                  </a:extLst>
                </a:gridCol>
              </a:tblGrid>
              <a:tr h="554405">
                <a:tc gridSpan="4">
                  <a:txBody>
                    <a:bodyPr/>
                    <a:lstStyle/>
                    <a:p>
                      <a:pPr marL="0" marR="0" algn="l">
                        <a:spcBef>
                          <a:spcPts val="0"/>
                        </a:spcBef>
                        <a:spcAft>
                          <a:spcPts val="0"/>
                        </a:spcAft>
                      </a:pPr>
                      <a:r>
                        <a:rPr lang="en-US" sz="1000" b="1" kern="0" dirty="0">
                          <a:solidFill>
                            <a:schemeClr val="bg1"/>
                          </a:solidFill>
                          <a:latin typeface="Open Sans"/>
                          <a:ea typeface="+mn-ea"/>
                          <a:cs typeface="+mn-cs"/>
                        </a:rPr>
                        <a:t>The following four clustering models were built:</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004E59"/>
                    </a:solidFill>
                  </a:tcPr>
                </a:tc>
                <a:tc hMerge="1">
                  <a:txBody>
                    <a:bodyPr/>
                    <a:lstStyle/>
                    <a:p>
                      <a:pPr marL="0" marR="0" algn="ctr">
                        <a:spcBef>
                          <a:spcPts val="0"/>
                        </a:spcBef>
                        <a:spcAft>
                          <a:spcPts val="0"/>
                        </a:spcAft>
                      </a:pPr>
                      <a:endParaRPr lang="en-US" sz="1000" b="1" kern="0" dirty="0">
                        <a:solidFill>
                          <a:schemeClr val="bg1"/>
                        </a:solidFill>
                        <a:latin typeface="Open Sans"/>
                        <a:ea typeface="+mn-ea"/>
                        <a:cs typeface="+mn-cs"/>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4E59"/>
                    </a:solidFill>
                  </a:tcPr>
                </a:tc>
                <a:tc hMerge="1">
                  <a:txBody>
                    <a:bodyPr/>
                    <a:lstStyle/>
                    <a:p>
                      <a:pPr marL="0" marR="0" algn="ctr">
                        <a:spcBef>
                          <a:spcPts val="0"/>
                        </a:spcBef>
                        <a:spcAft>
                          <a:spcPts val="0"/>
                        </a:spcAft>
                      </a:pPr>
                      <a:endParaRPr lang="en-US" sz="1000" b="1" kern="0" dirty="0">
                        <a:solidFill>
                          <a:schemeClr val="bg1"/>
                        </a:solidFill>
                        <a:latin typeface="Open Sans"/>
                        <a:ea typeface="+mn-ea"/>
                        <a:cs typeface="+mn-cs"/>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4E59"/>
                    </a:solidFill>
                  </a:tcPr>
                </a:tc>
                <a:tc hMerge="1">
                  <a:txBody>
                    <a:bodyPr/>
                    <a:lstStyle/>
                    <a:p>
                      <a:pPr marL="0" marR="0" algn="ctr">
                        <a:spcBef>
                          <a:spcPts val="0"/>
                        </a:spcBef>
                        <a:spcAft>
                          <a:spcPts val="0"/>
                        </a:spcAft>
                      </a:pPr>
                      <a:endParaRPr lang="en-US" sz="1000" b="1" kern="0" dirty="0">
                        <a:solidFill>
                          <a:schemeClr val="bg1"/>
                        </a:solidFill>
                        <a:latin typeface="Open Sans"/>
                        <a:ea typeface="+mn-ea"/>
                        <a:cs typeface="+mn-cs"/>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4E59"/>
                    </a:solidFill>
                  </a:tcPr>
                </a:tc>
                <a:extLst>
                  <a:ext uri="{0D108BD9-81ED-4DB2-BD59-A6C34878D82A}">
                    <a16:rowId xmlns:a16="http://schemas.microsoft.com/office/drawing/2014/main" val="472277408"/>
                  </a:ext>
                </a:extLst>
              </a:tr>
              <a:tr h="430332">
                <a:tc>
                  <a:txBody>
                    <a:bodyPr/>
                    <a:lstStyle/>
                    <a:p>
                      <a:pPr marL="0" marR="0" algn="ctr">
                        <a:spcBef>
                          <a:spcPts val="0"/>
                        </a:spcBef>
                        <a:spcAft>
                          <a:spcPts val="0"/>
                        </a:spcAft>
                      </a:pPr>
                      <a:r>
                        <a:rPr lang="en-US" sz="900" b="1" kern="0" dirty="0">
                          <a:solidFill>
                            <a:schemeClr val="tx1"/>
                          </a:solidFill>
                          <a:latin typeface="Open Sans"/>
                          <a:ea typeface="+mn-ea"/>
                          <a:cs typeface="+mn-cs"/>
                        </a:rPr>
                        <a:t>#</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E7E6E6"/>
                    </a:solidFill>
                  </a:tcPr>
                </a:tc>
                <a:tc>
                  <a:txBody>
                    <a:bodyPr/>
                    <a:lstStyle/>
                    <a:p>
                      <a:pPr marL="0" marR="0" algn="ctr">
                        <a:spcBef>
                          <a:spcPts val="0"/>
                        </a:spcBef>
                        <a:spcAft>
                          <a:spcPts val="0"/>
                        </a:spcAft>
                      </a:pPr>
                      <a:r>
                        <a:rPr lang="en-US" sz="900" b="1" kern="0" dirty="0">
                          <a:solidFill>
                            <a:schemeClr val="tx1"/>
                          </a:solidFill>
                          <a:latin typeface="Open Sans"/>
                          <a:ea typeface="+mn-ea"/>
                          <a:cs typeface="+mn-cs"/>
                        </a:rPr>
                        <a:t>Model Name</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E7E6E6"/>
                    </a:solidFill>
                  </a:tcPr>
                </a:tc>
                <a:tc>
                  <a:txBody>
                    <a:bodyPr/>
                    <a:lstStyle/>
                    <a:p>
                      <a:pPr marL="0" marR="0" algn="ctr">
                        <a:spcBef>
                          <a:spcPts val="0"/>
                        </a:spcBef>
                        <a:spcAft>
                          <a:spcPts val="0"/>
                        </a:spcAft>
                      </a:pPr>
                      <a:r>
                        <a:rPr lang="en-US" sz="900" b="1" kern="0" dirty="0">
                          <a:solidFill>
                            <a:schemeClr val="tx1"/>
                          </a:solidFill>
                          <a:latin typeface="Open Sans"/>
                          <a:ea typeface="+mn-ea"/>
                          <a:cs typeface="+mn-cs"/>
                        </a:rPr>
                        <a:t>Hyperparameters</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E7E6E6"/>
                    </a:solidFill>
                  </a:tcPr>
                </a:tc>
                <a:tc>
                  <a:txBody>
                    <a:bodyPr/>
                    <a:lstStyle/>
                    <a:p>
                      <a:pPr marL="0" marR="0" algn="ctr">
                        <a:spcBef>
                          <a:spcPts val="0"/>
                        </a:spcBef>
                        <a:spcAft>
                          <a:spcPts val="0"/>
                        </a:spcAft>
                      </a:pPr>
                      <a:r>
                        <a:rPr lang="en-US" sz="900" b="1" kern="0" dirty="0">
                          <a:solidFill>
                            <a:schemeClr val="tx1"/>
                          </a:solidFill>
                          <a:latin typeface="Open Sans"/>
                          <a:ea typeface="+mn-ea"/>
                          <a:cs typeface="+mn-cs"/>
                        </a:rPr>
                        <a:t>Results</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E7E6E6"/>
                    </a:solidFill>
                  </a:tcPr>
                </a:tc>
                <a:extLst>
                  <a:ext uri="{0D108BD9-81ED-4DB2-BD59-A6C34878D82A}">
                    <a16:rowId xmlns:a16="http://schemas.microsoft.com/office/drawing/2014/main" val="2009652975"/>
                  </a:ext>
                </a:extLst>
              </a:tr>
              <a:tr h="703667">
                <a:tc>
                  <a:txBody>
                    <a:bodyPr/>
                    <a:lstStyle/>
                    <a:p>
                      <a:pPr marL="0" marR="0" algn="ctr">
                        <a:spcBef>
                          <a:spcPts val="0"/>
                        </a:spcBef>
                        <a:spcAft>
                          <a:spcPts val="0"/>
                        </a:spcAft>
                      </a:pPr>
                      <a:r>
                        <a:rPr lang="en-US" sz="900" b="1" kern="0" dirty="0">
                          <a:solidFill>
                            <a:schemeClr val="tx1"/>
                          </a:solidFill>
                          <a:latin typeface="Open Sans"/>
                          <a:ea typeface="+mn-ea"/>
                          <a:cs typeface="+mn-cs"/>
                        </a:rPr>
                        <a:t>1</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196B24">
                        <a:alpha val="13333"/>
                      </a:srgbClr>
                    </a:solidFill>
                  </a:tcPr>
                </a:tc>
                <a:tc>
                  <a:txBody>
                    <a:bodyPr/>
                    <a:lstStyle/>
                    <a:p>
                      <a:pPr marL="0" marR="0">
                        <a:spcBef>
                          <a:spcPts val="0"/>
                        </a:spcBef>
                        <a:spcAft>
                          <a:spcPts val="0"/>
                        </a:spcAft>
                      </a:pPr>
                      <a:r>
                        <a:rPr lang="en-US" sz="900" kern="0" dirty="0" err="1">
                          <a:solidFill>
                            <a:schemeClr val="tx1"/>
                          </a:solidFill>
                          <a:latin typeface="Open Sans"/>
                          <a:ea typeface="+mn-ea"/>
                          <a:cs typeface="+mn-cs"/>
                        </a:rPr>
                        <a:t>KMeans</a:t>
                      </a:r>
                      <a:endParaRPr lang="en-US" sz="900" kern="0" dirty="0">
                        <a:solidFill>
                          <a:schemeClr val="tx1"/>
                        </a:solidFill>
                        <a:latin typeface="Open Sans"/>
                        <a:ea typeface="+mn-ea"/>
                        <a:cs typeface="+mn-cs"/>
                      </a:endParaRP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196B24">
                        <a:alpha val="13333"/>
                      </a:srgbClr>
                    </a:solidFill>
                  </a:tcPr>
                </a:tc>
                <a:tc>
                  <a:txBody>
                    <a:bodyPr/>
                    <a:lstStyle/>
                    <a:p>
                      <a:pPr marL="0" marR="0" algn="l">
                        <a:spcBef>
                          <a:spcPts val="0"/>
                        </a:spcBef>
                        <a:spcAft>
                          <a:spcPts val="0"/>
                        </a:spcAft>
                      </a:pPr>
                      <a:r>
                        <a:rPr lang="en-US" sz="900" kern="0" dirty="0" err="1">
                          <a:solidFill>
                            <a:schemeClr val="tx1"/>
                          </a:solidFill>
                          <a:latin typeface="Open Sans"/>
                          <a:ea typeface="+mn-ea"/>
                          <a:cs typeface="+mn-cs"/>
                        </a:rPr>
                        <a:t>n_clusters</a:t>
                      </a:r>
                      <a:r>
                        <a:rPr lang="en-US" sz="900" kern="0" dirty="0">
                          <a:solidFill>
                            <a:schemeClr val="tx1"/>
                          </a:solidFill>
                          <a:latin typeface="Open Sans"/>
                          <a:ea typeface="+mn-ea"/>
                          <a:cs typeface="+mn-cs"/>
                        </a:rPr>
                        <a:t> = 4</a:t>
                      </a:r>
                    </a:p>
                    <a:p>
                      <a:pPr marL="0" marR="0" algn="l">
                        <a:spcBef>
                          <a:spcPts val="0"/>
                        </a:spcBef>
                        <a:spcAft>
                          <a:spcPts val="0"/>
                        </a:spcAft>
                      </a:pPr>
                      <a:r>
                        <a:rPr lang="en-US" sz="900" kern="0" dirty="0">
                          <a:solidFill>
                            <a:schemeClr val="tx1"/>
                          </a:solidFill>
                          <a:latin typeface="Open Sans"/>
                          <a:ea typeface="+mn-ea"/>
                          <a:cs typeface="+mn-cs"/>
                        </a:rPr>
                        <a:t>This parameter was tuned by using the elbow method for inertia</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196B24">
                        <a:alpha val="13333"/>
                      </a:srgbClr>
                    </a:solidFill>
                  </a:tcPr>
                </a:tc>
                <a:tc>
                  <a:txBody>
                    <a:bodyPr/>
                    <a:lstStyle/>
                    <a:p>
                      <a:pPr marL="0" marR="0" algn="l">
                        <a:spcBef>
                          <a:spcPts val="0"/>
                        </a:spcBef>
                        <a:spcAft>
                          <a:spcPts val="0"/>
                        </a:spcAft>
                      </a:pPr>
                      <a:r>
                        <a:rPr lang="en-US" sz="900" kern="0" dirty="0">
                          <a:solidFill>
                            <a:schemeClr val="tx1"/>
                          </a:solidFill>
                          <a:latin typeface="Open Sans"/>
                          <a:ea typeface="+mn-ea"/>
                          <a:cs typeface="+mn-cs"/>
                        </a:rPr>
                        <a:t>This produces somewhat distinct and relatively evenly distributed clusters. This was the best model.</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196B24">
                        <a:alpha val="13333"/>
                      </a:srgbClr>
                    </a:solidFill>
                  </a:tcPr>
                </a:tc>
                <a:extLst>
                  <a:ext uri="{0D108BD9-81ED-4DB2-BD59-A6C34878D82A}">
                    <a16:rowId xmlns:a16="http://schemas.microsoft.com/office/drawing/2014/main" val="2125823081"/>
                  </a:ext>
                </a:extLst>
              </a:tr>
              <a:tr h="811485">
                <a:tc>
                  <a:txBody>
                    <a:bodyPr/>
                    <a:lstStyle/>
                    <a:p>
                      <a:pPr marL="0" marR="0" algn="ctr">
                        <a:spcBef>
                          <a:spcPts val="0"/>
                        </a:spcBef>
                        <a:spcAft>
                          <a:spcPts val="0"/>
                        </a:spcAft>
                      </a:pPr>
                      <a:r>
                        <a:rPr lang="en-US" sz="900" b="1" kern="0" dirty="0">
                          <a:solidFill>
                            <a:schemeClr val="tx1"/>
                          </a:solidFill>
                          <a:latin typeface="Open Sans"/>
                          <a:ea typeface="+mn-ea"/>
                          <a:cs typeface="+mn-cs"/>
                        </a:rPr>
                        <a:t>2</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900" kern="0" dirty="0" err="1">
                          <a:solidFill>
                            <a:schemeClr val="tx1"/>
                          </a:solidFill>
                          <a:latin typeface="Open Sans"/>
                          <a:ea typeface="+mn-ea"/>
                          <a:cs typeface="+mn-cs"/>
                        </a:rPr>
                        <a:t>MeanShift</a:t>
                      </a:r>
                      <a:endParaRPr lang="en-US" sz="900" kern="0" dirty="0">
                        <a:solidFill>
                          <a:schemeClr val="tx1"/>
                        </a:solidFill>
                        <a:latin typeface="Open Sans"/>
                        <a:ea typeface="+mn-ea"/>
                        <a:cs typeface="+mn-cs"/>
                      </a:endParaRP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900" kern="0" dirty="0">
                          <a:solidFill>
                            <a:schemeClr val="tx1"/>
                          </a:solidFill>
                          <a:latin typeface="Open Sans"/>
                          <a:ea typeface="+mn-ea"/>
                          <a:cs typeface="+mn-cs"/>
                        </a:rPr>
                        <a:t>Bandwidth estimated using </a:t>
                      </a:r>
                      <a:r>
                        <a:rPr lang="en-US" sz="900" kern="0" dirty="0" err="1">
                          <a:solidFill>
                            <a:schemeClr val="tx1"/>
                          </a:solidFill>
                          <a:latin typeface="Open Sans"/>
                          <a:ea typeface="+mn-ea"/>
                          <a:cs typeface="+mn-cs"/>
                        </a:rPr>
                        <a:t>sklearn</a:t>
                      </a:r>
                      <a:r>
                        <a:rPr lang="en-US" sz="900" kern="0" dirty="0">
                          <a:solidFill>
                            <a:schemeClr val="tx1"/>
                          </a:solidFill>
                          <a:latin typeface="Open Sans"/>
                          <a:ea typeface="+mn-ea"/>
                          <a:cs typeface="+mn-cs"/>
                        </a:rPr>
                        <a:t> built-in functionality</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900" kern="0" dirty="0">
                          <a:solidFill>
                            <a:schemeClr val="tx1"/>
                          </a:solidFill>
                          <a:latin typeface="Open Sans"/>
                          <a:ea typeface="+mn-ea"/>
                          <a:cs typeface="+mn-cs"/>
                        </a:rPr>
                        <a:t>Number of clusters = 5, however clusters were imbalanced as nearly all ended up in one cluster</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86890270"/>
                  </a:ext>
                </a:extLst>
              </a:tr>
              <a:tr h="511758">
                <a:tc>
                  <a:txBody>
                    <a:bodyPr/>
                    <a:lstStyle/>
                    <a:p>
                      <a:pPr marL="0" marR="0" algn="ctr">
                        <a:spcBef>
                          <a:spcPts val="0"/>
                        </a:spcBef>
                        <a:spcAft>
                          <a:spcPts val="0"/>
                        </a:spcAft>
                      </a:pPr>
                      <a:r>
                        <a:rPr lang="en-US" sz="900" b="1" kern="0">
                          <a:solidFill>
                            <a:schemeClr val="tx1"/>
                          </a:solidFill>
                          <a:latin typeface="Open Sans"/>
                          <a:ea typeface="+mn-ea"/>
                          <a:cs typeface="+mn-cs"/>
                        </a:rPr>
                        <a:t>3</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a:spcBef>
                          <a:spcPts val="0"/>
                        </a:spcBef>
                        <a:spcAft>
                          <a:spcPts val="0"/>
                        </a:spcAft>
                      </a:pPr>
                      <a:r>
                        <a:rPr lang="en-US" sz="900" kern="0" dirty="0">
                          <a:solidFill>
                            <a:schemeClr val="tx1"/>
                          </a:solidFill>
                          <a:latin typeface="Open Sans"/>
                          <a:ea typeface="+mn-ea"/>
                          <a:cs typeface="+mn-cs"/>
                        </a:rPr>
                        <a:t>Hierarchical</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algn="l">
                        <a:spcBef>
                          <a:spcPts val="0"/>
                        </a:spcBef>
                        <a:spcAft>
                          <a:spcPts val="0"/>
                        </a:spcAft>
                      </a:pPr>
                      <a:r>
                        <a:rPr lang="en-US" sz="900" kern="0" dirty="0">
                          <a:solidFill>
                            <a:schemeClr val="tx1"/>
                          </a:solidFill>
                          <a:latin typeface="Open Sans"/>
                          <a:ea typeface="+mn-ea"/>
                          <a:cs typeface="+mn-cs"/>
                        </a:rPr>
                        <a:t>Complete linkage</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algn="l">
                        <a:spcBef>
                          <a:spcPts val="0"/>
                        </a:spcBef>
                        <a:spcAft>
                          <a:spcPts val="0"/>
                        </a:spcAft>
                      </a:pPr>
                      <a:r>
                        <a:rPr lang="en-US" sz="900" kern="0" dirty="0">
                          <a:solidFill>
                            <a:schemeClr val="tx1"/>
                          </a:solidFill>
                          <a:latin typeface="Open Sans"/>
                          <a:ea typeface="+mn-ea"/>
                          <a:cs typeface="+mn-cs"/>
                        </a:rPr>
                        <a:t>Linkages showed 6 distinct clusters of outages.  The majority of the outages were all in one group.</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7921866"/>
                  </a:ext>
                </a:extLst>
              </a:tr>
              <a:tr h="703667">
                <a:tc>
                  <a:txBody>
                    <a:bodyPr/>
                    <a:lstStyle/>
                    <a:p>
                      <a:pPr marL="0" marR="0" algn="ctr">
                        <a:spcBef>
                          <a:spcPts val="0"/>
                        </a:spcBef>
                        <a:spcAft>
                          <a:spcPts val="0"/>
                        </a:spcAft>
                      </a:pPr>
                      <a:r>
                        <a:rPr lang="en-US" sz="900" b="1" kern="0" dirty="0">
                          <a:solidFill>
                            <a:schemeClr val="tx1"/>
                          </a:solidFill>
                          <a:latin typeface="Open Sans"/>
                          <a:ea typeface="+mn-ea"/>
                          <a:cs typeface="+mn-cs"/>
                        </a:rPr>
                        <a:t>4</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a:spcBef>
                          <a:spcPts val="0"/>
                        </a:spcBef>
                        <a:spcAft>
                          <a:spcPts val="0"/>
                        </a:spcAft>
                      </a:pPr>
                      <a:r>
                        <a:rPr lang="en-US" sz="900" kern="0" dirty="0">
                          <a:solidFill>
                            <a:schemeClr val="tx1"/>
                          </a:solidFill>
                          <a:latin typeface="Open Sans"/>
                          <a:ea typeface="+mn-ea"/>
                          <a:cs typeface="+mn-cs"/>
                        </a:rPr>
                        <a:t>DB Scan</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algn="l">
                        <a:spcBef>
                          <a:spcPts val="0"/>
                        </a:spcBef>
                        <a:spcAft>
                          <a:spcPts val="0"/>
                        </a:spcAft>
                      </a:pPr>
                      <a:r>
                        <a:rPr lang="en-US" sz="900" kern="0" dirty="0">
                          <a:solidFill>
                            <a:schemeClr val="tx1"/>
                          </a:solidFill>
                          <a:latin typeface="Open Sans"/>
                          <a:ea typeface="+mn-ea"/>
                          <a:cs typeface="+mn-cs"/>
                        </a:rPr>
                        <a:t>EPS = 2.0. Model was built using a range of EPS values, 2.0 produced a reasonable number of clusters</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algn="l">
                        <a:spcBef>
                          <a:spcPts val="0"/>
                        </a:spcBef>
                        <a:spcAft>
                          <a:spcPts val="0"/>
                        </a:spcAft>
                      </a:pPr>
                      <a:r>
                        <a:rPr lang="en-US" sz="900" kern="0" dirty="0">
                          <a:solidFill>
                            <a:schemeClr val="tx1"/>
                          </a:solidFill>
                          <a:latin typeface="Open Sans"/>
                          <a:ea typeface="+mn-ea"/>
                          <a:cs typeface="+mn-cs"/>
                        </a:rPr>
                        <a:t>Outages were separated into 5 distinct clusters, but many events were classified as noise. Clusters were not separated very well</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356329897"/>
                  </a:ext>
                </a:extLst>
              </a:tr>
            </a:tbl>
          </a:graphicData>
        </a:graphic>
      </p:graphicFrame>
      <p:sp>
        <p:nvSpPr>
          <p:cNvPr id="41" name="Text Placeholder 2">
            <a:extLst>
              <a:ext uri="{FF2B5EF4-FFF2-40B4-BE49-F238E27FC236}">
                <a16:creationId xmlns:a16="http://schemas.microsoft.com/office/drawing/2014/main" id="{E301669A-14F1-B5F5-71A2-1B54D31D189B}"/>
              </a:ext>
            </a:extLst>
          </p:cNvPr>
          <p:cNvSpPr txBox="1">
            <a:spLocks/>
          </p:cNvSpPr>
          <p:nvPr/>
        </p:nvSpPr>
        <p:spPr>
          <a:xfrm>
            <a:off x="551688" y="684903"/>
            <a:ext cx="11390734" cy="454080"/>
          </a:xfrm>
          <a:prstGeom prst="rect">
            <a:avLst/>
          </a:prstGeom>
        </p:spPr>
        <p:txBody>
          <a:bodyPr vert="horz" lIns="0" tIns="0" rIns="0" bIns="0" rtlCol="0">
            <a:noAutofit/>
          </a:bodyPr>
          <a:lstStyle>
            <a:lvl1pPr marL="0" indent="0" algn="l" defTabSz="914400" rtl="0" eaLnBrk="1" latinLnBrk="0" hangingPunct="1">
              <a:spcBef>
                <a:spcPts val="200"/>
              </a:spcBef>
              <a:spcAft>
                <a:spcPts val="1333"/>
              </a:spcAft>
              <a:buSzPct val="100000"/>
              <a:buFontTx/>
              <a:buNone/>
              <a:defRPr lang="en-US" sz="1200" b="0" kern="1200" noProof="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200"/>
              </a:spcBef>
              <a:spcAft>
                <a:spcPts val="1333"/>
              </a:spcAft>
              <a:buClrTx/>
              <a:buSzPct val="100000"/>
              <a:buFontTx/>
              <a:buNone/>
              <a:tabLst/>
              <a:defRPr/>
            </a:pPr>
            <a:r>
              <a:rPr lang="en-US" dirty="0">
                <a:solidFill>
                  <a:srgbClr val="75787B"/>
                </a:solidFill>
              </a:rPr>
              <a:t>Four clustering models were built to gain additional insights into the data.  </a:t>
            </a:r>
            <a:r>
              <a:rPr lang="en-US" b="1" dirty="0" err="1">
                <a:solidFill>
                  <a:srgbClr val="75787B"/>
                </a:solidFill>
              </a:rPr>
              <a:t>KMeans</a:t>
            </a:r>
            <a:r>
              <a:rPr lang="en-US" b="1" dirty="0">
                <a:solidFill>
                  <a:srgbClr val="75787B"/>
                </a:solidFill>
              </a:rPr>
              <a:t> clustering with </a:t>
            </a:r>
            <a:r>
              <a:rPr lang="en-US" b="1" dirty="0" err="1">
                <a:solidFill>
                  <a:srgbClr val="75787B"/>
                </a:solidFill>
              </a:rPr>
              <a:t>n_clusters</a:t>
            </a:r>
            <a:r>
              <a:rPr lang="en-US" b="1" dirty="0">
                <a:solidFill>
                  <a:srgbClr val="75787B"/>
                </a:solidFill>
              </a:rPr>
              <a:t> = 4 provided the most useful grouping of outages</a:t>
            </a:r>
            <a:endParaRPr kumimoji="0" lang="en-US" sz="1200" b="1" i="0" u="none" strike="noStrike" kern="1200" cap="none" spc="0" normalizeH="0" baseline="0" noProof="0" dirty="0">
              <a:ln>
                <a:noFill/>
              </a:ln>
              <a:solidFill>
                <a:srgbClr val="75787B"/>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TextBox 9">
            <a:extLst>
              <a:ext uri="{FF2B5EF4-FFF2-40B4-BE49-F238E27FC236}">
                <a16:creationId xmlns:a16="http://schemas.microsoft.com/office/drawing/2014/main" id="{FF85A271-8686-6222-D6C2-9486FC943FBA}"/>
              </a:ext>
            </a:extLst>
          </p:cNvPr>
          <p:cNvSpPr txBox="1"/>
          <p:nvPr/>
        </p:nvSpPr>
        <p:spPr>
          <a:xfrm>
            <a:off x="8671810" y="6071016"/>
            <a:ext cx="184731" cy="369332"/>
          </a:xfrm>
          <a:prstGeom prst="rect">
            <a:avLst/>
          </a:prstGeom>
          <a:noFill/>
        </p:spPr>
        <p:txBody>
          <a:bodyPr wrap="none" rtlCol="0">
            <a:spAutoFit/>
          </a:bodyPr>
          <a:lstStyle/>
          <a:p>
            <a:endParaRPr lang="en-US" dirty="0"/>
          </a:p>
        </p:txBody>
      </p:sp>
      <p:graphicFrame>
        <p:nvGraphicFramePr>
          <p:cNvPr id="13" name="Table 12">
            <a:extLst>
              <a:ext uri="{FF2B5EF4-FFF2-40B4-BE49-F238E27FC236}">
                <a16:creationId xmlns:a16="http://schemas.microsoft.com/office/drawing/2014/main" id="{D53EDFEA-8891-0DAC-7D76-4094D3DB761C}"/>
              </a:ext>
            </a:extLst>
          </p:cNvPr>
          <p:cNvGraphicFramePr>
            <a:graphicFrameLocks noGrp="1"/>
          </p:cNvGraphicFramePr>
          <p:nvPr>
            <p:extLst>
              <p:ext uri="{D42A27DB-BD31-4B8C-83A1-F6EECF244321}">
                <p14:modId xmlns:p14="http://schemas.microsoft.com/office/powerpoint/2010/main" val="3708550950"/>
              </p:ext>
            </p:extLst>
          </p:nvPr>
        </p:nvGraphicFramePr>
        <p:xfrm>
          <a:off x="7377604" y="1920360"/>
          <a:ext cx="4327826" cy="2499889"/>
        </p:xfrm>
        <a:graphic>
          <a:graphicData uri="http://schemas.openxmlformats.org/drawingml/2006/table">
            <a:tbl>
              <a:tblPr firstRow="1" firstCol="1" bandRow="1"/>
              <a:tblGrid>
                <a:gridCol w="677172">
                  <a:extLst>
                    <a:ext uri="{9D8B030D-6E8A-4147-A177-3AD203B41FA5}">
                      <a16:colId xmlns:a16="http://schemas.microsoft.com/office/drawing/2014/main" val="3676625732"/>
                    </a:ext>
                  </a:extLst>
                </a:gridCol>
                <a:gridCol w="1482284">
                  <a:extLst>
                    <a:ext uri="{9D8B030D-6E8A-4147-A177-3AD203B41FA5}">
                      <a16:colId xmlns:a16="http://schemas.microsoft.com/office/drawing/2014/main" val="1664735845"/>
                    </a:ext>
                  </a:extLst>
                </a:gridCol>
                <a:gridCol w="2168370">
                  <a:extLst>
                    <a:ext uri="{9D8B030D-6E8A-4147-A177-3AD203B41FA5}">
                      <a16:colId xmlns:a16="http://schemas.microsoft.com/office/drawing/2014/main" val="1736969717"/>
                    </a:ext>
                  </a:extLst>
                </a:gridCol>
              </a:tblGrid>
              <a:tr h="554405">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kern="0" dirty="0">
                          <a:solidFill>
                            <a:schemeClr val="bg1"/>
                          </a:solidFill>
                          <a:latin typeface="Open Sans"/>
                          <a:ea typeface="+mn-ea"/>
                          <a:cs typeface="+mn-cs"/>
                        </a:rPr>
                        <a:t>The </a:t>
                      </a:r>
                      <a:r>
                        <a:rPr lang="en-US" sz="1000" b="1" kern="0" dirty="0" err="1">
                          <a:solidFill>
                            <a:schemeClr val="bg1"/>
                          </a:solidFill>
                          <a:latin typeface="Open Sans"/>
                          <a:ea typeface="+mn-ea"/>
                          <a:cs typeface="+mn-cs"/>
                        </a:rPr>
                        <a:t>dataframe’s</a:t>
                      </a:r>
                      <a:r>
                        <a:rPr lang="en-US" sz="1000" b="1" kern="0" dirty="0">
                          <a:solidFill>
                            <a:schemeClr val="bg1"/>
                          </a:solidFill>
                          <a:latin typeface="Open Sans"/>
                          <a:ea typeface="+mn-ea"/>
                          <a:cs typeface="+mn-cs"/>
                        </a:rPr>
                        <a:t> dimensions were reduced using t-SNE and PCA:</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004E59"/>
                    </a:solidFill>
                  </a:tcPr>
                </a:tc>
                <a:tc hMerge="1">
                  <a:txBody>
                    <a:bodyPr/>
                    <a:lstStyle/>
                    <a:p>
                      <a:pPr marL="0" marR="0" algn="ctr">
                        <a:spcBef>
                          <a:spcPts val="0"/>
                        </a:spcBef>
                        <a:spcAft>
                          <a:spcPts val="0"/>
                        </a:spcAft>
                      </a:pPr>
                      <a:endParaRPr lang="en-US" sz="1000" b="1" kern="0" dirty="0">
                        <a:solidFill>
                          <a:schemeClr val="bg1"/>
                        </a:solidFill>
                        <a:latin typeface="Open Sans"/>
                        <a:ea typeface="+mn-ea"/>
                        <a:cs typeface="+mn-cs"/>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4E59"/>
                    </a:solidFill>
                  </a:tcPr>
                </a:tc>
                <a:tc hMerge="1">
                  <a:txBody>
                    <a:bodyPr/>
                    <a:lstStyle/>
                    <a:p>
                      <a:pPr marL="0" marR="0" algn="ctr">
                        <a:spcBef>
                          <a:spcPts val="0"/>
                        </a:spcBef>
                        <a:spcAft>
                          <a:spcPts val="0"/>
                        </a:spcAft>
                      </a:pPr>
                      <a:endParaRPr lang="en-US" sz="1000" b="1" kern="0" dirty="0">
                        <a:solidFill>
                          <a:schemeClr val="bg1"/>
                        </a:solidFill>
                        <a:latin typeface="Open Sans"/>
                        <a:ea typeface="+mn-ea"/>
                        <a:cs typeface="+mn-cs"/>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4E59"/>
                    </a:solidFill>
                  </a:tcPr>
                </a:tc>
                <a:extLst>
                  <a:ext uri="{0D108BD9-81ED-4DB2-BD59-A6C34878D82A}">
                    <a16:rowId xmlns:a16="http://schemas.microsoft.com/office/drawing/2014/main" val="472277408"/>
                  </a:ext>
                </a:extLst>
              </a:tr>
              <a:tr h="430332">
                <a:tc>
                  <a:txBody>
                    <a:bodyPr/>
                    <a:lstStyle/>
                    <a:p>
                      <a:pPr marL="0" marR="0" algn="ctr">
                        <a:spcBef>
                          <a:spcPts val="0"/>
                        </a:spcBef>
                        <a:spcAft>
                          <a:spcPts val="0"/>
                        </a:spcAft>
                      </a:pPr>
                      <a:r>
                        <a:rPr lang="en-US" sz="900" b="1" kern="0" dirty="0">
                          <a:solidFill>
                            <a:schemeClr val="tx1"/>
                          </a:solidFill>
                          <a:latin typeface="Open Sans"/>
                          <a:ea typeface="+mn-ea"/>
                          <a:cs typeface="+mn-cs"/>
                        </a:rPr>
                        <a:t>Method</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E7E6E6"/>
                    </a:solidFill>
                  </a:tcPr>
                </a:tc>
                <a:tc>
                  <a:txBody>
                    <a:bodyPr/>
                    <a:lstStyle/>
                    <a:p>
                      <a:pPr marL="0" marR="0" algn="ctr">
                        <a:spcBef>
                          <a:spcPts val="0"/>
                        </a:spcBef>
                        <a:spcAft>
                          <a:spcPts val="0"/>
                        </a:spcAft>
                      </a:pPr>
                      <a:r>
                        <a:rPr lang="en-US" sz="900" b="1" kern="0" dirty="0">
                          <a:solidFill>
                            <a:schemeClr val="tx1"/>
                          </a:solidFill>
                          <a:latin typeface="Open Sans"/>
                          <a:ea typeface="+mn-ea"/>
                          <a:cs typeface="+mn-cs"/>
                        </a:rPr>
                        <a:t>Parameters</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E7E6E6"/>
                    </a:solidFill>
                  </a:tcPr>
                </a:tc>
                <a:tc>
                  <a:txBody>
                    <a:bodyPr/>
                    <a:lstStyle/>
                    <a:p>
                      <a:pPr marL="0" marR="0" algn="ctr">
                        <a:spcBef>
                          <a:spcPts val="0"/>
                        </a:spcBef>
                        <a:spcAft>
                          <a:spcPts val="0"/>
                        </a:spcAft>
                      </a:pPr>
                      <a:r>
                        <a:rPr lang="en-US" sz="900" b="1" kern="0" dirty="0">
                          <a:solidFill>
                            <a:schemeClr val="tx1"/>
                          </a:solidFill>
                          <a:latin typeface="Open Sans"/>
                          <a:ea typeface="+mn-ea"/>
                          <a:cs typeface="+mn-cs"/>
                        </a:rPr>
                        <a:t>Results</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E7E6E6"/>
                    </a:solidFill>
                  </a:tcPr>
                </a:tc>
                <a:extLst>
                  <a:ext uri="{0D108BD9-81ED-4DB2-BD59-A6C34878D82A}">
                    <a16:rowId xmlns:a16="http://schemas.microsoft.com/office/drawing/2014/main" val="2009652975"/>
                  </a:ext>
                </a:extLst>
              </a:tr>
              <a:tr h="703667">
                <a:tc>
                  <a:txBody>
                    <a:bodyPr/>
                    <a:lstStyle/>
                    <a:p>
                      <a:pPr marL="0" marR="0">
                        <a:spcBef>
                          <a:spcPts val="0"/>
                        </a:spcBef>
                        <a:spcAft>
                          <a:spcPts val="0"/>
                        </a:spcAft>
                      </a:pPr>
                      <a:r>
                        <a:rPr lang="en-US" sz="900" kern="0" dirty="0">
                          <a:solidFill>
                            <a:schemeClr val="tx1"/>
                          </a:solidFill>
                          <a:latin typeface="Open Sans"/>
                          <a:ea typeface="+mn-ea"/>
                          <a:cs typeface="+mn-cs"/>
                        </a:rPr>
                        <a:t>t-SNE</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196B24">
                        <a:alpha val="13333"/>
                      </a:srgbClr>
                    </a:solidFill>
                  </a:tcPr>
                </a:tc>
                <a:tc>
                  <a:txBody>
                    <a:bodyPr/>
                    <a:lstStyle/>
                    <a:p>
                      <a:pPr marL="0" marR="0" algn="l">
                        <a:spcBef>
                          <a:spcPts val="0"/>
                        </a:spcBef>
                        <a:spcAft>
                          <a:spcPts val="0"/>
                        </a:spcAft>
                      </a:pPr>
                      <a:r>
                        <a:rPr lang="en-US" sz="900" kern="0" dirty="0">
                          <a:solidFill>
                            <a:schemeClr val="tx1"/>
                          </a:solidFill>
                          <a:latin typeface="Open Sans"/>
                          <a:ea typeface="+mn-ea"/>
                          <a:cs typeface="+mn-cs"/>
                        </a:rPr>
                        <a:t>Learning rate = 150, a plot was formed with a range of learning rates to determine optimal</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196B24">
                        <a:alpha val="13333"/>
                      </a:srgbClr>
                    </a:solidFill>
                  </a:tcPr>
                </a:tc>
                <a:tc>
                  <a:txBody>
                    <a:bodyPr/>
                    <a:lstStyle/>
                    <a:p>
                      <a:pPr marL="0" marR="0" algn="l">
                        <a:spcBef>
                          <a:spcPts val="0"/>
                        </a:spcBef>
                        <a:spcAft>
                          <a:spcPts val="0"/>
                        </a:spcAft>
                      </a:pPr>
                      <a:r>
                        <a:rPr lang="en-US" sz="900" kern="0" dirty="0">
                          <a:solidFill>
                            <a:schemeClr val="tx1"/>
                          </a:solidFill>
                          <a:latin typeface="Open Sans"/>
                          <a:ea typeface="+mn-ea"/>
                          <a:cs typeface="+mn-cs"/>
                        </a:rPr>
                        <a:t>Reduced dimensions to 2 with clear separation of clusters on </a:t>
                      </a:r>
                      <a:r>
                        <a:rPr lang="en-US" sz="900" kern="0" dirty="0" err="1">
                          <a:solidFill>
                            <a:schemeClr val="tx1"/>
                          </a:solidFill>
                          <a:latin typeface="Open Sans"/>
                          <a:ea typeface="+mn-ea"/>
                          <a:cs typeface="+mn-cs"/>
                        </a:rPr>
                        <a:t>KMeans</a:t>
                      </a:r>
                      <a:r>
                        <a:rPr lang="en-US" sz="900" kern="0" dirty="0">
                          <a:solidFill>
                            <a:schemeClr val="tx1"/>
                          </a:solidFill>
                          <a:latin typeface="Open Sans"/>
                          <a:ea typeface="+mn-ea"/>
                          <a:cs typeface="+mn-cs"/>
                        </a:rPr>
                        <a:t> models</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196B24">
                        <a:alpha val="13333"/>
                      </a:srgbClr>
                    </a:solidFill>
                  </a:tcPr>
                </a:tc>
                <a:extLst>
                  <a:ext uri="{0D108BD9-81ED-4DB2-BD59-A6C34878D82A}">
                    <a16:rowId xmlns:a16="http://schemas.microsoft.com/office/drawing/2014/main" val="2125823081"/>
                  </a:ext>
                </a:extLst>
              </a:tr>
              <a:tr h="811485">
                <a:tc>
                  <a:txBody>
                    <a:bodyPr/>
                    <a:lstStyle/>
                    <a:p>
                      <a:pPr marL="0" marR="0">
                        <a:spcBef>
                          <a:spcPts val="0"/>
                        </a:spcBef>
                        <a:spcAft>
                          <a:spcPts val="0"/>
                        </a:spcAft>
                      </a:pPr>
                      <a:r>
                        <a:rPr lang="en-US" sz="900" kern="0" dirty="0">
                          <a:solidFill>
                            <a:schemeClr val="tx1"/>
                          </a:solidFill>
                          <a:latin typeface="Open Sans"/>
                          <a:ea typeface="+mn-ea"/>
                          <a:cs typeface="+mn-cs"/>
                        </a:rPr>
                        <a:t>PCA</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900" kern="0" dirty="0">
                          <a:solidFill>
                            <a:schemeClr val="tx1"/>
                          </a:solidFill>
                          <a:latin typeface="Open Sans"/>
                          <a:ea typeface="+mn-ea"/>
                          <a:cs typeface="+mn-cs"/>
                        </a:rPr>
                        <a:t>Explained variance was plotted as a function of number of PCA components</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900" kern="0" dirty="0">
                          <a:solidFill>
                            <a:schemeClr val="tx1"/>
                          </a:solidFill>
                          <a:latin typeface="Open Sans"/>
                          <a:ea typeface="+mn-ea"/>
                          <a:cs typeface="+mn-cs"/>
                        </a:rPr>
                        <a:t>6 dimensions were required to explain ~80% of the variance.</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86890270"/>
                  </a:ext>
                </a:extLst>
              </a:tr>
            </a:tbl>
          </a:graphicData>
        </a:graphic>
      </p:graphicFrame>
      <p:sp>
        <p:nvSpPr>
          <p:cNvPr id="38" name="Text Placeholder 2">
            <a:extLst>
              <a:ext uri="{FF2B5EF4-FFF2-40B4-BE49-F238E27FC236}">
                <a16:creationId xmlns:a16="http://schemas.microsoft.com/office/drawing/2014/main" id="{68B53C5E-E421-006E-243F-1DB1F569A412}"/>
              </a:ext>
            </a:extLst>
          </p:cNvPr>
          <p:cNvSpPr txBox="1">
            <a:spLocks/>
          </p:cNvSpPr>
          <p:nvPr/>
        </p:nvSpPr>
        <p:spPr>
          <a:xfrm>
            <a:off x="7377604" y="4604084"/>
            <a:ext cx="4262707" cy="1031590"/>
          </a:xfrm>
          <a:prstGeom prst="rect">
            <a:avLst/>
          </a:prstGeom>
          <a:solidFill>
            <a:srgbClr val="E4EDE5"/>
          </a:solidFill>
          <a:ln>
            <a:solidFill>
              <a:srgbClr val="004E59"/>
            </a:solidFill>
          </a:ln>
        </p:spPr>
        <p:txBody>
          <a:bodyPr vert="horz" lIns="0" tIns="0" rIns="0" bIns="0" rtlCol="0" anchor="ctr">
            <a:noAutofit/>
          </a:bodyPr>
          <a:lstStyle>
            <a:lvl1pPr marL="0" indent="0" algn="l" defTabSz="914400" rtl="0" eaLnBrk="1" latinLnBrk="0" hangingPunct="1">
              <a:spcBef>
                <a:spcPts val="200"/>
              </a:spcBef>
              <a:spcAft>
                <a:spcPts val="1333"/>
              </a:spcAft>
              <a:buSzPct val="100000"/>
              <a:buFontTx/>
              <a:buNone/>
              <a:defRPr lang="en-US" sz="1200" b="0" kern="1200" noProof="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200"/>
              </a:spcBef>
              <a:spcAft>
                <a:spcPts val="1333"/>
              </a:spcAft>
              <a:buClrTx/>
              <a:buSzPct val="100000"/>
              <a:buFontTx/>
              <a:buNone/>
              <a:tabLst/>
              <a:defRPr/>
            </a:pPr>
            <a:r>
              <a:rPr lang="en-US" sz="1600" dirty="0" err="1">
                <a:solidFill>
                  <a:prstClr val="black"/>
                </a:solidFill>
              </a:rPr>
              <a:t>KMeans</a:t>
            </a:r>
            <a:r>
              <a:rPr lang="en-US" sz="1600" dirty="0">
                <a:solidFill>
                  <a:prstClr val="black"/>
                </a:solidFill>
              </a:rPr>
              <a:t> with </a:t>
            </a:r>
            <a:r>
              <a:rPr lang="en-US" sz="1600" dirty="0" err="1">
                <a:solidFill>
                  <a:prstClr val="black"/>
                </a:solidFill>
              </a:rPr>
              <a:t>n_clusters</a:t>
            </a:r>
            <a:r>
              <a:rPr lang="en-US" sz="1600" dirty="0">
                <a:solidFill>
                  <a:prstClr val="black"/>
                </a:solidFill>
              </a:rPr>
              <a:t> = 4 was the best model and was able to be visualized well with t-SNE dimension reduction.</a:t>
            </a:r>
          </a:p>
        </p:txBody>
      </p:sp>
    </p:spTree>
    <p:extLst>
      <p:ext uri="{BB962C8B-B14F-4D97-AF65-F5344CB8AC3E}">
        <p14:creationId xmlns:p14="http://schemas.microsoft.com/office/powerpoint/2010/main" val="1077344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4F32FC7-72D0-2893-F9AA-21B335A570B0}"/>
              </a:ext>
            </a:extLst>
          </p:cNvPr>
          <p:cNvSpPr txBox="1">
            <a:spLocks/>
          </p:cNvSpPr>
          <p:nvPr/>
        </p:nvSpPr>
        <p:spPr bwMode="gray">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i="0" kern="1200" noProof="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lumMod val="85000"/>
                    <a:lumOff val="15000"/>
                  </a:sysClr>
                </a:solidFill>
                <a:effectLst/>
                <a:uLnTx/>
                <a:uFillTx/>
                <a:latin typeface="Open Sans" panose="020B0606030504020204" pitchFamily="34" charset="0"/>
                <a:ea typeface="Open Sans" panose="020B0606030504020204" pitchFamily="34" charset="0"/>
                <a:cs typeface="Open Sans" panose="020B0606030504020204" pitchFamily="34" charset="0"/>
              </a:rPr>
              <a:t>Model </a:t>
            </a:r>
            <a:r>
              <a:rPr lang="en-US" dirty="0">
                <a:solidFill>
                  <a:sysClr val="windowText" lastClr="000000">
                    <a:lumMod val="85000"/>
                    <a:lumOff val="15000"/>
                  </a:sysClr>
                </a:solidFill>
              </a:rPr>
              <a:t>Analysis</a:t>
            </a:r>
            <a:endParaRPr kumimoji="0" lang="en-US" sz="2400" b="1" i="0" u="none" strike="noStrike" kern="1200" cap="none" spc="0" normalizeH="0" baseline="0" noProof="0" dirty="0">
              <a:ln>
                <a:noFill/>
              </a:ln>
              <a:solidFill>
                <a:sysClr val="windowText" lastClr="000000">
                  <a:lumMod val="85000"/>
                  <a:lumOff val="15000"/>
                </a:sys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62A5D88E-8368-1163-FBCB-78124A3DE2F0}"/>
              </a:ext>
            </a:extLst>
          </p:cNvPr>
          <p:cNvPicPr>
            <a:picLocks noChangeAspect="1"/>
          </p:cNvPicPr>
          <p:nvPr/>
        </p:nvPicPr>
        <p:blipFill>
          <a:blip r:embed="rId2"/>
          <a:stretch>
            <a:fillRect/>
          </a:stretch>
        </p:blipFill>
        <p:spPr>
          <a:xfrm>
            <a:off x="551688" y="1017004"/>
            <a:ext cx="4170450" cy="3299333"/>
          </a:xfrm>
          <a:prstGeom prst="rect">
            <a:avLst/>
          </a:prstGeom>
        </p:spPr>
      </p:pic>
      <p:sp>
        <p:nvSpPr>
          <p:cNvPr id="10" name="TextBox 9">
            <a:extLst>
              <a:ext uri="{FF2B5EF4-FFF2-40B4-BE49-F238E27FC236}">
                <a16:creationId xmlns:a16="http://schemas.microsoft.com/office/drawing/2014/main" id="{FF85A271-8686-6222-D6C2-9486FC943FBA}"/>
              </a:ext>
            </a:extLst>
          </p:cNvPr>
          <p:cNvSpPr txBox="1"/>
          <p:nvPr/>
        </p:nvSpPr>
        <p:spPr>
          <a:xfrm>
            <a:off x="8671810" y="6071016"/>
            <a:ext cx="184731" cy="369332"/>
          </a:xfrm>
          <a:prstGeom prst="rect">
            <a:avLst/>
          </a:prstGeom>
          <a:noFill/>
        </p:spPr>
        <p:txBody>
          <a:bodyPr wrap="none" rtlCol="0">
            <a:spAutoFit/>
          </a:bodyPr>
          <a:lstStyle/>
          <a:p>
            <a:endParaRPr lang="en-US" dirty="0"/>
          </a:p>
        </p:txBody>
      </p:sp>
      <p:graphicFrame>
        <p:nvGraphicFramePr>
          <p:cNvPr id="8" name="Table 7">
            <a:extLst>
              <a:ext uri="{FF2B5EF4-FFF2-40B4-BE49-F238E27FC236}">
                <a16:creationId xmlns:a16="http://schemas.microsoft.com/office/drawing/2014/main" id="{A3BF2316-A32E-1145-8A28-8F6F5AC243E5}"/>
              </a:ext>
            </a:extLst>
          </p:cNvPr>
          <p:cNvGraphicFramePr>
            <a:graphicFrameLocks noGrp="1"/>
          </p:cNvGraphicFramePr>
          <p:nvPr>
            <p:extLst>
              <p:ext uri="{D42A27DB-BD31-4B8C-83A1-F6EECF244321}">
                <p14:modId xmlns:p14="http://schemas.microsoft.com/office/powerpoint/2010/main" val="87892389"/>
              </p:ext>
            </p:extLst>
          </p:nvPr>
        </p:nvGraphicFramePr>
        <p:xfrm>
          <a:off x="4940968" y="1048093"/>
          <a:ext cx="6817895" cy="1478432"/>
        </p:xfrm>
        <a:graphic>
          <a:graphicData uri="http://schemas.openxmlformats.org/drawingml/2006/table">
            <a:tbl>
              <a:tblPr firstRow="1" firstCol="1" bandRow="1"/>
              <a:tblGrid>
                <a:gridCol w="1058779">
                  <a:extLst>
                    <a:ext uri="{9D8B030D-6E8A-4147-A177-3AD203B41FA5}">
                      <a16:colId xmlns:a16="http://schemas.microsoft.com/office/drawing/2014/main" val="4274416441"/>
                    </a:ext>
                  </a:extLst>
                </a:gridCol>
                <a:gridCol w="456308">
                  <a:extLst>
                    <a:ext uri="{9D8B030D-6E8A-4147-A177-3AD203B41FA5}">
                      <a16:colId xmlns:a16="http://schemas.microsoft.com/office/drawing/2014/main" val="3457593701"/>
                    </a:ext>
                  </a:extLst>
                </a:gridCol>
                <a:gridCol w="757544">
                  <a:extLst>
                    <a:ext uri="{9D8B030D-6E8A-4147-A177-3AD203B41FA5}">
                      <a16:colId xmlns:a16="http://schemas.microsoft.com/office/drawing/2014/main" val="2004731420"/>
                    </a:ext>
                  </a:extLst>
                </a:gridCol>
                <a:gridCol w="757544">
                  <a:extLst>
                    <a:ext uri="{9D8B030D-6E8A-4147-A177-3AD203B41FA5}">
                      <a16:colId xmlns:a16="http://schemas.microsoft.com/office/drawing/2014/main" val="1063663360"/>
                    </a:ext>
                  </a:extLst>
                </a:gridCol>
                <a:gridCol w="757544">
                  <a:extLst>
                    <a:ext uri="{9D8B030D-6E8A-4147-A177-3AD203B41FA5}">
                      <a16:colId xmlns:a16="http://schemas.microsoft.com/office/drawing/2014/main" val="3420185908"/>
                    </a:ext>
                  </a:extLst>
                </a:gridCol>
                <a:gridCol w="757544">
                  <a:extLst>
                    <a:ext uri="{9D8B030D-6E8A-4147-A177-3AD203B41FA5}">
                      <a16:colId xmlns:a16="http://schemas.microsoft.com/office/drawing/2014/main" val="1559694366"/>
                    </a:ext>
                  </a:extLst>
                </a:gridCol>
                <a:gridCol w="757544">
                  <a:extLst>
                    <a:ext uri="{9D8B030D-6E8A-4147-A177-3AD203B41FA5}">
                      <a16:colId xmlns:a16="http://schemas.microsoft.com/office/drawing/2014/main" val="1949297533"/>
                    </a:ext>
                  </a:extLst>
                </a:gridCol>
                <a:gridCol w="757544">
                  <a:extLst>
                    <a:ext uri="{9D8B030D-6E8A-4147-A177-3AD203B41FA5}">
                      <a16:colId xmlns:a16="http://schemas.microsoft.com/office/drawing/2014/main" val="2833517815"/>
                    </a:ext>
                  </a:extLst>
                </a:gridCol>
                <a:gridCol w="757544">
                  <a:extLst>
                    <a:ext uri="{9D8B030D-6E8A-4147-A177-3AD203B41FA5}">
                      <a16:colId xmlns:a16="http://schemas.microsoft.com/office/drawing/2014/main" val="3458396309"/>
                    </a:ext>
                  </a:extLst>
                </a:gridCol>
              </a:tblGrid>
              <a:tr h="189937">
                <a:tc gridSpan="9">
                  <a:txBody>
                    <a:bodyPr/>
                    <a:lstStyle/>
                    <a:p>
                      <a:pPr marL="0" marR="0" algn="l">
                        <a:spcBef>
                          <a:spcPts val="0"/>
                        </a:spcBef>
                        <a:spcAft>
                          <a:spcPts val="1200"/>
                        </a:spcAft>
                      </a:pP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Crosstab of </a:t>
                      </a:r>
                      <a:r>
                        <a:rPr lang="en-US"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KMeans</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labels and NERC Region:</a:t>
                      </a:r>
                    </a:p>
                  </a:txBody>
                  <a:tcPr marL="68580" marR="68580" marT="0" marB="0" anchor="b">
                    <a:lnL>
                      <a:noFill/>
                    </a:lnL>
                    <a:lnR>
                      <a:noFill/>
                    </a:lnR>
                    <a:lnT>
                      <a:noFill/>
                    </a:lnT>
                    <a:lnB w="12700" cap="flat" cmpd="sng" algn="ctr">
                      <a:solidFill>
                        <a:srgbClr val="7F7F7F"/>
                      </a:solidFill>
                      <a:prstDash val="solid"/>
                      <a:round/>
                      <a:headEnd type="none" w="med" len="med"/>
                      <a:tailEnd type="none" w="med" len="med"/>
                    </a:lnB>
                    <a:solidFill>
                      <a:srgbClr val="004E59"/>
                    </a:solidFill>
                  </a:tcPr>
                </a:tc>
                <a:tc hMerge="1">
                  <a:txBody>
                    <a:bodyPr/>
                    <a:lstStyle/>
                    <a:p>
                      <a:pPr marL="0" marR="0" algn="ctr">
                        <a:spcBef>
                          <a:spcPts val="0"/>
                        </a:spcBef>
                        <a:spcAft>
                          <a:spcPts val="1200"/>
                        </a:spcAft>
                      </a:pPr>
                      <a:endParaRPr lang="en-US" sz="12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pPr marL="0" marR="0" algn="ctr">
                        <a:spcBef>
                          <a:spcPts val="0"/>
                        </a:spcBef>
                        <a:spcAft>
                          <a:spcPts val="1200"/>
                        </a:spcAft>
                      </a:pPr>
                      <a:endParaRPr lang="en-US" sz="12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pPr marL="0" marR="0" algn="ctr">
                        <a:spcBef>
                          <a:spcPts val="0"/>
                        </a:spcBef>
                        <a:spcAft>
                          <a:spcPts val="1200"/>
                        </a:spcAft>
                      </a:pPr>
                      <a:endParaRPr lang="en-US" sz="12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pPr marL="0" marR="0" algn="ctr">
                        <a:spcBef>
                          <a:spcPts val="0"/>
                        </a:spcBef>
                        <a:spcAft>
                          <a:spcPts val="1200"/>
                        </a:spcAft>
                      </a:pPr>
                      <a:endParaRPr lang="en-US" sz="12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pPr marL="0" marR="0" algn="ctr">
                        <a:spcBef>
                          <a:spcPts val="0"/>
                        </a:spcBef>
                        <a:spcAft>
                          <a:spcPts val="1200"/>
                        </a:spcAft>
                      </a:pPr>
                      <a:endParaRPr lang="en-US" sz="12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pPr marL="0" marR="0" algn="ctr">
                        <a:spcBef>
                          <a:spcPts val="0"/>
                        </a:spcBef>
                        <a:spcAft>
                          <a:spcPts val="1200"/>
                        </a:spcAft>
                      </a:pPr>
                      <a:endParaRPr lang="en-US" sz="12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pPr marL="0" marR="0" algn="ctr">
                        <a:spcBef>
                          <a:spcPts val="0"/>
                        </a:spcBef>
                        <a:spcAft>
                          <a:spcPts val="1200"/>
                        </a:spcAft>
                      </a:pPr>
                      <a:endParaRPr lang="en-US" sz="12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pPr marL="0" marR="0" algn="ctr">
                        <a:spcBef>
                          <a:spcPts val="0"/>
                        </a:spcBef>
                        <a:spcAft>
                          <a:spcPts val="1200"/>
                        </a:spcAft>
                      </a:pPr>
                      <a:endParaRPr lang="en-US" sz="12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7F7F7F"/>
                      </a:solidFill>
                      <a:prstDash val="solid"/>
                      <a:round/>
                      <a:headEnd type="none" w="med" len="med"/>
                      <a:tailEnd type="none" w="med" len="med"/>
                    </a:lnB>
                    <a:solidFill>
                      <a:srgbClr val="FFFFFF"/>
                    </a:solidFill>
                  </a:tcPr>
                </a:tc>
                <a:extLst>
                  <a:ext uri="{0D108BD9-81ED-4DB2-BD59-A6C34878D82A}">
                    <a16:rowId xmlns:a16="http://schemas.microsoft.com/office/drawing/2014/main" val="2191598275"/>
                  </a:ext>
                </a:extLst>
              </a:tr>
              <a:tr h="348219">
                <a:tc>
                  <a:txBody>
                    <a:bodyPr/>
                    <a:lstStyle/>
                    <a:p>
                      <a:pPr marL="0" marR="0" algn="ctr">
                        <a:spcBef>
                          <a:spcPts val="0"/>
                        </a:spcBef>
                        <a:spcAft>
                          <a:spcPts val="1200"/>
                        </a:spcAft>
                      </a:pPr>
                      <a:r>
                        <a:rPr lang="en-US" sz="11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NERC Region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FFFF"/>
                    </a:solidFill>
                  </a:tcPr>
                </a:tc>
                <a:tc>
                  <a:txBody>
                    <a:bodyPr/>
                    <a:lstStyle/>
                    <a:p>
                      <a:pPr marL="0" marR="0" algn="ctr">
                        <a:spcBef>
                          <a:spcPts val="0"/>
                        </a:spcBef>
                        <a:spcAft>
                          <a:spcPts val="1200"/>
                        </a:spcAft>
                      </a:pPr>
                      <a:r>
                        <a:rPr lang="en-US" sz="11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FRCC</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FFFF"/>
                    </a:solidFill>
                  </a:tcPr>
                </a:tc>
                <a:tc>
                  <a:txBody>
                    <a:bodyPr/>
                    <a:lstStyle/>
                    <a:p>
                      <a:pPr marL="0" marR="0" algn="ctr">
                        <a:spcBef>
                          <a:spcPts val="0"/>
                        </a:spcBef>
                        <a:spcAft>
                          <a:spcPts val="1200"/>
                        </a:spcAft>
                      </a:pPr>
                      <a:r>
                        <a:rPr lang="en-US" sz="11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MRO</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FFFF"/>
                    </a:solidFill>
                  </a:tcPr>
                </a:tc>
                <a:tc>
                  <a:txBody>
                    <a:bodyPr/>
                    <a:lstStyle/>
                    <a:p>
                      <a:pPr marL="0" marR="0" algn="ctr">
                        <a:spcBef>
                          <a:spcPts val="0"/>
                        </a:spcBef>
                        <a:spcAft>
                          <a:spcPts val="1200"/>
                        </a:spcAft>
                      </a:pPr>
                      <a:r>
                        <a:rPr lang="en-US" sz="11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NPCC</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FFFF"/>
                    </a:solidFill>
                  </a:tcPr>
                </a:tc>
                <a:tc>
                  <a:txBody>
                    <a:bodyPr/>
                    <a:lstStyle/>
                    <a:p>
                      <a:pPr marL="0" marR="0" algn="ctr">
                        <a:spcBef>
                          <a:spcPts val="0"/>
                        </a:spcBef>
                        <a:spcAft>
                          <a:spcPts val="1200"/>
                        </a:spcAft>
                      </a:pPr>
                      <a:r>
                        <a:rPr lang="en-US" sz="11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RF</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FFFF"/>
                    </a:solidFill>
                  </a:tcPr>
                </a:tc>
                <a:tc>
                  <a:txBody>
                    <a:bodyPr/>
                    <a:lstStyle/>
                    <a:p>
                      <a:pPr marL="0" marR="0" algn="ctr">
                        <a:spcBef>
                          <a:spcPts val="0"/>
                        </a:spcBef>
                        <a:spcAft>
                          <a:spcPts val="1200"/>
                        </a:spcAft>
                      </a:pPr>
                      <a:r>
                        <a:rPr lang="en-US" sz="11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SERC</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FFFF"/>
                    </a:solidFill>
                  </a:tcPr>
                </a:tc>
                <a:tc>
                  <a:txBody>
                    <a:bodyPr/>
                    <a:lstStyle/>
                    <a:p>
                      <a:pPr marL="0" marR="0" algn="ctr">
                        <a:spcBef>
                          <a:spcPts val="0"/>
                        </a:spcBef>
                        <a:spcAft>
                          <a:spcPts val="1200"/>
                        </a:spcAft>
                      </a:pPr>
                      <a:r>
                        <a:rPr lang="en-US" sz="11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SPP</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FFFF"/>
                    </a:solidFill>
                  </a:tcPr>
                </a:tc>
                <a:tc>
                  <a:txBody>
                    <a:bodyPr/>
                    <a:lstStyle/>
                    <a:p>
                      <a:pPr marL="0" marR="0" algn="ctr">
                        <a:spcBef>
                          <a:spcPts val="0"/>
                        </a:spcBef>
                        <a:spcAft>
                          <a:spcPts val="1200"/>
                        </a:spcAft>
                      </a:pPr>
                      <a:r>
                        <a:rPr lang="en-US" sz="11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FFFF"/>
                    </a:solidFill>
                  </a:tcPr>
                </a:tc>
                <a:tc>
                  <a:txBody>
                    <a:bodyPr/>
                    <a:lstStyle/>
                    <a:p>
                      <a:pPr marL="0" marR="0" algn="ctr">
                        <a:spcBef>
                          <a:spcPts val="0"/>
                        </a:spcBef>
                        <a:spcAft>
                          <a:spcPts val="1200"/>
                        </a:spcAft>
                      </a:pPr>
                      <a:r>
                        <a:rPr lang="en-US" sz="11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WECC</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FFFF"/>
                    </a:solidFill>
                  </a:tcPr>
                </a:tc>
                <a:extLst>
                  <a:ext uri="{0D108BD9-81ED-4DB2-BD59-A6C34878D82A}">
                    <a16:rowId xmlns:a16="http://schemas.microsoft.com/office/drawing/2014/main" val="3113348144"/>
                  </a:ext>
                </a:extLst>
              </a:tr>
              <a:tr h="146298">
                <a:tc>
                  <a:txBody>
                    <a:bodyPr/>
                    <a:lstStyle/>
                    <a:p>
                      <a:pPr marL="0" marR="0" algn="r">
                        <a:spcBef>
                          <a:spcPts val="0"/>
                        </a:spcBef>
                        <a:spcAft>
                          <a:spcPts val="1200"/>
                        </a:spcAft>
                      </a:pPr>
                      <a:r>
                        <a:rPr lang="en-US" sz="1100" b="1" i="1" kern="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KMeans</a:t>
                      </a:r>
                      <a:r>
                        <a:rPr lang="en-US" sz="11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Labels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endParaRPr lang="en-US" sz="1600" kern="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endParaRPr lang="en-US" sz="1600" kern="100">
                        <a:effectLst/>
                        <a:latin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endParaRPr lang="en-US" sz="1600" kern="100">
                        <a:effectLst/>
                        <a:latin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endParaRPr lang="en-US" sz="1600" kern="100">
                        <a:effectLst/>
                        <a:latin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endParaRPr lang="en-US" sz="1600" kern="100">
                        <a:effectLst/>
                        <a:latin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endParaRPr lang="en-US" sz="1600" kern="100">
                        <a:effectLst/>
                        <a:latin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endParaRPr lang="en-US" sz="1600" kern="100">
                        <a:effectLst/>
                        <a:latin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endParaRPr lang="en-US" sz="1600" kern="100">
                        <a:effectLst/>
                        <a:latin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529140731"/>
                  </a:ext>
                </a:extLst>
              </a:tr>
              <a:tr h="174109">
                <a:tc>
                  <a:txBody>
                    <a:bodyPr/>
                    <a:lstStyle/>
                    <a:p>
                      <a:pPr marL="0" marR="0" algn="r">
                        <a:spcBef>
                          <a:spcPts val="0"/>
                        </a:spcBef>
                        <a:spcAft>
                          <a:spcPts val="1200"/>
                        </a:spcAft>
                      </a:pPr>
                      <a:r>
                        <a:rPr lang="en-US" sz="11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spcBef>
                          <a:spcPts val="0"/>
                        </a:spcBef>
                        <a:spcAft>
                          <a:spcPts val="1200"/>
                        </a:spcAft>
                      </a:pPr>
                      <a:r>
                        <a:rPr lang="en-US" sz="1100" kern="0" dirty="0">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noFill/>
                  </a:tcPr>
                </a:tc>
                <a:tc>
                  <a:txBody>
                    <a:bodyPr/>
                    <a:lstStyle/>
                    <a:p>
                      <a:pPr marL="0" marR="0" algn="r">
                        <a:spcBef>
                          <a:spcPts val="0"/>
                        </a:spcBef>
                        <a:spcAft>
                          <a:spcPts val="1200"/>
                        </a:spcAft>
                      </a:pPr>
                      <a:r>
                        <a:rPr lang="en-US" sz="1100" kern="0">
                          <a:effectLst/>
                          <a:latin typeface="Calibri" panose="020F0502020204030204" pitchFamily="34" charset="0"/>
                          <a:ea typeface="Times New Roman" panose="02020603050405020304" pitchFamily="18" charset="0"/>
                          <a:cs typeface="Calibri" panose="020F0502020204030204" pitchFamily="34" charset="0"/>
                        </a:rPr>
                        <a:t>36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spcBef>
                          <a:spcPts val="0"/>
                        </a:spcBef>
                        <a:spcAft>
                          <a:spcPts val="1200"/>
                        </a:spcAft>
                      </a:pPr>
                      <a:r>
                        <a:rPr lang="en-US" sz="1100" kern="0">
                          <a:effectLst/>
                          <a:latin typeface="Calibri" panose="020F0502020204030204" pitchFamily="34" charset="0"/>
                          <a:ea typeface="Times New Roman" panose="02020603050405020304" pitchFamily="18" charset="0"/>
                          <a:cs typeface="Calibri" panose="020F0502020204030204" pitchFamily="34" charset="0"/>
                        </a:rPr>
                        <a:t>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spcBef>
                          <a:spcPts val="0"/>
                        </a:spcBef>
                        <a:spcAft>
                          <a:spcPts val="1200"/>
                        </a:spcAft>
                      </a:pPr>
                      <a:r>
                        <a:rPr lang="en-US" sz="1100" kern="0">
                          <a:effectLst/>
                          <a:latin typeface="Calibri" panose="020F0502020204030204" pitchFamily="34" charset="0"/>
                          <a:ea typeface="Times New Roman" panose="02020603050405020304" pitchFamily="18" charset="0"/>
                          <a:cs typeface="Calibri" panose="020F0502020204030204" pitchFamily="34" charset="0"/>
                        </a:rPr>
                        <a:t>26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spcBef>
                          <a:spcPts val="0"/>
                        </a:spcBef>
                        <a:spcAft>
                          <a:spcPts val="1200"/>
                        </a:spcAft>
                      </a:pPr>
                      <a:r>
                        <a:rPr lang="en-US" sz="1100" kern="0">
                          <a:effectLst/>
                          <a:latin typeface="Calibri" panose="020F0502020204030204" pitchFamily="34" charset="0"/>
                          <a:ea typeface="Times New Roman" panose="02020603050405020304" pitchFamily="18" charset="0"/>
                          <a:cs typeface="Calibri" panose="020F0502020204030204" pitchFamily="34" charset="0"/>
                        </a:rPr>
                        <a:t>60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spcBef>
                          <a:spcPts val="0"/>
                        </a:spcBef>
                        <a:spcAft>
                          <a:spcPts val="1200"/>
                        </a:spcAft>
                      </a:pPr>
                      <a:r>
                        <a:rPr lang="en-US" sz="1100" kern="0">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spcBef>
                          <a:spcPts val="0"/>
                        </a:spcBef>
                        <a:spcAft>
                          <a:spcPts val="1200"/>
                        </a:spcAft>
                      </a:pPr>
                      <a:r>
                        <a:rPr lang="en-US" sz="1100" kern="0">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spcBef>
                          <a:spcPts val="0"/>
                        </a:spcBef>
                        <a:spcAft>
                          <a:spcPts val="1200"/>
                        </a:spcAft>
                      </a:pPr>
                      <a:r>
                        <a:rPr lang="en-US" sz="1100" kern="0">
                          <a:effectLst/>
                          <a:latin typeface="Calibri" panose="020F0502020204030204" pitchFamily="34" charset="0"/>
                          <a:ea typeface="Times New Roman" panose="02020603050405020304" pitchFamily="18" charset="0"/>
                          <a:cs typeface="Calibri" panose="020F0502020204030204" pitchFamily="34" charset="0"/>
                        </a:rPr>
                        <a:t>123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4070429614"/>
                  </a:ext>
                </a:extLst>
              </a:tr>
              <a:tr h="174109">
                <a:tc>
                  <a:txBody>
                    <a:bodyPr/>
                    <a:lstStyle/>
                    <a:p>
                      <a:pPr marL="0" marR="0" algn="r">
                        <a:spcBef>
                          <a:spcPts val="0"/>
                        </a:spcBef>
                        <a:spcAft>
                          <a:spcPts val="1200"/>
                        </a:spcAft>
                      </a:pPr>
                      <a:r>
                        <a:rPr lang="en-US" sz="11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spcBef>
                          <a:spcPts val="0"/>
                        </a:spcBef>
                        <a:spcAft>
                          <a:spcPts val="1200"/>
                        </a:spcAft>
                      </a:pPr>
                      <a:r>
                        <a:rPr lang="en-US"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marL="0" marR="0" algn="r">
                        <a:spcBef>
                          <a:spcPts val="0"/>
                        </a:spcBef>
                        <a:spcAft>
                          <a:spcPts val="1200"/>
                        </a:spcAft>
                      </a:pPr>
                      <a:r>
                        <a:rPr lang="en-US"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spcBef>
                          <a:spcPts val="0"/>
                        </a:spcBef>
                        <a:spcAft>
                          <a:spcPts val="1200"/>
                        </a:spcAft>
                      </a:pPr>
                      <a:r>
                        <a:rPr lang="en-US"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spcBef>
                          <a:spcPts val="0"/>
                        </a:spcBef>
                        <a:spcAft>
                          <a:spcPts val="1200"/>
                        </a:spcAft>
                      </a:pPr>
                      <a:r>
                        <a:rPr lang="en-US"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spcBef>
                          <a:spcPts val="0"/>
                        </a:spcBef>
                        <a:spcAft>
                          <a:spcPts val="1200"/>
                        </a:spcAft>
                      </a:pPr>
                      <a:r>
                        <a:rPr lang="en-US"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spcBef>
                          <a:spcPts val="0"/>
                        </a:spcBef>
                        <a:spcAft>
                          <a:spcPts val="1200"/>
                        </a:spcAft>
                      </a:pPr>
                      <a:r>
                        <a:rPr lang="en-US"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spcBef>
                          <a:spcPts val="0"/>
                        </a:spcBef>
                        <a:spcAft>
                          <a:spcPts val="1200"/>
                        </a:spcAft>
                      </a:pPr>
                      <a:r>
                        <a:rPr lang="en-US"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spcBef>
                          <a:spcPts val="0"/>
                        </a:spcBef>
                        <a:spcAft>
                          <a:spcPts val="1200"/>
                        </a:spcAft>
                      </a:pPr>
                      <a:r>
                        <a:rPr lang="en-US"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238575431"/>
                  </a:ext>
                </a:extLst>
              </a:tr>
              <a:tr h="174109">
                <a:tc>
                  <a:txBody>
                    <a:bodyPr/>
                    <a:lstStyle/>
                    <a:p>
                      <a:pPr marL="0" marR="0" algn="r">
                        <a:spcBef>
                          <a:spcPts val="0"/>
                        </a:spcBef>
                        <a:spcAft>
                          <a:spcPts val="1200"/>
                        </a:spcAft>
                      </a:pPr>
                      <a:r>
                        <a:rPr lang="en-US" sz="11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spcBef>
                          <a:spcPts val="0"/>
                        </a:spcBef>
                        <a:spcAft>
                          <a:spcPts val="1200"/>
                        </a:spcAft>
                      </a:pPr>
                      <a:r>
                        <a:rPr lang="en-US" sz="1100" kern="0" dirty="0">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noFill/>
                  </a:tcPr>
                </a:tc>
                <a:tc>
                  <a:txBody>
                    <a:bodyPr/>
                    <a:lstStyle/>
                    <a:p>
                      <a:pPr marL="0" marR="0" algn="r">
                        <a:spcBef>
                          <a:spcPts val="0"/>
                        </a:spcBef>
                        <a:spcAft>
                          <a:spcPts val="1200"/>
                        </a:spcAft>
                      </a:pPr>
                      <a:r>
                        <a:rPr lang="en-US" sz="1100" kern="0" dirty="0">
                          <a:effectLst/>
                          <a:latin typeface="Calibri" panose="020F0502020204030204" pitchFamily="34" charset="0"/>
                          <a:ea typeface="Times New Roman" panose="02020603050405020304" pitchFamily="18" charset="0"/>
                          <a:cs typeface="Calibri" panose="020F0502020204030204" pitchFamily="34" charset="0"/>
                        </a:rPr>
                        <a:t>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spcBef>
                          <a:spcPts val="0"/>
                        </a:spcBef>
                        <a:spcAft>
                          <a:spcPts val="1200"/>
                        </a:spcAft>
                      </a:pPr>
                      <a:r>
                        <a:rPr lang="en-US" sz="1100" kern="0">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spcBef>
                          <a:spcPts val="0"/>
                        </a:spcBef>
                        <a:spcAft>
                          <a:spcPts val="1200"/>
                        </a:spcAft>
                      </a:pPr>
                      <a:r>
                        <a:rPr lang="en-US" sz="1100" kern="0">
                          <a:effectLst/>
                          <a:latin typeface="Calibri" panose="020F0502020204030204" pitchFamily="34" charset="0"/>
                          <a:ea typeface="Times New Roman" panose="02020603050405020304" pitchFamily="18" charset="0"/>
                          <a:cs typeface="Calibri" panose="020F0502020204030204" pitchFamily="34" charset="0"/>
                        </a:rPr>
                        <a:t>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spcBef>
                          <a:spcPts val="0"/>
                        </a:spcBef>
                        <a:spcAft>
                          <a:spcPts val="1200"/>
                        </a:spcAft>
                      </a:pPr>
                      <a:r>
                        <a:rPr lang="en-US" sz="1100" kern="0">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spcBef>
                          <a:spcPts val="0"/>
                        </a:spcBef>
                        <a:spcAft>
                          <a:spcPts val="1200"/>
                        </a:spcAft>
                      </a:pPr>
                      <a:r>
                        <a:rPr lang="en-US" sz="1100" kern="0">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spcBef>
                          <a:spcPts val="0"/>
                        </a:spcBef>
                        <a:spcAft>
                          <a:spcPts val="1200"/>
                        </a:spcAft>
                      </a:pPr>
                      <a:r>
                        <a:rPr lang="en-US" sz="1100" kern="0">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spcBef>
                          <a:spcPts val="0"/>
                        </a:spcBef>
                        <a:spcAft>
                          <a:spcPts val="1200"/>
                        </a:spcAft>
                      </a:pPr>
                      <a:r>
                        <a:rPr lang="en-US" sz="1100" kern="0" dirty="0">
                          <a:effectLst/>
                          <a:latin typeface="Calibri" panose="020F0502020204030204" pitchFamily="34" charset="0"/>
                          <a:ea typeface="Times New Roman" panose="02020603050405020304" pitchFamily="18" charset="0"/>
                          <a:cs typeface="Calibri" panose="020F0502020204030204" pitchFamily="34" charset="0"/>
                        </a:rPr>
                        <a:t>11</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590125457"/>
                  </a:ext>
                </a:extLst>
              </a:tr>
              <a:tr h="174109">
                <a:tc>
                  <a:txBody>
                    <a:bodyPr/>
                    <a:lstStyle/>
                    <a:p>
                      <a:pPr marL="0" marR="0" algn="r">
                        <a:spcBef>
                          <a:spcPts val="0"/>
                        </a:spcBef>
                        <a:spcAft>
                          <a:spcPts val="1200"/>
                        </a:spcAft>
                      </a:pPr>
                      <a:r>
                        <a:rPr lang="en-US" sz="11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spcBef>
                          <a:spcPts val="0"/>
                        </a:spcBef>
                        <a:spcAft>
                          <a:spcPts val="1200"/>
                        </a:spcAft>
                      </a:pPr>
                      <a:r>
                        <a:rPr lang="en-US"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marL="0" marR="0" algn="r">
                        <a:spcBef>
                          <a:spcPts val="0"/>
                        </a:spcBef>
                        <a:spcAft>
                          <a:spcPts val="1200"/>
                        </a:spcAft>
                      </a:pPr>
                      <a:r>
                        <a:rPr lang="en-US"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spcBef>
                          <a:spcPts val="0"/>
                        </a:spcBef>
                        <a:spcAft>
                          <a:spcPts val="1200"/>
                        </a:spcAft>
                      </a:pPr>
                      <a:r>
                        <a:rPr lang="en-US"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spcBef>
                          <a:spcPts val="0"/>
                        </a:spcBef>
                        <a:spcAft>
                          <a:spcPts val="1200"/>
                        </a:spcAft>
                      </a:pPr>
                      <a:r>
                        <a:rPr lang="en-US"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spcBef>
                          <a:spcPts val="0"/>
                        </a:spcBef>
                        <a:spcAft>
                          <a:spcPts val="1200"/>
                        </a:spcAft>
                      </a:pPr>
                      <a:r>
                        <a:rPr lang="en-US"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spcBef>
                          <a:spcPts val="0"/>
                        </a:spcBef>
                        <a:spcAft>
                          <a:spcPts val="1200"/>
                        </a:spcAft>
                      </a:pPr>
                      <a:r>
                        <a:rPr lang="en-US"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spcBef>
                          <a:spcPts val="0"/>
                        </a:spcBef>
                        <a:spcAft>
                          <a:spcPts val="1200"/>
                        </a:spcAft>
                      </a:pPr>
                      <a:r>
                        <a:rPr lang="en-US"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spcBef>
                          <a:spcPts val="0"/>
                        </a:spcBef>
                        <a:spcAft>
                          <a:spcPts val="1200"/>
                        </a:spcAft>
                      </a:pPr>
                      <a:r>
                        <a:rPr lang="en-US"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2091621979"/>
                  </a:ext>
                </a:extLst>
              </a:tr>
            </a:tbl>
          </a:graphicData>
        </a:graphic>
      </p:graphicFrame>
      <p:graphicFrame>
        <p:nvGraphicFramePr>
          <p:cNvPr id="13" name="Table 12">
            <a:extLst>
              <a:ext uri="{FF2B5EF4-FFF2-40B4-BE49-F238E27FC236}">
                <a16:creationId xmlns:a16="http://schemas.microsoft.com/office/drawing/2014/main" id="{4A5B99FA-C90B-2C4C-418E-051E6EE90408}"/>
              </a:ext>
            </a:extLst>
          </p:cNvPr>
          <p:cNvGraphicFramePr>
            <a:graphicFrameLocks noGrp="1"/>
          </p:cNvGraphicFramePr>
          <p:nvPr>
            <p:extLst>
              <p:ext uri="{D42A27DB-BD31-4B8C-83A1-F6EECF244321}">
                <p14:modId xmlns:p14="http://schemas.microsoft.com/office/powerpoint/2010/main" val="1802596306"/>
              </p:ext>
            </p:extLst>
          </p:nvPr>
        </p:nvGraphicFramePr>
        <p:xfrm>
          <a:off x="4940968" y="2689784"/>
          <a:ext cx="6817894" cy="1417472"/>
        </p:xfrm>
        <a:graphic>
          <a:graphicData uri="http://schemas.openxmlformats.org/drawingml/2006/table">
            <a:tbl>
              <a:tblPr firstRow="1" firstCol="1" bandRow="1"/>
              <a:tblGrid>
                <a:gridCol w="1058779">
                  <a:extLst>
                    <a:ext uri="{9D8B030D-6E8A-4147-A177-3AD203B41FA5}">
                      <a16:colId xmlns:a16="http://schemas.microsoft.com/office/drawing/2014/main" val="4274416441"/>
                    </a:ext>
                  </a:extLst>
                </a:gridCol>
                <a:gridCol w="889190">
                  <a:extLst>
                    <a:ext uri="{9D8B030D-6E8A-4147-A177-3AD203B41FA5}">
                      <a16:colId xmlns:a16="http://schemas.microsoft.com/office/drawing/2014/main" val="3457593701"/>
                    </a:ext>
                  </a:extLst>
                </a:gridCol>
                <a:gridCol w="973985">
                  <a:extLst>
                    <a:ext uri="{9D8B030D-6E8A-4147-A177-3AD203B41FA5}">
                      <a16:colId xmlns:a16="http://schemas.microsoft.com/office/drawing/2014/main" val="2004731420"/>
                    </a:ext>
                  </a:extLst>
                </a:gridCol>
                <a:gridCol w="973985">
                  <a:extLst>
                    <a:ext uri="{9D8B030D-6E8A-4147-A177-3AD203B41FA5}">
                      <a16:colId xmlns:a16="http://schemas.microsoft.com/office/drawing/2014/main" val="1063663360"/>
                    </a:ext>
                  </a:extLst>
                </a:gridCol>
                <a:gridCol w="973985">
                  <a:extLst>
                    <a:ext uri="{9D8B030D-6E8A-4147-A177-3AD203B41FA5}">
                      <a16:colId xmlns:a16="http://schemas.microsoft.com/office/drawing/2014/main" val="3420185908"/>
                    </a:ext>
                  </a:extLst>
                </a:gridCol>
                <a:gridCol w="973985">
                  <a:extLst>
                    <a:ext uri="{9D8B030D-6E8A-4147-A177-3AD203B41FA5}">
                      <a16:colId xmlns:a16="http://schemas.microsoft.com/office/drawing/2014/main" val="1559694366"/>
                    </a:ext>
                  </a:extLst>
                </a:gridCol>
                <a:gridCol w="973985">
                  <a:extLst>
                    <a:ext uri="{9D8B030D-6E8A-4147-A177-3AD203B41FA5}">
                      <a16:colId xmlns:a16="http://schemas.microsoft.com/office/drawing/2014/main" val="1949297533"/>
                    </a:ext>
                  </a:extLst>
                </a:gridCol>
              </a:tblGrid>
              <a:tr h="189937">
                <a:tc gridSpan="7">
                  <a:txBody>
                    <a:bodyPr/>
                    <a:lstStyle/>
                    <a:p>
                      <a:pPr marL="0" marR="0" algn="l">
                        <a:spcBef>
                          <a:spcPts val="0"/>
                        </a:spcBef>
                        <a:spcAft>
                          <a:spcPts val="1200"/>
                        </a:spcAft>
                      </a:pP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Crosstab of </a:t>
                      </a:r>
                      <a:r>
                        <a:rPr lang="en-US"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KMeans</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labels and Event Type:</a:t>
                      </a:r>
                    </a:p>
                  </a:txBody>
                  <a:tcPr marL="68580" marR="68580" marT="0" marB="0" anchor="b">
                    <a:lnL>
                      <a:noFill/>
                    </a:lnL>
                    <a:lnR>
                      <a:noFill/>
                    </a:lnR>
                    <a:lnT>
                      <a:noFill/>
                    </a:lnT>
                    <a:lnB w="12700" cap="flat" cmpd="sng" algn="ctr">
                      <a:solidFill>
                        <a:srgbClr val="7F7F7F"/>
                      </a:solidFill>
                      <a:prstDash val="solid"/>
                      <a:round/>
                      <a:headEnd type="none" w="med" len="med"/>
                      <a:tailEnd type="none" w="med" len="med"/>
                    </a:lnB>
                    <a:solidFill>
                      <a:srgbClr val="004E59"/>
                    </a:solidFill>
                  </a:tcPr>
                </a:tc>
                <a:tc hMerge="1">
                  <a:txBody>
                    <a:bodyPr/>
                    <a:lstStyle/>
                    <a:p>
                      <a:pPr marL="0" marR="0" algn="ctr">
                        <a:spcBef>
                          <a:spcPts val="0"/>
                        </a:spcBef>
                        <a:spcAft>
                          <a:spcPts val="1200"/>
                        </a:spcAft>
                      </a:pPr>
                      <a:endParaRPr lang="en-US" sz="12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pPr marL="0" marR="0" algn="ctr">
                        <a:spcBef>
                          <a:spcPts val="0"/>
                        </a:spcBef>
                        <a:spcAft>
                          <a:spcPts val="1200"/>
                        </a:spcAft>
                      </a:pPr>
                      <a:endParaRPr lang="en-US" sz="12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pPr marL="0" marR="0" algn="ctr">
                        <a:spcBef>
                          <a:spcPts val="0"/>
                        </a:spcBef>
                        <a:spcAft>
                          <a:spcPts val="1200"/>
                        </a:spcAft>
                      </a:pPr>
                      <a:endParaRPr lang="en-US" sz="12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pPr marL="0" marR="0" algn="ctr">
                        <a:spcBef>
                          <a:spcPts val="0"/>
                        </a:spcBef>
                        <a:spcAft>
                          <a:spcPts val="1200"/>
                        </a:spcAft>
                      </a:pPr>
                      <a:endParaRPr lang="en-US" sz="12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pPr marL="0" marR="0" algn="ctr">
                        <a:spcBef>
                          <a:spcPts val="0"/>
                        </a:spcBef>
                        <a:spcAft>
                          <a:spcPts val="1200"/>
                        </a:spcAft>
                      </a:pPr>
                      <a:endParaRPr lang="en-US" sz="12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pPr marL="0" marR="0" algn="ctr">
                        <a:spcBef>
                          <a:spcPts val="0"/>
                        </a:spcBef>
                        <a:spcAft>
                          <a:spcPts val="1200"/>
                        </a:spcAft>
                      </a:pPr>
                      <a:endParaRPr lang="en-US" sz="12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7F7F7F"/>
                      </a:solidFill>
                      <a:prstDash val="solid"/>
                      <a:round/>
                      <a:headEnd type="none" w="med" len="med"/>
                      <a:tailEnd type="none" w="med" len="med"/>
                    </a:lnB>
                    <a:solidFill>
                      <a:srgbClr val="FFFFFF"/>
                    </a:solidFill>
                  </a:tcPr>
                </a:tc>
                <a:extLst>
                  <a:ext uri="{0D108BD9-81ED-4DB2-BD59-A6C34878D82A}">
                    <a16:rowId xmlns:a16="http://schemas.microsoft.com/office/drawing/2014/main" val="2191598275"/>
                  </a:ext>
                </a:extLst>
              </a:tr>
              <a:tr h="348219">
                <a:tc>
                  <a:txBody>
                    <a:bodyPr/>
                    <a:lstStyle/>
                    <a:p>
                      <a:pPr marL="0" marR="0" algn="r">
                        <a:spcBef>
                          <a:spcPts val="0"/>
                        </a:spcBef>
                        <a:spcAft>
                          <a:spcPts val="1200"/>
                        </a:spcAft>
                      </a:pPr>
                      <a:r>
                        <a:rPr lang="en-US" sz="10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Event Type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spcBef>
                          <a:spcPts val="0"/>
                        </a:spcBef>
                        <a:spcAft>
                          <a:spcPts val="1200"/>
                        </a:spcAft>
                      </a:pPr>
                      <a:r>
                        <a:rPr lang="en-US" sz="1000" b="1" i="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Cyber Event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spcBef>
                          <a:spcPts val="0"/>
                        </a:spcBef>
                        <a:spcAft>
                          <a:spcPts val="1200"/>
                        </a:spcAft>
                      </a:pPr>
                      <a:r>
                        <a:rPr lang="en-US" sz="10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Other</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spcBef>
                          <a:spcPts val="0"/>
                        </a:spcBef>
                        <a:spcAft>
                          <a:spcPts val="1200"/>
                        </a:spcAft>
                      </a:pPr>
                      <a:r>
                        <a:rPr lang="en-US" sz="10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Severe Weather</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spcBef>
                          <a:spcPts val="0"/>
                        </a:spcBef>
                        <a:spcAft>
                          <a:spcPts val="1200"/>
                        </a:spcAft>
                      </a:pPr>
                      <a:r>
                        <a:rPr lang="en-US" sz="10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System Operations</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spcBef>
                          <a:spcPts val="0"/>
                        </a:spcBef>
                        <a:spcAft>
                          <a:spcPts val="1200"/>
                        </a:spcAft>
                      </a:pPr>
                      <a:r>
                        <a:rPr lang="en-US" sz="10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Distribution Interruption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spcBef>
                          <a:spcPts val="0"/>
                        </a:spcBef>
                        <a:spcAft>
                          <a:spcPts val="1200"/>
                        </a:spcAft>
                      </a:pPr>
                      <a:r>
                        <a:rPr lang="en-US" sz="10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Vandalism</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FFFFF"/>
                    </a:solidFill>
                  </a:tcPr>
                </a:tc>
                <a:extLst>
                  <a:ext uri="{0D108BD9-81ED-4DB2-BD59-A6C34878D82A}">
                    <a16:rowId xmlns:a16="http://schemas.microsoft.com/office/drawing/2014/main" val="3113348144"/>
                  </a:ext>
                </a:extLst>
              </a:tr>
              <a:tr h="146298">
                <a:tc>
                  <a:txBody>
                    <a:bodyPr/>
                    <a:lstStyle/>
                    <a:p>
                      <a:pPr marL="0" marR="0" algn="r">
                        <a:spcBef>
                          <a:spcPts val="0"/>
                        </a:spcBef>
                        <a:spcAft>
                          <a:spcPts val="1200"/>
                        </a:spcAft>
                      </a:pPr>
                      <a:r>
                        <a:rPr lang="en-US" sz="10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KMeans Labels</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endParaRPr lang="en-US" sz="1200" kern="1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endParaRPr lang="en-US" sz="1200" kern="100" dirty="0">
                        <a:effectLst/>
                        <a:latin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endParaRPr lang="en-US" sz="1200" kern="100" dirty="0">
                        <a:effectLst/>
                        <a:latin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endParaRPr lang="en-US" sz="1200" kern="100">
                        <a:effectLst/>
                        <a:latin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endParaRPr lang="en-US" sz="1200" kern="100">
                        <a:effectLst/>
                        <a:latin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endParaRPr lang="en-US" sz="1200" kern="100">
                        <a:effectLst/>
                        <a:latin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529140731"/>
                  </a:ext>
                </a:extLst>
              </a:tr>
              <a:tr h="174109">
                <a:tc>
                  <a:txBody>
                    <a:bodyPr/>
                    <a:lstStyle/>
                    <a:p>
                      <a:pPr marL="0" marR="0" algn="r">
                        <a:spcBef>
                          <a:spcPts val="0"/>
                        </a:spcBef>
                        <a:spcAft>
                          <a:spcPts val="1200"/>
                        </a:spcAft>
                      </a:pPr>
                      <a:r>
                        <a:rPr lang="en-US" sz="10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spcBef>
                          <a:spcPts val="0"/>
                        </a:spcBef>
                        <a:spcAft>
                          <a:spcPts val="1200"/>
                        </a:spcAft>
                      </a:pPr>
                      <a:r>
                        <a:rPr lang="en-US" sz="1000" kern="0">
                          <a:effectLst/>
                          <a:latin typeface="Calibri" panose="020F0502020204030204" pitchFamily="34" charset="0"/>
                          <a:ea typeface="Times New Roman" panose="02020603050405020304" pitchFamily="18" charset="0"/>
                          <a:cs typeface="Calibri" panose="020F0502020204030204" pitchFamily="34" charset="0"/>
                        </a:rPr>
                        <a:t>1</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noFill/>
                  </a:tcPr>
                </a:tc>
                <a:tc>
                  <a:txBody>
                    <a:bodyPr/>
                    <a:lstStyle/>
                    <a:p>
                      <a:pPr marL="0" marR="0" algn="r">
                        <a:spcBef>
                          <a:spcPts val="0"/>
                        </a:spcBef>
                        <a:spcAft>
                          <a:spcPts val="1200"/>
                        </a:spcAft>
                      </a:pPr>
                      <a:r>
                        <a:rPr lang="en-US" sz="1000" kern="0" dirty="0">
                          <a:effectLst/>
                          <a:latin typeface="Calibri" panose="020F0502020204030204" pitchFamily="34" charset="0"/>
                          <a:ea typeface="Times New Roman" panose="02020603050405020304" pitchFamily="18" charset="0"/>
                          <a:cs typeface="Calibri" panose="020F0502020204030204" pitchFamily="34" charset="0"/>
                        </a:rPr>
                        <a:t>4</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spcBef>
                          <a:spcPts val="0"/>
                        </a:spcBef>
                        <a:spcAft>
                          <a:spcPts val="1200"/>
                        </a:spcAft>
                      </a:pPr>
                      <a:r>
                        <a:rPr lang="en-US" sz="1000" kern="0" dirty="0">
                          <a:effectLst/>
                          <a:latin typeface="Calibri" panose="020F0502020204030204" pitchFamily="34" charset="0"/>
                          <a:ea typeface="Times New Roman" panose="02020603050405020304" pitchFamily="18" charset="0"/>
                          <a:cs typeface="Calibri" panose="020F0502020204030204" pitchFamily="34" charset="0"/>
                        </a:rPr>
                        <a:t>85</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spcBef>
                          <a:spcPts val="0"/>
                        </a:spcBef>
                        <a:spcAft>
                          <a:spcPts val="1200"/>
                        </a:spcAft>
                      </a:pPr>
                      <a:r>
                        <a:rPr lang="en-US" sz="1000" kern="0" dirty="0">
                          <a:effectLst/>
                          <a:latin typeface="Calibri" panose="020F0502020204030204" pitchFamily="34" charset="0"/>
                          <a:ea typeface="Times New Roman" panose="02020603050405020304" pitchFamily="18" charset="0"/>
                          <a:cs typeface="Calibri" panose="020F0502020204030204" pitchFamily="34" charset="0"/>
                        </a:rPr>
                        <a:t>49</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spcBef>
                          <a:spcPts val="0"/>
                        </a:spcBef>
                        <a:spcAft>
                          <a:spcPts val="1200"/>
                        </a:spcAft>
                      </a:pPr>
                      <a:r>
                        <a:rPr lang="en-US" sz="1000" kern="0" dirty="0">
                          <a:effectLst/>
                          <a:latin typeface="Calibri" panose="020F0502020204030204" pitchFamily="34" charset="0"/>
                          <a:ea typeface="Times New Roman" panose="02020603050405020304" pitchFamily="18" charset="0"/>
                          <a:cs typeface="Calibri" panose="020F0502020204030204" pitchFamily="34" charset="0"/>
                        </a:rPr>
                        <a:t>50</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spcBef>
                          <a:spcPts val="0"/>
                        </a:spcBef>
                        <a:spcAft>
                          <a:spcPts val="1200"/>
                        </a:spcAft>
                      </a:pPr>
                      <a:r>
                        <a:rPr lang="en-US" sz="1000" kern="0">
                          <a:effectLst/>
                          <a:latin typeface="Calibri" panose="020F0502020204030204" pitchFamily="34" charset="0"/>
                          <a:ea typeface="Times New Roman" panose="02020603050405020304" pitchFamily="18" charset="0"/>
                          <a:cs typeface="Calibri" panose="020F0502020204030204" pitchFamily="34" charset="0"/>
                        </a:rPr>
                        <a:t>59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4070429614"/>
                  </a:ext>
                </a:extLst>
              </a:tr>
              <a:tr h="174109">
                <a:tc>
                  <a:txBody>
                    <a:bodyPr/>
                    <a:lstStyle/>
                    <a:p>
                      <a:pPr marL="0" marR="0" algn="r">
                        <a:spcBef>
                          <a:spcPts val="0"/>
                        </a:spcBef>
                        <a:spcAft>
                          <a:spcPts val="1200"/>
                        </a:spcAft>
                      </a:pPr>
                      <a:r>
                        <a:rPr lang="en-US" sz="10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spcBef>
                          <a:spcPts val="0"/>
                        </a:spcBef>
                        <a:spcAft>
                          <a:spcPts val="1200"/>
                        </a:spcAft>
                      </a:pPr>
                      <a:r>
                        <a:rPr lang="en-US" sz="10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marL="0" marR="0" algn="r">
                        <a:spcBef>
                          <a:spcPts val="0"/>
                        </a:spcBef>
                        <a:spcAft>
                          <a:spcPts val="1200"/>
                        </a:spcAft>
                      </a:pPr>
                      <a:r>
                        <a:rPr lang="en-US" sz="10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spcBef>
                          <a:spcPts val="0"/>
                        </a:spcBef>
                        <a:spcAft>
                          <a:spcPts val="1200"/>
                        </a:spcAft>
                      </a:pPr>
                      <a:r>
                        <a:rPr lang="en-US" sz="1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spcBef>
                          <a:spcPts val="0"/>
                        </a:spcBef>
                        <a:spcAft>
                          <a:spcPts val="1200"/>
                        </a:spcAft>
                      </a:pPr>
                      <a:r>
                        <a:rPr lang="en-US" sz="10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spcBef>
                          <a:spcPts val="0"/>
                        </a:spcBef>
                        <a:spcAft>
                          <a:spcPts val="1200"/>
                        </a:spcAft>
                      </a:pPr>
                      <a:r>
                        <a:rPr lang="en-US" sz="1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spcBef>
                          <a:spcPts val="0"/>
                        </a:spcBef>
                        <a:spcAft>
                          <a:spcPts val="1200"/>
                        </a:spcAft>
                      </a:pPr>
                      <a:r>
                        <a:rPr lang="en-US" sz="1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238575431"/>
                  </a:ext>
                </a:extLst>
              </a:tr>
              <a:tr h="174109">
                <a:tc>
                  <a:txBody>
                    <a:bodyPr/>
                    <a:lstStyle/>
                    <a:p>
                      <a:pPr marL="0" marR="0" algn="r">
                        <a:spcBef>
                          <a:spcPts val="0"/>
                        </a:spcBef>
                        <a:spcAft>
                          <a:spcPts val="1200"/>
                        </a:spcAft>
                      </a:pPr>
                      <a:r>
                        <a:rPr lang="en-US" sz="10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spcBef>
                          <a:spcPts val="0"/>
                        </a:spcBef>
                        <a:spcAft>
                          <a:spcPts val="1200"/>
                        </a:spcAft>
                      </a:pPr>
                      <a:r>
                        <a:rPr lang="en-US" sz="1000" kern="0">
                          <a:effectLst/>
                          <a:latin typeface="Calibri" panose="020F0502020204030204" pitchFamily="34" charset="0"/>
                          <a:ea typeface="Times New Roman" panose="02020603050405020304" pitchFamily="18" charset="0"/>
                          <a:cs typeface="Calibri" panose="020F0502020204030204" pitchFamily="34" charset="0"/>
                        </a:rPr>
                        <a:t>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noFill/>
                  </a:tcPr>
                </a:tc>
                <a:tc>
                  <a:txBody>
                    <a:bodyPr/>
                    <a:lstStyle/>
                    <a:p>
                      <a:pPr marL="0" marR="0" algn="r">
                        <a:spcBef>
                          <a:spcPts val="0"/>
                        </a:spcBef>
                        <a:spcAft>
                          <a:spcPts val="1200"/>
                        </a:spcAft>
                      </a:pPr>
                      <a:r>
                        <a:rPr lang="en-US" sz="1000" kern="0">
                          <a:effectLst/>
                          <a:latin typeface="Calibri" panose="020F0502020204030204" pitchFamily="34" charset="0"/>
                          <a:ea typeface="Times New Roman" panose="02020603050405020304" pitchFamily="18" charset="0"/>
                          <a:cs typeface="Calibri" panose="020F0502020204030204" pitchFamily="34" charset="0"/>
                        </a:rPr>
                        <a:t>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spcBef>
                          <a:spcPts val="0"/>
                        </a:spcBef>
                        <a:spcAft>
                          <a:spcPts val="1200"/>
                        </a:spcAft>
                      </a:pPr>
                      <a:r>
                        <a:rPr lang="en-US" sz="1000" kern="0">
                          <a:effectLst/>
                          <a:latin typeface="Calibri" panose="020F0502020204030204" pitchFamily="34" charset="0"/>
                          <a:ea typeface="Times New Roman" panose="02020603050405020304" pitchFamily="18" charset="0"/>
                          <a:cs typeface="Calibri" panose="020F0502020204030204" pitchFamily="34" charset="0"/>
                        </a:rPr>
                        <a:t>11</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spcBef>
                          <a:spcPts val="0"/>
                        </a:spcBef>
                        <a:spcAft>
                          <a:spcPts val="1200"/>
                        </a:spcAft>
                      </a:pPr>
                      <a:r>
                        <a:rPr lang="en-US" sz="1000" kern="0" dirty="0">
                          <a:effectLst/>
                          <a:latin typeface="Calibri" panose="020F0502020204030204" pitchFamily="34" charset="0"/>
                          <a:ea typeface="Times New Roman" panose="02020603050405020304" pitchFamily="18" charset="0"/>
                          <a:cs typeface="Calibri" panose="020F0502020204030204" pitchFamily="34" charset="0"/>
                        </a:rPr>
                        <a:t>2</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spcBef>
                          <a:spcPts val="0"/>
                        </a:spcBef>
                        <a:spcAft>
                          <a:spcPts val="1200"/>
                        </a:spcAft>
                      </a:pPr>
                      <a:r>
                        <a:rPr lang="en-US" sz="1000" kern="0">
                          <a:effectLst/>
                          <a:latin typeface="Calibri" panose="020F0502020204030204" pitchFamily="34" charset="0"/>
                          <a:ea typeface="Times New Roman" panose="02020603050405020304" pitchFamily="18" charset="0"/>
                          <a:cs typeface="Calibri" panose="020F0502020204030204" pitchFamily="34" charset="0"/>
                        </a:rPr>
                        <a:t>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spcBef>
                          <a:spcPts val="0"/>
                        </a:spcBef>
                        <a:spcAft>
                          <a:spcPts val="1200"/>
                        </a:spcAft>
                      </a:pPr>
                      <a:r>
                        <a:rPr lang="en-US" sz="1000" kern="0" dirty="0">
                          <a:effectLst/>
                          <a:latin typeface="Calibri" panose="020F0502020204030204" pitchFamily="34" charset="0"/>
                          <a:ea typeface="Times New Roman" panose="02020603050405020304" pitchFamily="18" charset="0"/>
                          <a:cs typeface="Calibri" panose="020F0502020204030204" pitchFamily="34" charset="0"/>
                        </a:rPr>
                        <a:t>2</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590125457"/>
                  </a:ext>
                </a:extLst>
              </a:tr>
              <a:tr h="174109">
                <a:tc>
                  <a:txBody>
                    <a:bodyPr/>
                    <a:lstStyle/>
                    <a:p>
                      <a:pPr marL="0" marR="0" algn="r">
                        <a:spcBef>
                          <a:spcPts val="0"/>
                        </a:spcBef>
                        <a:spcAft>
                          <a:spcPts val="1200"/>
                        </a:spcAft>
                      </a:pPr>
                      <a:r>
                        <a:rPr lang="en-US" sz="1000" b="1" i="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spcBef>
                          <a:spcPts val="0"/>
                        </a:spcBef>
                        <a:spcAft>
                          <a:spcPts val="1200"/>
                        </a:spcAft>
                      </a:pPr>
                      <a:r>
                        <a:rPr lang="en-US" sz="10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marL="0" marR="0" algn="r">
                        <a:spcBef>
                          <a:spcPts val="0"/>
                        </a:spcBef>
                        <a:spcAft>
                          <a:spcPts val="1200"/>
                        </a:spcAft>
                      </a:pPr>
                      <a:r>
                        <a:rPr lang="en-US" sz="10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spcBef>
                          <a:spcPts val="0"/>
                        </a:spcBef>
                        <a:spcAft>
                          <a:spcPts val="1200"/>
                        </a:spcAft>
                      </a:pPr>
                      <a:r>
                        <a:rPr lang="en-US" sz="10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spcBef>
                          <a:spcPts val="0"/>
                        </a:spcBef>
                        <a:spcAft>
                          <a:spcPts val="1200"/>
                        </a:spcAft>
                      </a:pPr>
                      <a:r>
                        <a:rPr lang="en-US" sz="1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spcBef>
                          <a:spcPts val="0"/>
                        </a:spcBef>
                        <a:spcAft>
                          <a:spcPts val="1200"/>
                        </a:spcAft>
                      </a:pPr>
                      <a:r>
                        <a:rPr lang="en-US" sz="1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spcBef>
                          <a:spcPts val="0"/>
                        </a:spcBef>
                        <a:spcAft>
                          <a:spcPts val="1200"/>
                        </a:spcAft>
                      </a:pPr>
                      <a:r>
                        <a:rPr lang="en-US" sz="1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2091621979"/>
                  </a:ext>
                </a:extLst>
              </a:tr>
            </a:tbl>
          </a:graphicData>
        </a:graphic>
      </p:graphicFrame>
      <p:sp>
        <p:nvSpPr>
          <p:cNvPr id="15" name="Text Placeholder 2">
            <a:extLst>
              <a:ext uri="{FF2B5EF4-FFF2-40B4-BE49-F238E27FC236}">
                <a16:creationId xmlns:a16="http://schemas.microsoft.com/office/drawing/2014/main" id="{30B01E16-CCB6-40CB-3281-5BA789DCBB20}"/>
              </a:ext>
            </a:extLst>
          </p:cNvPr>
          <p:cNvSpPr txBox="1">
            <a:spLocks/>
          </p:cNvSpPr>
          <p:nvPr/>
        </p:nvSpPr>
        <p:spPr>
          <a:xfrm>
            <a:off x="551688" y="4508907"/>
            <a:ext cx="11207174" cy="1931441"/>
          </a:xfrm>
          <a:prstGeom prst="rect">
            <a:avLst/>
          </a:prstGeom>
          <a:solidFill>
            <a:schemeClr val="bg1"/>
          </a:solidFill>
          <a:ln>
            <a:noFill/>
          </a:ln>
        </p:spPr>
        <p:txBody>
          <a:bodyPr vert="horz" lIns="0" tIns="0" rIns="0" bIns="0" rtlCol="0" anchor="t">
            <a:noAutofit/>
          </a:bodyPr>
          <a:lstStyle>
            <a:lvl1pPr marL="0" indent="0" algn="l" defTabSz="914400" rtl="0" eaLnBrk="1" latinLnBrk="0" hangingPunct="1">
              <a:spcBef>
                <a:spcPts val="200"/>
              </a:spcBef>
              <a:spcAft>
                <a:spcPts val="1333"/>
              </a:spcAft>
              <a:buSzPct val="100000"/>
              <a:buFontTx/>
              <a:buNone/>
              <a:defRPr lang="en-US" sz="1200" b="0" kern="1200" noProof="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a:spcAft>
                <a:spcPts val="1200"/>
              </a:spcAft>
              <a:defRPr/>
            </a:pPr>
            <a:r>
              <a:rPr lang="en-US" sz="1600" b="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Key callouts:</a:t>
            </a:r>
            <a:endParaRPr lang="en-US" sz="1400" b="1" dirty="0">
              <a:solidFill>
                <a:prstClr val="black"/>
              </a:solidFill>
            </a:endParaRPr>
          </a:p>
          <a:p>
            <a:pPr marL="285750" indent="-285750">
              <a:spcAft>
                <a:spcPts val="600"/>
              </a:spcAft>
              <a:buFont typeface="Arial" panose="020B0604020202020204" pitchFamily="34" charset="0"/>
              <a:buChar char="•"/>
              <a:defRPr/>
            </a:pPr>
            <a:r>
              <a:rPr lang="en-US" sz="1400" dirty="0">
                <a:solidFill>
                  <a:prstClr val="black"/>
                </a:solidFill>
              </a:rPr>
              <a:t>M</a:t>
            </a:r>
            <a:r>
              <a:rPr lang="en-US" sz="1400"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ost of the western outages are in cluster 0.  Cluster 1 contains all the outages from Texas, Florida, and SPP</a:t>
            </a:r>
          </a:p>
          <a:p>
            <a:pPr marL="285750" indent="-285750">
              <a:spcAft>
                <a:spcPts val="600"/>
              </a:spcAft>
              <a:buFont typeface="Arial" panose="020B0604020202020204" pitchFamily="34" charset="0"/>
              <a:buChar char="•"/>
              <a:defRPr/>
            </a:pPr>
            <a:r>
              <a:rPr lang="en-US" sz="1400" dirty="0">
                <a:solidFill>
                  <a:prstClr val="black"/>
                </a:solidFill>
              </a:rPr>
              <a:t>V</a:t>
            </a:r>
            <a:r>
              <a:rPr lang="en-US" sz="1400"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andalism seems to be included in cluster 0, while distribution interruptions are primarily in cluster 0 and 1. Severe weather seems spread evenly throughout</a:t>
            </a:r>
          </a:p>
          <a:p>
            <a:pPr marL="285750" indent="-285750">
              <a:spcAft>
                <a:spcPts val="600"/>
              </a:spcAft>
              <a:buFont typeface="Arial" panose="020B0604020202020204" pitchFamily="34" charset="0"/>
              <a:buChar char="•"/>
              <a:defRPr/>
            </a:pPr>
            <a:r>
              <a:rPr lang="en-US" sz="1400"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Cluster 2 seems to contain colder temperatures and larger amounts of snowfall - perhaps this is the defining characteristic of cluster 2.  Very few are included in this cluster which is consistent with few outages being caused by heavy snowfall</a:t>
            </a:r>
          </a:p>
        </p:txBody>
      </p:sp>
      <p:sp>
        <p:nvSpPr>
          <p:cNvPr id="16" name="Text Placeholder 2">
            <a:extLst>
              <a:ext uri="{FF2B5EF4-FFF2-40B4-BE49-F238E27FC236}">
                <a16:creationId xmlns:a16="http://schemas.microsoft.com/office/drawing/2014/main" id="{C42B1588-D2ED-CA83-5E72-7F9FB2E953B3}"/>
              </a:ext>
            </a:extLst>
          </p:cNvPr>
          <p:cNvSpPr txBox="1">
            <a:spLocks/>
          </p:cNvSpPr>
          <p:nvPr/>
        </p:nvSpPr>
        <p:spPr>
          <a:xfrm>
            <a:off x="551688" y="684903"/>
            <a:ext cx="11390734" cy="454080"/>
          </a:xfrm>
          <a:prstGeom prst="rect">
            <a:avLst/>
          </a:prstGeom>
        </p:spPr>
        <p:txBody>
          <a:bodyPr vert="horz" lIns="0" tIns="0" rIns="0" bIns="0" rtlCol="0">
            <a:noAutofit/>
          </a:bodyPr>
          <a:lstStyle>
            <a:lvl1pPr marL="0" indent="0" algn="l" defTabSz="914400" rtl="0" eaLnBrk="1" latinLnBrk="0" hangingPunct="1">
              <a:spcBef>
                <a:spcPts val="200"/>
              </a:spcBef>
              <a:spcAft>
                <a:spcPts val="1333"/>
              </a:spcAft>
              <a:buSzPct val="100000"/>
              <a:buFontTx/>
              <a:buNone/>
              <a:defRPr lang="en-US" sz="1200" b="0" kern="1200" noProof="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200"/>
              </a:spcBef>
              <a:spcAft>
                <a:spcPts val="1333"/>
              </a:spcAft>
              <a:buClrTx/>
              <a:buSzPct val="100000"/>
              <a:buFontTx/>
              <a:buNone/>
              <a:tabLst/>
              <a:defRPr/>
            </a:pPr>
            <a:r>
              <a:rPr lang="en-US" dirty="0">
                <a:solidFill>
                  <a:srgbClr val="75787B"/>
                </a:solidFill>
              </a:rPr>
              <a:t>Clusters were analyzed via crosstab tables and analyzing the descriptive statistics of features for events within each cluster.</a:t>
            </a:r>
            <a:endParaRPr kumimoji="0" lang="en-US" sz="1200" b="1" i="0" u="none" strike="noStrike" kern="1200" cap="none" spc="0" normalizeH="0" baseline="0" noProof="0" dirty="0">
              <a:ln>
                <a:noFill/>
              </a:ln>
              <a:solidFill>
                <a:srgbClr val="75787B"/>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095025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14DF6A-25FD-68F9-5184-B7991945930B}"/>
              </a:ext>
            </a:extLst>
          </p:cNvPr>
          <p:cNvSpPr txBox="1">
            <a:spLocks/>
          </p:cNvSpPr>
          <p:nvPr/>
        </p:nvSpPr>
        <p:spPr bwMode="gray">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i="0" kern="1200" noProof="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lumMod val="85000"/>
                    <a:lumOff val="15000"/>
                  </a:sysClr>
                </a:solidFill>
                <a:effectLst/>
                <a:uLnTx/>
                <a:uFillTx/>
                <a:latin typeface="Open Sans" panose="020B0606030504020204" pitchFamily="34" charset="0"/>
                <a:ea typeface="Open Sans" panose="020B0606030504020204" pitchFamily="34" charset="0"/>
                <a:cs typeface="Open Sans" panose="020B0606030504020204" pitchFamily="34" charset="0"/>
              </a:rPr>
              <a:t>Opportunities for Further Analysis</a:t>
            </a:r>
          </a:p>
        </p:txBody>
      </p:sp>
      <p:sp>
        <p:nvSpPr>
          <p:cNvPr id="3" name="Rectangle 2">
            <a:extLst>
              <a:ext uri="{FF2B5EF4-FFF2-40B4-BE49-F238E27FC236}">
                <a16:creationId xmlns:a16="http://schemas.microsoft.com/office/drawing/2014/main" id="{54029D57-A702-CC76-D6B7-CD0E64A26A43}"/>
              </a:ext>
            </a:extLst>
          </p:cNvPr>
          <p:cNvSpPr>
            <a:spLocks noChangeArrowheads="1"/>
          </p:cNvSpPr>
          <p:nvPr/>
        </p:nvSpPr>
        <p:spPr bwMode="auto">
          <a:xfrm>
            <a:off x="6348414" y="175069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4" name="Text Placeholder 2">
            <a:extLst>
              <a:ext uri="{FF2B5EF4-FFF2-40B4-BE49-F238E27FC236}">
                <a16:creationId xmlns:a16="http://schemas.microsoft.com/office/drawing/2014/main" id="{FF8D1134-5DCB-D958-5E4D-BA2C543EDE22}"/>
              </a:ext>
            </a:extLst>
          </p:cNvPr>
          <p:cNvSpPr txBox="1">
            <a:spLocks/>
          </p:cNvSpPr>
          <p:nvPr/>
        </p:nvSpPr>
        <p:spPr>
          <a:xfrm>
            <a:off x="551686" y="1265428"/>
            <a:ext cx="11088625" cy="4220971"/>
          </a:xfrm>
          <a:prstGeom prst="rect">
            <a:avLst/>
          </a:prstGeom>
          <a:solidFill>
            <a:schemeClr val="bg1"/>
          </a:solidFill>
          <a:ln>
            <a:noFill/>
          </a:ln>
        </p:spPr>
        <p:txBody>
          <a:bodyPr vert="horz" lIns="0" tIns="0" rIns="0" bIns="0" rtlCol="0" anchor="t">
            <a:noAutofit/>
          </a:bodyPr>
          <a:lstStyle>
            <a:lvl1pPr marL="0" indent="0" algn="l" defTabSz="914400" rtl="0" eaLnBrk="1" latinLnBrk="0" hangingPunct="1">
              <a:spcBef>
                <a:spcPts val="200"/>
              </a:spcBef>
              <a:spcAft>
                <a:spcPts val="1333"/>
              </a:spcAft>
              <a:buSzPct val="100000"/>
              <a:buFontTx/>
              <a:buNone/>
              <a:defRPr lang="en-US" sz="1200" b="0" kern="1200" noProof="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A follow-on study with more specific weather and geographic data would help identify best regions for investment.</a:t>
            </a:r>
          </a:p>
          <a:p>
            <a:pPr marL="285750" marR="0" lvl="0" indent="-285750" algn="l" defTabSz="914400"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endParaRPr kumimoji="0" lang="en-US" sz="1600" b="1" i="0" u="none" strike="noStrike" kern="1200" cap="none" spc="0" normalizeH="0" baseline="0" noProof="0" dirty="0">
              <a:ln>
                <a:noFill/>
              </a:ln>
              <a:solidFill>
                <a:prstClr val="black"/>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spcAft>
                <a:spcPts val="0"/>
              </a:spcAft>
              <a:buFont typeface="Arial" panose="020B0604020202020204" pitchFamily="34" charset="0"/>
              <a:buChar char="•"/>
              <a:defRPr/>
            </a:pPr>
            <a:r>
              <a:rPr lang="en-US" sz="1600" b="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A follow-on analysis of the cost and benefits of providing security at critical infrastructure points would help guide allocation of capital investments to prevent vandalism.</a:t>
            </a:r>
          </a:p>
          <a:p>
            <a:pPr marL="285750" indent="-285750">
              <a:spcAft>
                <a:spcPts val="0"/>
              </a:spcAft>
              <a:buFont typeface="Arial" panose="020B0604020202020204" pitchFamily="34" charset="0"/>
              <a:buChar char="•"/>
              <a:defRPr/>
            </a:pPr>
            <a:endParaRPr lang="en-US" sz="1600" b="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spcAft>
                <a:spcPts val="0"/>
              </a:spcAft>
              <a:buFont typeface="Arial" panose="020B0604020202020204" pitchFamily="34" charset="0"/>
              <a:buChar char="•"/>
              <a:defRPr/>
            </a:pPr>
            <a:r>
              <a:rPr lang="en-US" sz="1600" b="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A follow-on study regarding specific sites within the top 5 states would determine optimal investment strategies to combat state-specific causes of outages.</a:t>
            </a:r>
          </a:p>
          <a:p>
            <a:pPr marL="285750" indent="-285750">
              <a:spcAft>
                <a:spcPts val="0"/>
              </a:spcAft>
              <a:buFont typeface="Arial" panose="020B0604020202020204" pitchFamily="34" charset="0"/>
              <a:buChar char="•"/>
              <a:defRPr/>
            </a:pPr>
            <a:endParaRPr lang="en-US" sz="1600" b="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spcAft>
                <a:spcPts val="0"/>
              </a:spcAft>
              <a:buFont typeface="Arial" panose="020B0604020202020204" pitchFamily="34" charset="0"/>
              <a:buChar char="•"/>
              <a:defRPr/>
            </a:pPr>
            <a:r>
              <a:rPr lang="en-US" sz="1600" b="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A follow-on study to confirm the low impact of heavy snowfall using more specific weather data.</a:t>
            </a:r>
          </a:p>
          <a:p>
            <a:pPr marL="285750" indent="-285750">
              <a:spcAft>
                <a:spcPts val="0"/>
              </a:spcAft>
              <a:buFont typeface="Arial" panose="020B0604020202020204" pitchFamily="34" charset="0"/>
              <a:buChar char="•"/>
              <a:defRPr/>
            </a:pPr>
            <a:endParaRPr lang="en-US" sz="1600" b="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spcAft>
                <a:spcPts val="0"/>
              </a:spcAft>
              <a:buFont typeface="Arial" panose="020B0604020202020204" pitchFamily="34" charset="0"/>
              <a:buChar char="•"/>
              <a:defRPr/>
            </a:pPr>
            <a:endParaRPr lang="en-US" sz="1600" b="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538333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4E5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9B0923-745D-0DEC-A222-4735593AE1FA}"/>
              </a:ext>
            </a:extLst>
          </p:cNvPr>
          <p:cNvSpPr txBox="1"/>
          <p:nvPr/>
        </p:nvSpPr>
        <p:spPr>
          <a:xfrm>
            <a:off x="508669" y="2797022"/>
            <a:ext cx="3220019" cy="459741"/>
          </a:xfrm>
          <a:prstGeom prst="rect">
            <a:avLst/>
          </a:prstGeom>
          <a:noFill/>
        </p:spPr>
        <p:txBody>
          <a:bodyPr wrap="square" rtlCol="0">
            <a:spAutoFit/>
          </a:bodyPr>
          <a:lstStyle/>
          <a:p>
            <a:pPr marL="0" marR="0" lvl="0" indent="0" algn="r" defTabSz="914400" rtl="0" eaLnBrk="1" fontAlgn="auto" latinLnBrk="0" hangingPunct="1">
              <a:lnSpc>
                <a:spcPct val="85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Open Sans"/>
                <a:ea typeface="Chronicle Display Light" charset="0"/>
                <a:cs typeface="Chronicle Display Light" charset="0"/>
              </a:rPr>
              <a:t>Questions?</a:t>
            </a:r>
          </a:p>
        </p:txBody>
      </p:sp>
    </p:spTree>
    <p:extLst>
      <p:ext uri="{BB962C8B-B14F-4D97-AF65-F5344CB8AC3E}">
        <p14:creationId xmlns:p14="http://schemas.microsoft.com/office/powerpoint/2010/main" val="311080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BB4189A3-B9D4-E4C5-4651-0BD37AEB5941}"/>
              </a:ext>
            </a:extLst>
          </p:cNvPr>
          <p:cNvSpPr txBox="1">
            <a:spLocks/>
          </p:cNvSpPr>
          <p:nvPr/>
        </p:nvSpPr>
        <p:spPr>
          <a:xfrm>
            <a:off x="4484451" y="421786"/>
            <a:ext cx="7198880" cy="6150288"/>
          </a:xfrm>
          <a:prstGeom prst="rect">
            <a:avLst/>
          </a:prstGeom>
        </p:spPr>
        <p:txBody>
          <a:bodyPr vert="horz" lIns="91440" tIns="45720" rIns="91440" bIns="45720" rtlCol="0" anchor="ctr">
            <a:noAutofit/>
          </a:bodyPr>
          <a:lstStyle>
            <a:defPPr>
              <a:defRPr lang="en-US"/>
            </a:defPPr>
            <a:lvl1pPr indent="0">
              <a:lnSpc>
                <a:spcPct val="110000"/>
              </a:lnSpc>
              <a:spcBef>
                <a:spcPts val="1000"/>
              </a:spcBef>
              <a:buClr>
                <a:schemeClr val="accent5"/>
              </a:buClr>
              <a:buSzPct val="75000"/>
              <a:buFont typeface="Arial" panose="020B0604020202020204" pitchFamily="34" charset="0"/>
              <a:buNone/>
              <a:defRPr sz="2000" baseline="0">
                <a:solidFill>
                  <a:srgbClr val="FFFFFF"/>
                </a:solidFill>
                <a:cs typeface="Frutiger Next Pro Light"/>
              </a:defRPr>
            </a:lvl1pPr>
            <a:lvl2pPr marL="685800" indent="-228600">
              <a:lnSpc>
                <a:spcPct val="100000"/>
              </a:lnSpc>
              <a:spcBef>
                <a:spcPts val="500"/>
              </a:spcBef>
              <a:buClr>
                <a:schemeClr val="accent5"/>
              </a:buClr>
              <a:buSzPct val="75000"/>
              <a:buFont typeface="Arial" panose="020B0604020202020204" pitchFamily="34" charset="0"/>
              <a:buChar char="•"/>
              <a:defRPr>
                <a:solidFill>
                  <a:srgbClr val="E7E7E8"/>
                </a:solidFill>
              </a:defRPr>
            </a:lvl2pPr>
            <a:lvl3pPr marL="1143000" indent="-228600">
              <a:lnSpc>
                <a:spcPct val="100000"/>
              </a:lnSpc>
              <a:spcBef>
                <a:spcPts val="500"/>
              </a:spcBef>
              <a:buClr>
                <a:schemeClr val="accent5"/>
              </a:buClr>
              <a:buSzPct val="75000"/>
              <a:buFont typeface="Arial" panose="020B0604020202020204" pitchFamily="34" charset="0"/>
              <a:buChar char="•"/>
              <a:defRPr sz="1600">
                <a:solidFill>
                  <a:srgbClr val="E7E7E8"/>
                </a:solidFill>
              </a:defRPr>
            </a:lvl3pPr>
            <a:lvl4pPr marL="16002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4pPr>
            <a:lvl5pPr marL="20574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
                <a:srgbClr val="81BC00"/>
              </a:buClr>
              <a:buSzPct val="75000"/>
              <a:buFont typeface="Arial" panose="020B0604020202020204" pitchFamily="34" charset="0"/>
              <a:buNone/>
              <a:tabLst/>
              <a:defRPr/>
            </a:pPr>
            <a:endParaRPr kumimoji="0" lang="en-US" sz="2000" b="1" i="0" u="none" strike="noStrike" kern="1200" cap="none" spc="0" normalizeH="0" baseline="0" noProof="0" dirty="0">
              <a:ln>
                <a:noFill/>
              </a:ln>
              <a:solidFill>
                <a:srgbClr val="000000"/>
              </a:solidFill>
              <a:effectLst/>
              <a:uLnTx/>
              <a:uFillTx/>
              <a:latin typeface="Open Sans"/>
              <a:ea typeface="+mn-ea"/>
            </a:endParaRPr>
          </a:p>
        </p:txBody>
      </p:sp>
      <p:cxnSp>
        <p:nvCxnSpPr>
          <p:cNvPr id="8" name="Straight Connector 7">
            <a:extLst>
              <a:ext uri="{FF2B5EF4-FFF2-40B4-BE49-F238E27FC236}">
                <a16:creationId xmlns:a16="http://schemas.microsoft.com/office/drawing/2014/main" id="{E7427055-2F29-4E2E-FEE3-DCB9F70EC03E}"/>
              </a:ext>
            </a:extLst>
          </p:cNvPr>
          <p:cNvCxnSpPr>
            <a:cxnSpLocks/>
          </p:cNvCxnSpPr>
          <p:nvPr/>
        </p:nvCxnSpPr>
        <p:spPr>
          <a:xfrm>
            <a:off x="609600" y="3330780"/>
            <a:ext cx="3081334" cy="0"/>
          </a:xfrm>
          <a:prstGeom prst="line">
            <a:avLst/>
          </a:prstGeom>
          <a:noFill/>
          <a:ln w="114300" cap="flat" cmpd="sng" algn="ctr">
            <a:solidFill>
              <a:srgbClr val="004E59"/>
            </a:solidFill>
            <a:prstDash val="solid"/>
          </a:ln>
          <a:effectLst/>
        </p:spPr>
      </p:cxnSp>
      <p:sp>
        <p:nvSpPr>
          <p:cNvPr id="9" name="TextBox 8">
            <a:extLst>
              <a:ext uri="{FF2B5EF4-FFF2-40B4-BE49-F238E27FC236}">
                <a16:creationId xmlns:a16="http://schemas.microsoft.com/office/drawing/2014/main" id="{730B6A9B-5DA3-C443-C112-4C9BAFBE8799}"/>
              </a:ext>
            </a:extLst>
          </p:cNvPr>
          <p:cNvSpPr txBox="1"/>
          <p:nvPr/>
        </p:nvSpPr>
        <p:spPr>
          <a:xfrm>
            <a:off x="508669" y="2797022"/>
            <a:ext cx="3220019" cy="458587"/>
          </a:xfrm>
          <a:prstGeom prst="rect">
            <a:avLst/>
          </a:prstGeom>
          <a:noFill/>
        </p:spPr>
        <p:txBody>
          <a:bodyPr wrap="square" rtlCol="0">
            <a:spAutoFit/>
          </a:bodyPr>
          <a:lstStyle/>
          <a:p>
            <a:pPr marL="0" marR="0" lvl="0" indent="0" algn="r" defTabSz="914400" rtl="0" eaLnBrk="1" fontAlgn="auto" latinLnBrk="0" hangingPunct="1">
              <a:lnSpc>
                <a:spcPct val="85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Open Sans"/>
                <a:ea typeface="Chronicle Display Light" charset="0"/>
                <a:cs typeface="Chronicle Display Light" charset="0"/>
              </a:rPr>
              <a:t>Executive</a:t>
            </a:r>
            <a:r>
              <a:rPr kumimoji="0" lang="en-US" sz="2800" b="1" i="0" u="none" strike="noStrike" kern="1200" cap="none" spc="0" normalizeH="0" baseline="0" noProof="0" dirty="0">
                <a:ln>
                  <a:noFill/>
                </a:ln>
                <a:solidFill>
                  <a:srgbClr val="000000"/>
                </a:solidFill>
                <a:effectLst/>
                <a:uLnTx/>
                <a:uFillTx/>
                <a:latin typeface="Open Sans"/>
                <a:ea typeface="Chronicle Display Light" charset="0"/>
                <a:cs typeface="Chronicle Display Light" charset="0"/>
              </a:rPr>
              <a:t> </a:t>
            </a:r>
            <a:r>
              <a:rPr kumimoji="0" lang="en-US" sz="2400" b="1" i="0" u="none" strike="noStrike" kern="1200" cap="none" spc="0" normalizeH="0" baseline="0" noProof="0" dirty="0">
                <a:ln>
                  <a:noFill/>
                </a:ln>
                <a:solidFill>
                  <a:srgbClr val="000000"/>
                </a:solidFill>
                <a:effectLst/>
                <a:uLnTx/>
                <a:uFillTx/>
                <a:latin typeface="Open Sans"/>
                <a:ea typeface="Chronicle Display Light" charset="0"/>
                <a:cs typeface="Chronicle Display Light" charset="0"/>
              </a:rPr>
              <a:t>Summary</a:t>
            </a:r>
            <a:endParaRPr kumimoji="0" lang="en-US" sz="2800" b="1" i="0" u="none" strike="noStrike" kern="1200" cap="none" spc="0" normalizeH="0" baseline="0" noProof="0" dirty="0">
              <a:ln>
                <a:noFill/>
              </a:ln>
              <a:solidFill>
                <a:srgbClr val="000000"/>
              </a:solidFill>
              <a:effectLst/>
              <a:uLnTx/>
              <a:uFillTx/>
              <a:latin typeface="Open Sans"/>
              <a:ea typeface="Chronicle Display Light" charset="0"/>
              <a:cs typeface="Chronicle Display Light" charset="0"/>
            </a:endParaRPr>
          </a:p>
        </p:txBody>
      </p:sp>
      <p:grpSp>
        <p:nvGrpSpPr>
          <p:cNvPr id="21" name="Group 20">
            <a:extLst>
              <a:ext uri="{FF2B5EF4-FFF2-40B4-BE49-F238E27FC236}">
                <a16:creationId xmlns:a16="http://schemas.microsoft.com/office/drawing/2014/main" id="{1EF37C3B-6CB0-2350-CDBE-CD030069C1F7}"/>
              </a:ext>
            </a:extLst>
          </p:cNvPr>
          <p:cNvGrpSpPr/>
          <p:nvPr/>
        </p:nvGrpSpPr>
        <p:grpSpPr>
          <a:xfrm>
            <a:off x="4484451" y="5090879"/>
            <a:ext cx="7351279" cy="762002"/>
            <a:chOff x="4484451" y="4945739"/>
            <a:chExt cx="7351279" cy="762002"/>
          </a:xfrm>
        </p:grpSpPr>
        <p:sp>
          <p:nvSpPr>
            <p:cNvPr id="10" name="Oval 9">
              <a:extLst>
                <a:ext uri="{FF2B5EF4-FFF2-40B4-BE49-F238E27FC236}">
                  <a16:creationId xmlns:a16="http://schemas.microsoft.com/office/drawing/2014/main" id="{A8C6B6DC-82E9-7D0C-FB31-FCC311CA6D2C}"/>
                </a:ext>
              </a:extLst>
            </p:cNvPr>
            <p:cNvSpPr/>
            <p:nvPr/>
          </p:nvSpPr>
          <p:spPr>
            <a:xfrm>
              <a:off x="4484451" y="5058226"/>
              <a:ext cx="537492" cy="537029"/>
            </a:xfrm>
            <a:prstGeom prst="ellipse">
              <a:avLst/>
            </a:prstGeom>
            <a:solidFill>
              <a:srgbClr val="004E59"/>
            </a:solidFill>
            <a:ln w="1143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4</a:t>
              </a:r>
            </a:p>
          </p:txBody>
        </p:sp>
        <p:sp>
          <p:nvSpPr>
            <p:cNvPr id="11" name="Text Placeholder 2">
              <a:extLst>
                <a:ext uri="{FF2B5EF4-FFF2-40B4-BE49-F238E27FC236}">
                  <a16:creationId xmlns:a16="http://schemas.microsoft.com/office/drawing/2014/main" id="{189E9CC3-2B2E-7A93-C2F2-78238DD1D763}"/>
                </a:ext>
              </a:extLst>
            </p:cNvPr>
            <p:cNvSpPr txBox="1">
              <a:spLocks/>
            </p:cNvSpPr>
            <p:nvPr/>
          </p:nvSpPr>
          <p:spPr>
            <a:xfrm>
              <a:off x="5181599" y="4945739"/>
              <a:ext cx="6654131" cy="762002"/>
            </a:xfrm>
            <a:prstGeom prst="rect">
              <a:avLst/>
            </a:prstGeom>
          </p:spPr>
          <p:txBody>
            <a:bodyPr vert="horz" wrap="square" lIns="91440" tIns="45720" rIns="91440" bIns="45720" rtlCol="0" anchor="t" anchorCtr="0">
              <a:noAutofit/>
            </a:bodyPr>
            <a:lstStyle>
              <a:defPPr>
                <a:defRPr lang="en-US"/>
              </a:defPPr>
              <a:lvl1pPr indent="0">
                <a:lnSpc>
                  <a:spcPct val="110000"/>
                </a:lnSpc>
                <a:spcBef>
                  <a:spcPts val="1000"/>
                </a:spcBef>
                <a:buClr>
                  <a:schemeClr val="accent5"/>
                </a:buClr>
                <a:buSzPct val="75000"/>
                <a:buFont typeface="Arial" panose="020B0604020202020204" pitchFamily="34" charset="0"/>
                <a:buNone/>
                <a:defRPr sz="2000" baseline="0">
                  <a:solidFill>
                    <a:srgbClr val="FFFFFF"/>
                  </a:solidFill>
                  <a:cs typeface="Frutiger Next Pro Light"/>
                </a:defRPr>
              </a:lvl1pPr>
              <a:lvl2pPr marL="685800" indent="-228600">
                <a:lnSpc>
                  <a:spcPct val="100000"/>
                </a:lnSpc>
                <a:spcBef>
                  <a:spcPts val="500"/>
                </a:spcBef>
                <a:buClr>
                  <a:schemeClr val="accent5"/>
                </a:buClr>
                <a:buSzPct val="75000"/>
                <a:buFont typeface="Arial" panose="020B0604020202020204" pitchFamily="34" charset="0"/>
                <a:buChar char="•"/>
                <a:defRPr>
                  <a:solidFill>
                    <a:srgbClr val="E7E7E8"/>
                  </a:solidFill>
                </a:defRPr>
              </a:lvl2pPr>
              <a:lvl3pPr marL="1143000" indent="-228600">
                <a:lnSpc>
                  <a:spcPct val="100000"/>
                </a:lnSpc>
                <a:spcBef>
                  <a:spcPts val="500"/>
                </a:spcBef>
                <a:buClr>
                  <a:schemeClr val="accent5"/>
                </a:buClr>
                <a:buSzPct val="75000"/>
                <a:buFont typeface="Arial" panose="020B0604020202020204" pitchFamily="34" charset="0"/>
                <a:buChar char="•"/>
                <a:defRPr sz="1600">
                  <a:solidFill>
                    <a:srgbClr val="E7E7E8"/>
                  </a:solidFill>
                </a:defRPr>
              </a:lvl3pPr>
              <a:lvl4pPr marL="16002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4pPr>
              <a:lvl5pPr marL="20574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
                  <a:srgbClr val="81BC00"/>
                </a:buClr>
                <a:buSzPct val="75000"/>
                <a:buFont typeface="Arial" panose="020B0604020202020204" pitchFamily="34" charset="0"/>
                <a:buNone/>
                <a:tabLst/>
                <a:defRPr/>
              </a:pPr>
              <a:r>
                <a:rPr lang="en-US" sz="1600" dirty="0">
                  <a:solidFill>
                    <a:srgbClr val="000000"/>
                  </a:solidFill>
                  <a:latin typeface="Open Sans"/>
                  <a:cs typeface="+mn-cs"/>
                </a:rPr>
                <a:t>Opportunities for follow-on analysis have been identified to guide optimal investment strategies and minimize future outages in a cost-effective manner</a:t>
              </a:r>
            </a:p>
          </p:txBody>
        </p:sp>
      </p:grpSp>
      <p:grpSp>
        <p:nvGrpSpPr>
          <p:cNvPr id="18" name="Group 17">
            <a:extLst>
              <a:ext uri="{FF2B5EF4-FFF2-40B4-BE49-F238E27FC236}">
                <a16:creationId xmlns:a16="http://schemas.microsoft.com/office/drawing/2014/main" id="{180EFE7F-AD20-8B35-5067-5B78DF0CD36B}"/>
              </a:ext>
            </a:extLst>
          </p:cNvPr>
          <p:cNvGrpSpPr/>
          <p:nvPr/>
        </p:nvGrpSpPr>
        <p:grpSpPr>
          <a:xfrm>
            <a:off x="4484451" y="801913"/>
            <a:ext cx="7707549" cy="762001"/>
            <a:chOff x="4484451" y="656773"/>
            <a:chExt cx="7707549" cy="762001"/>
          </a:xfrm>
        </p:grpSpPr>
        <p:sp>
          <p:nvSpPr>
            <p:cNvPr id="12" name="Oval 11">
              <a:extLst>
                <a:ext uri="{FF2B5EF4-FFF2-40B4-BE49-F238E27FC236}">
                  <a16:creationId xmlns:a16="http://schemas.microsoft.com/office/drawing/2014/main" id="{37D529E5-AA58-F7D9-60DC-567D61BAA033}"/>
                </a:ext>
              </a:extLst>
            </p:cNvPr>
            <p:cNvSpPr/>
            <p:nvPr/>
          </p:nvSpPr>
          <p:spPr>
            <a:xfrm>
              <a:off x="4484451" y="769259"/>
              <a:ext cx="537492" cy="537029"/>
            </a:xfrm>
            <a:prstGeom prst="ellipse">
              <a:avLst/>
            </a:prstGeom>
            <a:solidFill>
              <a:srgbClr val="004E59"/>
            </a:solidFill>
            <a:ln w="1143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1</a:t>
              </a:r>
            </a:p>
          </p:txBody>
        </p:sp>
        <p:sp>
          <p:nvSpPr>
            <p:cNvPr id="13" name="Text Placeholder 2">
              <a:extLst>
                <a:ext uri="{FF2B5EF4-FFF2-40B4-BE49-F238E27FC236}">
                  <a16:creationId xmlns:a16="http://schemas.microsoft.com/office/drawing/2014/main" id="{D015FC23-A61D-5185-054F-6D8A94D65543}"/>
                </a:ext>
              </a:extLst>
            </p:cNvPr>
            <p:cNvSpPr txBox="1">
              <a:spLocks/>
            </p:cNvSpPr>
            <p:nvPr/>
          </p:nvSpPr>
          <p:spPr>
            <a:xfrm>
              <a:off x="5181599" y="656773"/>
              <a:ext cx="7010401" cy="762001"/>
            </a:xfrm>
            <a:prstGeom prst="rect">
              <a:avLst/>
            </a:prstGeom>
          </p:spPr>
          <p:txBody>
            <a:bodyPr vert="horz" wrap="square" lIns="91440" tIns="45720" rIns="91440" bIns="45720" rtlCol="0" anchor="t" anchorCtr="0">
              <a:noAutofit/>
            </a:bodyPr>
            <a:lstStyle>
              <a:defPPr>
                <a:defRPr lang="en-US"/>
              </a:defPPr>
              <a:lvl1pPr indent="0">
                <a:lnSpc>
                  <a:spcPct val="110000"/>
                </a:lnSpc>
                <a:spcBef>
                  <a:spcPts val="1000"/>
                </a:spcBef>
                <a:buClr>
                  <a:schemeClr val="accent5"/>
                </a:buClr>
                <a:buSzPct val="75000"/>
                <a:buFont typeface="Arial" panose="020B0604020202020204" pitchFamily="34" charset="0"/>
                <a:buNone/>
                <a:defRPr sz="2000" baseline="0">
                  <a:solidFill>
                    <a:srgbClr val="FFFFFF"/>
                  </a:solidFill>
                  <a:cs typeface="Frutiger Next Pro Light"/>
                </a:defRPr>
              </a:lvl1pPr>
              <a:lvl2pPr marL="685800" indent="-228600">
                <a:lnSpc>
                  <a:spcPct val="100000"/>
                </a:lnSpc>
                <a:spcBef>
                  <a:spcPts val="500"/>
                </a:spcBef>
                <a:buClr>
                  <a:schemeClr val="accent5"/>
                </a:buClr>
                <a:buSzPct val="75000"/>
                <a:buFont typeface="Arial" panose="020B0604020202020204" pitchFamily="34" charset="0"/>
                <a:buChar char="•"/>
                <a:defRPr>
                  <a:solidFill>
                    <a:srgbClr val="E7E7E8"/>
                  </a:solidFill>
                </a:defRPr>
              </a:lvl2pPr>
              <a:lvl3pPr marL="1143000" indent="-228600">
                <a:lnSpc>
                  <a:spcPct val="100000"/>
                </a:lnSpc>
                <a:spcBef>
                  <a:spcPts val="500"/>
                </a:spcBef>
                <a:buClr>
                  <a:schemeClr val="accent5"/>
                </a:buClr>
                <a:buSzPct val="75000"/>
                <a:buFont typeface="Arial" panose="020B0604020202020204" pitchFamily="34" charset="0"/>
                <a:buChar char="•"/>
                <a:defRPr sz="1600">
                  <a:solidFill>
                    <a:srgbClr val="E7E7E8"/>
                  </a:solidFill>
                </a:defRPr>
              </a:lvl3pPr>
              <a:lvl4pPr marL="16002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4pPr>
              <a:lvl5pPr marL="20574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
                  <a:srgbClr val="81BC00"/>
                </a:buClr>
                <a:buSzPct val="75000"/>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Open Sans"/>
                  <a:ea typeface="+mn-ea"/>
                </a:rPr>
                <a:t>Data from major US electrical outages (including location, root cause, weather, and energy supply/demand) from 2018 – 2023 was compiled and analyzed</a:t>
              </a:r>
            </a:p>
          </p:txBody>
        </p:sp>
      </p:grpSp>
      <p:grpSp>
        <p:nvGrpSpPr>
          <p:cNvPr id="19" name="Group 18">
            <a:extLst>
              <a:ext uri="{FF2B5EF4-FFF2-40B4-BE49-F238E27FC236}">
                <a16:creationId xmlns:a16="http://schemas.microsoft.com/office/drawing/2014/main" id="{CEABEAA8-32F4-D8A2-DFB6-7CF756114FE6}"/>
              </a:ext>
            </a:extLst>
          </p:cNvPr>
          <p:cNvGrpSpPr/>
          <p:nvPr/>
        </p:nvGrpSpPr>
        <p:grpSpPr>
          <a:xfrm>
            <a:off x="4484451" y="2288941"/>
            <a:ext cx="7351279" cy="758952"/>
            <a:chOff x="4484451" y="2196808"/>
            <a:chExt cx="7351279" cy="758952"/>
          </a:xfrm>
        </p:grpSpPr>
        <p:sp>
          <p:nvSpPr>
            <p:cNvPr id="14" name="Oval 13">
              <a:extLst>
                <a:ext uri="{FF2B5EF4-FFF2-40B4-BE49-F238E27FC236}">
                  <a16:creationId xmlns:a16="http://schemas.microsoft.com/office/drawing/2014/main" id="{9F98F257-A6A0-15C2-72AD-470E26D0C32F}"/>
                </a:ext>
              </a:extLst>
            </p:cNvPr>
            <p:cNvSpPr/>
            <p:nvPr/>
          </p:nvSpPr>
          <p:spPr>
            <a:xfrm>
              <a:off x="4484451" y="2307770"/>
              <a:ext cx="537492" cy="537029"/>
            </a:xfrm>
            <a:prstGeom prst="ellipse">
              <a:avLst/>
            </a:prstGeom>
            <a:solidFill>
              <a:srgbClr val="004E59"/>
            </a:solidFill>
            <a:ln w="1143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2</a:t>
              </a:r>
            </a:p>
          </p:txBody>
        </p:sp>
        <p:sp>
          <p:nvSpPr>
            <p:cNvPr id="15" name="Text Placeholder 2">
              <a:extLst>
                <a:ext uri="{FF2B5EF4-FFF2-40B4-BE49-F238E27FC236}">
                  <a16:creationId xmlns:a16="http://schemas.microsoft.com/office/drawing/2014/main" id="{574EBE07-E5AD-B4CA-CA1B-932F7EFA1F32}"/>
                </a:ext>
              </a:extLst>
            </p:cNvPr>
            <p:cNvSpPr txBox="1">
              <a:spLocks/>
            </p:cNvSpPr>
            <p:nvPr/>
          </p:nvSpPr>
          <p:spPr>
            <a:xfrm>
              <a:off x="5181599" y="2196808"/>
              <a:ext cx="6654131" cy="758952"/>
            </a:xfrm>
            <a:prstGeom prst="rect">
              <a:avLst/>
            </a:prstGeom>
          </p:spPr>
          <p:txBody>
            <a:bodyPr vert="horz" wrap="square" lIns="91440" tIns="45720" rIns="91440" bIns="45720" rtlCol="0" anchor="t" anchorCtr="0">
              <a:noAutofit/>
            </a:bodyPr>
            <a:lstStyle>
              <a:defPPr>
                <a:defRPr lang="en-US"/>
              </a:defPPr>
              <a:lvl1pPr indent="0">
                <a:lnSpc>
                  <a:spcPct val="110000"/>
                </a:lnSpc>
                <a:spcBef>
                  <a:spcPts val="1000"/>
                </a:spcBef>
                <a:buClr>
                  <a:schemeClr val="accent5"/>
                </a:buClr>
                <a:buSzPct val="75000"/>
                <a:buFont typeface="Arial" panose="020B0604020202020204" pitchFamily="34" charset="0"/>
                <a:buNone/>
                <a:defRPr sz="2000" baseline="0">
                  <a:solidFill>
                    <a:srgbClr val="FFFFFF"/>
                  </a:solidFill>
                  <a:cs typeface="Frutiger Next Pro Light"/>
                </a:defRPr>
              </a:lvl1pPr>
              <a:lvl2pPr marL="685800" indent="-228600">
                <a:lnSpc>
                  <a:spcPct val="100000"/>
                </a:lnSpc>
                <a:spcBef>
                  <a:spcPts val="500"/>
                </a:spcBef>
                <a:buClr>
                  <a:schemeClr val="accent5"/>
                </a:buClr>
                <a:buSzPct val="75000"/>
                <a:buFont typeface="Arial" panose="020B0604020202020204" pitchFamily="34" charset="0"/>
                <a:buChar char="•"/>
                <a:defRPr>
                  <a:solidFill>
                    <a:srgbClr val="E7E7E8"/>
                  </a:solidFill>
                </a:defRPr>
              </a:lvl2pPr>
              <a:lvl3pPr marL="1143000" indent="-228600">
                <a:lnSpc>
                  <a:spcPct val="100000"/>
                </a:lnSpc>
                <a:spcBef>
                  <a:spcPts val="500"/>
                </a:spcBef>
                <a:buClr>
                  <a:schemeClr val="accent5"/>
                </a:buClr>
                <a:buSzPct val="75000"/>
                <a:buFont typeface="Arial" panose="020B0604020202020204" pitchFamily="34" charset="0"/>
                <a:buChar char="•"/>
                <a:defRPr sz="1600">
                  <a:solidFill>
                    <a:srgbClr val="E7E7E8"/>
                  </a:solidFill>
                </a:defRPr>
              </a:lvl3pPr>
              <a:lvl4pPr marL="16002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4pPr>
              <a:lvl5pPr marL="20574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
                  <a:srgbClr val="81BC00"/>
                </a:buClr>
                <a:buSzPct val="75000"/>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Open Sans"/>
                  <a:ea typeface="+mn-ea"/>
                </a:rPr>
                <a:t>Several key areas were identified as potential candidates for cost-effective investments to improve grid reliability: reducing vandalism and weather-proofing in hotter climates (e.g., California)</a:t>
              </a:r>
              <a:endParaRPr kumimoji="0" lang="en-US" sz="1600" b="1" i="0" u="none" strike="noStrike" kern="1200" cap="none" spc="0" normalizeH="0" baseline="0" noProof="0" dirty="0">
                <a:ln>
                  <a:noFill/>
                </a:ln>
                <a:solidFill>
                  <a:srgbClr val="000000"/>
                </a:solidFill>
                <a:effectLst/>
                <a:uLnTx/>
                <a:uFillTx/>
                <a:latin typeface="Open Sans"/>
                <a:ea typeface="+mn-ea"/>
              </a:endParaRPr>
            </a:p>
          </p:txBody>
        </p:sp>
      </p:grpSp>
      <p:grpSp>
        <p:nvGrpSpPr>
          <p:cNvPr id="20" name="Group 19">
            <a:extLst>
              <a:ext uri="{FF2B5EF4-FFF2-40B4-BE49-F238E27FC236}">
                <a16:creationId xmlns:a16="http://schemas.microsoft.com/office/drawing/2014/main" id="{38971320-3AA3-85BE-3698-1818A918F125}"/>
              </a:ext>
            </a:extLst>
          </p:cNvPr>
          <p:cNvGrpSpPr/>
          <p:nvPr/>
        </p:nvGrpSpPr>
        <p:grpSpPr>
          <a:xfrm>
            <a:off x="4484451" y="3772920"/>
            <a:ext cx="7351279" cy="592932"/>
            <a:chOff x="4484451" y="3617287"/>
            <a:chExt cx="7351279" cy="592932"/>
          </a:xfrm>
        </p:grpSpPr>
        <p:sp>
          <p:nvSpPr>
            <p:cNvPr id="16" name="Oval 15">
              <a:extLst>
                <a:ext uri="{FF2B5EF4-FFF2-40B4-BE49-F238E27FC236}">
                  <a16:creationId xmlns:a16="http://schemas.microsoft.com/office/drawing/2014/main" id="{4BAA99A9-05BF-E14D-42D6-DF60497D8487}"/>
                </a:ext>
              </a:extLst>
            </p:cNvPr>
            <p:cNvSpPr/>
            <p:nvPr/>
          </p:nvSpPr>
          <p:spPr>
            <a:xfrm>
              <a:off x="4484451" y="3649737"/>
              <a:ext cx="537492" cy="537029"/>
            </a:xfrm>
            <a:prstGeom prst="ellipse">
              <a:avLst/>
            </a:prstGeom>
            <a:solidFill>
              <a:srgbClr val="004E59"/>
            </a:solidFill>
            <a:ln w="1143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3</a:t>
              </a:r>
            </a:p>
          </p:txBody>
        </p:sp>
        <p:sp>
          <p:nvSpPr>
            <p:cNvPr id="17" name="Text Placeholder 2">
              <a:extLst>
                <a:ext uri="{FF2B5EF4-FFF2-40B4-BE49-F238E27FC236}">
                  <a16:creationId xmlns:a16="http://schemas.microsoft.com/office/drawing/2014/main" id="{C9292FFB-FD87-396A-29B3-B3073C7D86A6}"/>
                </a:ext>
              </a:extLst>
            </p:cNvPr>
            <p:cNvSpPr txBox="1">
              <a:spLocks/>
            </p:cNvSpPr>
            <p:nvPr/>
          </p:nvSpPr>
          <p:spPr>
            <a:xfrm>
              <a:off x="5181599" y="3617287"/>
              <a:ext cx="6654131" cy="592932"/>
            </a:xfrm>
            <a:prstGeom prst="rect">
              <a:avLst/>
            </a:prstGeom>
          </p:spPr>
          <p:txBody>
            <a:bodyPr vert="horz" wrap="square" lIns="91440" tIns="45720" rIns="91440" bIns="45720" rtlCol="0" anchor="t" anchorCtr="0">
              <a:noAutofit/>
            </a:bodyPr>
            <a:lstStyle>
              <a:defPPr>
                <a:defRPr lang="en-US"/>
              </a:defPPr>
              <a:lvl1pPr indent="0">
                <a:lnSpc>
                  <a:spcPct val="110000"/>
                </a:lnSpc>
                <a:spcBef>
                  <a:spcPts val="1000"/>
                </a:spcBef>
                <a:buClr>
                  <a:schemeClr val="accent5"/>
                </a:buClr>
                <a:buSzPct val="75000"/>
                <a:buFont typeface="Arial" panose="020B0604020202020204" pitchFamily="34" charset="0"/>
                <a:buNone/>
                <a:defRPr sz="2000" baseline="0">
                  <a:solidFill>
                    <a:srgbClr val="FFFFFF"/>
                  </a:solidFill>
                  <a:cs typeface="Frutiger Next Pro Light"/>
                </a:defRPr>
              </a:lvl1pPr>
              <a:lvl2pPr marL="685800" indent="-228600">
                <a:lnSpc>
                  <a:spcPct val="100000"/>
                </a:lnSpc>
                <a:spcBef>
                  <a:spcPts val="500"/>
                </a:spcBef>
                <a:buClr>
                  <a:schemeClr val="accent5"/>
                </a:buClr>
                <a:buSzPct val="75000"/>
                <a:buFont typeface="Arial" panose="020B0604020202020204" pitchFamily="34" charset="0"/>
                <a:buChar char="•"/>
                <a:defRPr>
                  <a:solidFill>
                    <a:srgbClr val="E7E7E8"/>
                  </a:solidFill>
                </a:defRPr>
              </a:lvl2pPr>
              <a:lvl3pPr marL="1143000" indent="-228600">
                <a:lnSpc>
                  <a:spcPct val="100000"/>
                </a:lnSpc>
                <a:spcBef>
                  <a:spcPts val="500"/>
                </a:spcBef>
                <a:buClr>
                  <a:schemeClr val="accent5"/>
                </a:buClr>
                <a:buSzPct val="75000"/>
                <a:buFont typeface="Arial" panose="020B0604020202020204" pitchFamily="34" charset="0"/>
                <a:buChar char="•"/>
                <a:defRPr sz="1600">
                  <a:solidFill>
                    <a:srgbClr val="E7E7E8"/>
                  </a:solidFill>
                </a:defRPr>
              </a:lvl3pPr>
              <a:lvl4pPr marL="16002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4pPr>
              <a:lvl5pPr marL="20574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
                  <a:srgbClr val="81BC00"/>
                </a:buClr>
                <a:buSzPct val="75000"/>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Open Sans"/>
                  <a:ea typeface="+mn-ea"/>
                  <a:cs typeface="+mn-cs"/>
                </a:rPr>
                <a:t>Snowfall and precipitation did not seem have as much of an impact on outages as higher temperatures. </a:t>
              </a:r>
              <a:endParaRPr kumimoji="0" lang="en-US" sz="1600" b="1" i="0" u="none" strike="noStrike" kern="1200" cap="none" spc="0" normalizeH="0" baseline="0" noProof="0" dirty="0">
                <a:ln>
                  <a:noFill/>
                </a:ln>
                <a:solidFill>
                  <a:srgbClr val="000000"/>
                </a:solidFill>
                <a:effectLst/>
                <a:uLnTx/>
                <a:uFillTx/>
                <a:latin typeface="Open Sans"/>
                <a:ea typeface="+mn-ea"/>
                <a:cs typeface="+mn-cs"/>
              </a:endParaRPr>
            </a:p>
          </p:txBody>
        </p:sp>
      </p:grpSp>
    </p:spTree>
    <p:extLst>
      <p:ext uri="{BB962C8B-B14F-4D97-AF65-F5344CB8AC3E}">
        <p14:creationId xmlns:p14="http://schemas.microsoft.com/office/powerpoint/2010/main" val="340271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F7475AF4-FC0B-1075-7131-F31D987CEE8E}"/>
              </a:ext>
            </a:extLst>
          </p:cNvPr>
          <p:cNvCxnSpPr>
            <a:cxnSpLocks/>
          </p:cNvCxnSpPr>
          <p:nvPr/>
        </p:nvCxnSpPr>
        <p:spPr>
          <a:xfrm>
            <a:off x="486138" y="2021660"/>
            <a:ext cx="11079813" cy="0"/>
          </a:xfrm>
          <a:prstGeom prst="line">
            <a:avLst/>
          </a:prstGeom>
          <a:noFill/>
          <a:ln w="114300" cap="flat" cmpd="sng" algn="ctr">
            <a:solidFill>
              <a:srgbClr val="004E59"/>
            </a:solidFill>
            <a:prstDash val="solid"/>
          </a:ln>
          <a:effectLst/>
        </p:spPr>
      </p:cxnSp>
      <p:sp>
        <p:nvSpPr>
          <p:cNvPr id="45" name="Title 1">
            <a:extLst>
              <a:ext uri="{FF2B5EF4-FFF2-40B4-BE49-F238E27FC236}">
                <a16:creationId xmlns:a16="http://schemas.microsoft.com/office/drawing/2014/main" id="{56768606-4AB0-8247-D77E-9C0FB88BC117}"/>
              </a:ext>
            </a:extLst>
          </p:cNvPr>
          <p:cNvSpPr txBox="1">
            <a:spLocks/>
          </p:cNvSpPr>
          <p:nvPr/>
        </p:nvSpPr>
        <p:spPr bwMode="gray">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i="0" kern="1200" noProof="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lumMod val="85000"/>
                    <a:lumOff val="15000"/>
                  </a:sysClr>
                </a:solidFill>
                <a:effectLst/>
                <a:uLnTx/>
                <a:uFillTx/>
                <a:latin typeface="Open Sans" panose="020B0606030504020204" pitchFamily="34" charset="0"/>
                <a:ea typeface="Open Sans" panose="020B0606030504020204" pitchFamily="34" charset="0"/>
                <a:cs typeface="Open Sans" panose="020B0606030504020204" pitchFamily="34" charset="0"/>
              </a:rPr>
              <a:t>Problem Statement and Key Findings</a:t>
            </a:r>
          </a:p>
        </p:txBody>
      </p:sp>
      <p:grpSp>
        <p:nvGrpSpPr>
          <p:cNvPr id="8" name="Group 7">
            <a:extLst>
              <a:ext uri="{FF2B5EF4-FFF2-40B4-BE49-F238E27FC236}">
                <a16:creationId xmlns:a16="http://schemas.microsoft.com/office/drawing/2014/main" id="{5E2E51C4-A94E-BF05-0E1F-8D31612D860E}"/>
              </a:ext>
            </a:extLst>
          </p:cNvPr>
          <p:cNvGrpSpPr/>
          <p:nvPr/>
        </p:nvGrpSpPr>
        <p:grpSpPr>
          <a:xfrm>
            <a:off x="486138" y="1044058"/>
            <a:ext cx="11134844" cy="454080"/>
            <a:chOff x="486138" y="1044058"/>
            <a:chExt cx="11134844" cy="454080"/>
          </a:xfrm>
        </p:grpSpPr>
        <p:sp>
          <p:nvSpPr>
            <p:cNvPr id="44" name="Text Placeholder 2">
              <a:extLst>
                <a:ext uri="{FF2B5EF4-FFF2-40B4-BE49-F238E27FC236}">
                  <a16:creationId xmlns:a16="http://schemas.microsoft.com/office/drawing/2014/main" id="{2CBA8852-13A6-AA01-82F4-441E81D9DB22}"/>
                </a:ext>
              </a:extLst>
            </p:cNvPr>
            <p:cNvSpPr txBox="1">
              <a:spLocks/>
            </p:cNvSpPr>
            <p:nvPr/>
          </p:nvSpPr>
          <p:spPr>
            <a:xfrm>
              <a:off x="2127040" y="1044058"/>
              <a:ext cx="9493942" cy="454080"/>
            </a:xfrm>
            <a:prstGeom prst="rect">
              <a:avLst/>
            </a:prstGeom>
          </p:spPr>
          <p:txBody>
            <a:bodyPr vert="horz" lIns="0" tIns="0" rIns="0" bIns="0" rtlCol="0">
              <a:noAutofit/>
            </a:bodyPr>
            <a:lstStyle>
              <a:lvl1pPr marL="0" indent="0" algn="l" defTabSz="914400" rtl="0" eaLnBrk="1" latinLnBrk="0" hangingPunct="1">
                <a:spcBef>
                  <a:spcPts val="200"/>
                </a:spcBef>
                <a:spcAft>
                  <a:spcPts val="1333"/>
                </a:spcAft>
                <a:buSzPct val="100000"/>
                <a:buFontTx/>
                <a:buNone/>
                <a:defRPr lang="en-US" sz="1200" b="0" kern="1200" noProof="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a:spcBef>
                  <a:spcPts val="0"/>
                </a:spcBef>
                <a:spcAft>
                  <a:spcPts val="0"/>
                </a:spcAft>
              </a:pPr>
              <a:r>
                <a:rPr lang="en-US" i="1" dirty="0">
                  <a:solidFill>
                    <a:prstClr val="black"/>
                  </a:solidFill>
                </a:rPr>
                <a:t>Based on electric grid outage data from 2018 - 2023, in which geographic areas and in which infrastructure should investments be made to have the greatest positive impact on grid reliability in the next 2 decades?</a:t>
              </a:r>
            </a:p>
          </p:txBody>
        </p:sp>
        <p:sp>
          <p:nvSpPr>
            <p:cNvPr id="46" name="Text Placeholder 2">
              <a:extLst>
                <a:ext uri="{FF2B5EF4-FFF2-40B4-BE49-F238E27FC236}">
                  <a16:creationId xmlns:a16="http://schemas.microsoft.com/office/drawing/2014/main" id="{B58EDC22-85D1-E941-A790-7FEC3D971DA8}"/>
                </a:ext>
              </a:extLst>
            </p:cNvPr>
            <p:cNvSpPr txBox="1">
              <a:spLocks/>
            </p:cNvSpPr>
            <p:nvPr/>
          </p:nvSpPr>
          <p:spPr>
            <a:xfrm>
              <a:off x="486138" y="1044058"/>
              <a:ext cx="1453019" cy="454080"/>
            </a:xfrm>
            <a:prstGeom prst="rect">
              <a:avLst/>
            </a:prstGeom>
          </p:spPr>
          <p:txBody>
            <a:bodyPr vert="horz" lIns="0" tIns="0" rIns="0" bIns="0" rtlCol="0">
              <a:noAutofit/>
            </a:bodyPr>
            <a:lstStyle>
              <a:lvl1pPr marL="0" indent="0" algn="l" defTabSz="914400" rtl="0" eaLnBrk="1" latinLnBrk="0" hangingPunct="1">
                <a:spcBef>
                  <a:spcPts val="200"/>
                </a:spcBef>
                <a:spcAft>
                  <a:spcPts val="1333"/>
                </a:spcAft>
                <a:buSzPct val="100000"/>
                <a:buFontTx/>
                <a:buNone/>
                <a:defRPr lang="en-US" sz="1200" b="0" kern="1200" noProof="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200"/>
                </a:spcBef>
                <a:spcAft>
                  <a:spcPts val="1333"/>
                </a:spcAft>
                <a:buClrTx/>
                <a:buSzPct val="100000"/>
                <a:buFontTx/>
                <a:buNone/>
                <a:tabLst/>
                <a:defRPr/>
              </a:pPr>
              <a:r>
                <a:rPr kumimoji="0" lang="en-US" sz="1200" b="1" i="0" u="none" strike="noStrike" kern="1200" cap="none" spc="0" normalizeH="0" baseline="0" noProof="0" dirty="0">
                  <a:ln>
                    <a:noFill/>
                  </a:ln>
                  <a:solidFill>
                    <a:prstClr val="black"/>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Problem Statement:</a:t>
              </a:r>
              <a:endParaRPr kumimoji="0" lang="en-US" sz="1200" b="0" i="0" u="none" strike="noStrike" kern="1200" cap="none" spc="0" normalizeH="0" baseline="0" noProof="0" dirty="0">
                <a:ln>
                  <a:noFill/>
                </a:ln>
                <a:solidFill>
                  <a:prstClr val="black"/>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9" name="Group 8">
            <a:extLst>
              <a:ext uri="{FF2B5EF4-FFF2-40B4-BE49-F238E27FC236}">
                <a16:creationId xmlns:a16="http://schemas.microsoft.com/office/drawing/2014/main" id="{1B725370-6A69-1F46-CE51-8F1BA3E6F7FA}"/>
              </a:ext>
            </a:extLst>
          </p:cNvPr>
          <p:cNvGrpSpPr/>
          <p:nvPr/>
        </p:nvGrpSpPr>
        <p:grpSpPr>
          <a:xfrm>
            <a:off x="479578" y="2545182"/>
            <a:ext cx="11086373" cy="3405335"/>
            <a:chOff x="479578" y="1846960"/>
            <a:chExt cx="11086373" cy="3405335"/>
          </a:xfrm>
        </p:grpSpPr>
        <p:sp>
          <p:nvSpPr>
            <p:cNvPr id="28" name="Rectangle 27">
              <a:extLst>
                <a:ext uri="{FF2B5EF4-FFF2-40B4-BE49-F238E27FC236}">
                  <a16:creationId xmlns:a16="http://schemas.microsoft.com/office/drawing/2014/main" id="{56CCB075-19F4-3208-D3C6-507B9905C3A9}"/>
                </a:ext>
              </a:extLst>
            </p:cNvPr>
            <p:cNvSpPr/>
            <p:nvPr/>
          </p:nvSpPr>
          <p:spPr>
            <a:xfrm>
              <a:off x="3295700" y="2145543"/>
              <a:ext cx="2638008" cy="1707901"/>
            </a:xfrm>
            <a:prstGeom prst="rect">
              <a:avLst/>
            </a:prstGeom>
            <a:solidFill>
              <a:srgbClr val="007680"/>
            </a:solidFill>
            <a:ln w="25400" cap="flat" cmpd="sng" algn="ctr">
              <a:noFill/>
              <a:prstDash val="solid"/>
            </a:ln>
            <a:effectLst/>
          </p:spPr>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kern="0" dirty="0">
                  <a:solidFill>
                    <a:prstClr val="white"/>
                  </a:solidFill>
                  <a:latin typeface="Open Sans"/>
                </a:rPr>
                <a:t>~</a:t>
              </a:r>
              <a:r>
                <a:rPr kumimoji="0" lang="en-US" sz="4800" b="0" i="0" u="none" strike="noStrike" kern="0" cap="none" spc="0" normalizeH="0" baseline="0" noProof="0" dirty="0">
                  <a:ln>
                    <a:noFill/>
                  </a:ln>
                  <a:solidFill>
                    <a:prstClr val="white"/>
                  </a:solidFill>
                  <a:effectLst/>
                  <a:uLnTx/>
                  <a:uFillTx/>
                  <a:latin typeface="Open Sans"/>
                  <a:ea typeface="+mn-ea"/>
                  <a:cs typeface="+mn-cs"/>
                </a:rPr>
                <a:t>17%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prstClr val="white"/>
                  </a:solidFill>
                  <a:latin typeface="Open Sans"/>
                </a:rPr>
                <a:t>of outages were caused by </a:t>
              </a:r>
              <a:r>
                <a:rPr lang="en-US" sz="1400" b="1" kern="0" dirty="0">
                  <a:solidFill>
                    <a:prstClr val="white"/>
                  </a:solidFill>
                  <a:latin typeface="Open Sans"/>
                </a:rPr>
                <a:t>vandalism</a:t>
              </a:r>
              <a:endParaRPr kumimoji="0" lang="en-US" sz="1400" b="1" i="0" u="none" strike="noStrike" kern="0" cap="none" spc="0" normalizeH="0" baseline="0" noProof="0" dirty="0">
                <a:ln>
                  <a:noFill/>
                </a:ln>
                <a:solidFill>
                  <a:prstClr val="white"/>
                </a:solidFill>
                <a:effectLst/>
                <a:uLnTx/>
                <a:uFillTx/>
                <a:latin typeface="Open Sans"/>
                <a:ea typeface="+mn-ea"/>
                <a:cs typeface="+mn-cs"/>
              </a:endParaRPr>
            </a:p>
          </p:txBody>
        </p:sp>
        <p:sp>
          <p:nvSpPr>
            <p:cNvPr id="29" name="Rectangle 28">
              <a:extLst>
                <a:ext uri="{FF2B5EF4-FFF2-40B4-BE49-F238E27FC236}">
                  <a16:creationId xmlns:a16="http://schemas.microsoft.com/office/drawing/2014/main" id="{E7489607-DE2A-BC36-D086-29C7F5354C20}"/>
                </a:ext>
              </a:extLst>
            </p:cNvPr>
            <p:cNvSpPr/>
            <p:nvPr/>
          </p:nvSpPr>
          <p:spPr>
            <a:xfrm>
              <a:off x="8927943" y="2145543"/>
              <a:ext cx="2638008" cy="1707900"/>
            </a:xfrm>
            <a:prstGeom prst="rect">
              <a:avLst/>
            </a:prstGeom>
            <a:solidFill>
              <a:srgbClr val="6FC2B4"/>
            </a:solidFill>
            <a:ln w="25400" cap="flat" cmpd="sng" algn="ctr">
              <a:noFill/>
              <a:prstDash val="solid"/>
            </a:ln>
            <a:effectLst/>
          </p:spPr>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0" cap="none" spc="0" normalizeH="0" baseline="0" noProof="0" dirty="0">
                  <a:ln>
                    <a:noFill/>
                  </a:ln>
                  <a:solidFill>
                    <a:prstClr val="white"/>
                  </a:solidFill>
                  <a:effectLst/>
                  <a:uLnTx/>
                  <a:uFillTx/>
                  <a:latin typeface="Open Sans"/>
                  <a:ea typeface="+mn-ea"/>
                  <a:cs typeface="+mn-cs"/>
                </a:rPr>
                <a:t>&lt; 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prstClr val="white"/>
                  </a:solidFill>
                  <a:latin typeface="Open Sans"/>
                </a:rPr>
                <a:t>of o</a:t>
              </a:r>
              <a:r>
                <a:rPr kumimoji="0" lang="en-US" sz="1400" b="0" i="0" u="none" strike="noStrike" kern="0" cap="none" spc="0" normalizeH="0" baseline="0" noProof="0" dirty="0" err="1">
                  <a:ln>
                    <a:noFill/>
                  </a:ln>
                  <a:solidFill>
                    <a:prstClr val="white"/>
                  </a:solidFill>
                  <a:effectLst/>
                  <a:uLnTx/>
                  <a:uFillTx/>
                  <a:latin typeface="Open Sans"/>
                  <a:ea typeface="+mn-ea"/>
                  <a:cs typeface="+mn-cs"/>
                </a:rPr>
                <a:t>utages</a:t>
              </a:r>
              <a:r>
                <a:rPr kumimoji="0" lang="en-US" sz="1400" b="0" i="0" u="none" strike="noStrike" kern="0" cap="none" spc="0" normalizeH="0" baseline="0" noProof="0" dirty="0">
                  <a:ln>
                    <a:noFill/>
                  </a:ln>
                  <a:solidFill>
                    <a:prstClr val="white"/>
                  </a:solidFill>
                  <a:effectLst/>
                  <a:uLnTx/>
                  <a:uFillTx/>
                  <a:latin typeface="Open Sans"/>
                  <a:ea typeface="+mn-ea"/>
                  <a:cs typeface="+mn-cs"/>
                </a:rPr>
                <a:t> seem to be caused by heavy snowfall</a:t>
              </a:r>
            </a:p>
          </p:txBody>
        </p:sp>
        <p:sp>
          <p:nvSpPr>
            <p:cNvPr id="30" name="Rectangle 29">
              <a:extLst>
                <a:ext uri="{FF2B5EF4-FFF2-40B4-BE49-F238E27FC236}">
                  <a16:creationId xmlns:a16="http://schemas.microsoft.com/office/drawing/2014/main" id="{5E04D514-0E30-46C7-5C8B-52EFAB78453C}"/>
                </a:ext>
              </a:extLst>
            </p:cNvPr>
            <p:cNvSpPr/>
            <p:nvPr/>
          </p:nvSpPr>
          <p:spPr>
            <a:xfrm>
              <a:off x="479578" y="2145543"/>
              <a:ext cx="2638008" cy="1707900"/>
            </a:xfrm>
            <a:prstGeom prst="rect">
              <a:avLst/>
            </a:prstGeom>
            <a:solidFill>
              <a:srgbClr val="004E59"/>
            </a:solidFill>
            <a:ln w="25400" cap="flat" cmpd="sng" algn="ctr">
              <a:noFill/>
              <a:prstDash val="solid"/>
            </a:ln>
            <a:effectLst/>
          </p:spPr>
          <p:txBody>
            <a:bodyPr rtlCol="0" anchor="ctr"/>
            <a:lstStyle/>
            <a:p>
              <a:pPr marR="0" lvl="0" algn="ctr" defTabSz="914400" rtl="0" eaLnBrk="1" fontAlgn="auto" latinLnBrk="0" hangingPunct="1">
                <a:lnSpc>
                  <a:spcPct val="100000"/>
                </a:lnSpc>
                <a:spcBef>
                  <a:spcPts val="0"/>
                </a:spcBef>
                <a:spcAft>
                  <a:spcPts val="0"/>
                </a:spcAft>
                <a:buClrTx/>
                <a:buSzTx/>
                <a:tabLst/>
                <a:defRPr/>
              </a:pPr>
              <a:r>
                <a:rPr kumimoji="0" lang="en-US" sz="4800" b="0" i="0" u="none" strike="noStrike" kern="0" cap="none" spc="0" normalizeH="0" baseline="0" noProof="0" dirty="0">
                  <a:ln>
                    <a:noFill/>
                  </a:ln>
                  <a:solidFill>
                    <a:prstClr val="white"/>
                  </a:solidFill>
                  <a:effectLst/>
                  <a:uLnTx/>
                  <a:uFillTx/>
                  <a:latin typeface="Open Sans"/>
                  <a:ea typeface="+mn-ea"/>
                  <a:cs typeface="+mn-cs"/>
                </a:rPr>
                <a:t>~46%</a:t>
              </a:r>
              <a:endParaRPr lang="en-US" sz="1600" kern="0" dirty="0">
                <a:solidFill>
                  <a:prstClr val="white"/>
                </a:solidFill>
                <a:latin typeface="Open Sans"/>
              </a:endParaRPr>
            </a:p>
            <a:p>
              <a:pPr marR="0" lvl="0" algn="ctr" defTabSz="914400" rtl="0" eaLnBrk="1" fontAlgn="auto" latinLnBrk="0" hangingPunct="1">
                <a:lnSpc>
                  <a:spcPct val="100000"/>
                </a:lnSpc>
                <a:spcBef>
                  <a:spcPts val="0"/>
                </a:spcBef>
                <a:spcAft>
                  <a:spcPts val="0"/>
                </a:spcAft>
                <a:buClrTx/>
                <a:buSzTx/>
                <a:tabLst/>
                <a:defRPr/>
              </a:pPr>
              <a:r>
                <a:rPr lang="en-US" sz="1400" kern="0" dirty="0">
                  <a:solidFill>
                    <a:prstClr val="white"/>
                  </a:solidFill>
                  <a:latin typeface="Open Sans"/>
                </a:rPr>
                <a:t>of outages were caused by </a:t>
              </a:r>
              <a:r>
                <a:rPr lang="en-US" sz="1400" b="1" kern="0" dirty="0">
                  <a:solidFill>
                    <a:prstClr val="white"/>
                  </a:solidFill>
                  <a:latin typeface="Open Sans"/>
                </a:rPr>
                <a:t>severe weather</a:t>
              </a:r>
              <a:endParaRPr kumimoji="0" lang="en-US" sz="1400" b="1" i="0" u="none" strike="noStrike" kern="0" cap="none" spc="0" normalizeH="0" baseline="0" noProof="0" dirty="0">
                <a:ln>
                  <a:noFill/>
                </a:ln>
                <a:solidFill>
                  <a:prstClr val="white"/>
                </a:solidFill>
                <a:effectLst/>
                <a:uLnTx/>
                <a:uFillTx/>
                <a:latin typeface="Open Sans"/>
                <a:ea typeface="+mn-ea"/>
                <a:cs typeface="+mn-cs"/>
              </a:endParaRPr>
            </a:p>
          </p:txBody>
        </p:sp>
        <p:sp>
          <p:nvSpPr>
            <p:cNvPr id="31" name="Rectangle 30">
              <a:extLst>
                <a:ext uri="{FF2B5EF4-FFF2-40B4-BE49-F238E27FC236}">
                  <a16:creationId xmlns:a16="http://schemas.microsoft.com/office/drawing/2014/main" id="{6350B1CF-F47F-1D57-D0D4-4793A9CE7EE7}"/>
                </a:ext>
              </a:extLst>
            </p:cNvPr>
            <p:cNvSpPr/>
            <p:nvPr/>
          </p:nvSpPr>
          <p:spPr>
            <a:xfrm>
              <a:off x="6111822" y="2145543"/>
              <a:ext cx="2638008" cy="1707900"/>
            </a:xfrm>
            <a:prstGeom prst="rect">
              <a:avLst/>
            </a:prstGeom>
            <a:solidFill>
              <a:srgbClr val="00ABAB"/>
            </a:solidFill>
            <a:ln w="25400" cap="flat" cmpd="sng" algn="ctr">
              <a:noFill/>
              <a:prstDash val="solid"/>
            </a:ln>
            <a:effectLst/>
          </p:spPr>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0" cap="none" spc="0" normalizeH="0" baseline="0" noProof="0" dirty="0">
                  <a:ln>
                    <a:noFill/>
                  </a:ln>
                  <a:solidFill>
                    <a:prstClr val="white"/>
                  </a:solidFill>
                  <a:effectLst/>
                  <a:uLnTx/>
                  <a:uFillTx/>
                  <a:latin typeface="Open Sans"/>
                  <a:ea typeface="+mn-ea"/>
                  <a:cs typeface="+mn-cs"/>
                </a:rPr>
                <a:t>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prstClr val="white"/>
                  </a:solidFill>
                  <a:latin typeface="Open Sans"/>
                </a:rPr>
                <a:t>states account for over 50% of outages</a:t>
              </a:r>
              <a:endParaRPr kumimoji="0" lang="en-US" sz="1400" b="0" i="0" u="none" strike="noStrike" kern="0" cap="none" spc="0" normalizeH="0" baseline="0" noProof="0" dirty="0">
                <a:ln>
                  <a:noFill/>
                </a:ln>
                <a:solidFill>
                  <a:prstClr val="white"/>
                </a:solidFill>
                <a:effectLst/>
                <a:uLnTx/>
                <a:uFillTx/>
                <a:latin typeface="Open Sans"/>
                <a:ea typeface="+mn-ea"/>
                <a:cs typeface="+mn-cs"/>
              </a:endParaRPr>
            </a:p>
          </p:txBody>
        </p:sp>
        <p:sp>
          <p:nvSpPr>
            <p:cNvPr id="41" name="TxtBox:72/196">
              <a:extLst>
                <a:ext uri="{FF2B5EF4-FFF2-40B4-BE49-F238E27FC236}">
                  <a16:creationId xmlns:a16="http://schemas.microsoft.com/office/drawing/2014/main" id="{823B7DA3-4278-55E3-EF06-EE66321690D2}"/>
                </a:ext>
              </a:extLst>
            </p:cNvPr>
            <p:cNvSpPr/>
            <p:nvPr/>
          </p:nvSpPr>
          <p:spPr>
            <a:xfrm>
              <a:off x="486138" y="1846960"/>
              <a:ext cx="2466924" cy="184666"/>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1333"/>
                </a:spcAft>
                <a:buClrTx/>
                <a:buSzPct val="100000"/>
                <a:buFontTx/>
                <a:buNone/>
                <a:tabLst/>
                <a:defRPr/>
              </a:pPr>
              <a:r>
                <a:rPr kumimoji="0" lang="en-US" sz="1200" b="1" i="0" u="none" strike="noStrike" kern="1200" cap="none" spc="0" normalizeH="0" baseline="0" noProof="0" dirty="0">
                  <a:ln>
                    <a:noFill/>
                  </a:ln>
                  <a:solidFill>
                    <a:prstClr val="black"/>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Key Findings:</a:t>
              </a:r>
            </a:p>
          </p:txBody>
        </p:sp>
        <p:sp>
          <p:nvSpPr>
            <p:cNvPr id="52" name="Text Placeholder 2">
              <a:extLst>
                <a:ext uri="{FF2B5EF4-FFF2-40B4-BE49-F238E27FC236}">
                  <a16:creationId xmlns:a16="http://schemas.microsoft.com/office/drawing/2014/main" id="{21F17ED0-DF8A-727C-B685-B9BE5835D38B}"/>
                </a:ext>
              </a:extLst>
            </p:cNvPr>
            <p:cNvSpPr txBox="1">
              <a:spLocks/>
            </p:cNvSpPr>
            <p:nvPr/>
          </p:nvSpPr>
          <p:spPr>
            <a:xfrm>
              <a:off x="486138" y="4059693"/>
              <a:ext cx="2631448" cy="1192602"/>
            </a:xfrm>
            <a:prstGeom prst="rect">
              <a:avLst/>
            </a:prstGeom>
          </p:spPr>
          <p:txBody>
            <a:bodyPr vert="horz" lIns="0" tIns="0" rIns="0" bIns="0" rtlCol="0">
              <a:noAutofit/>
            </a:bodyPr>
            <a:lstStyle>
              <a:defPPr>
                <a:defRPr lang="en-US"/>
              </a:defPPr>
              <a:lvl1pPr indent="0">
                <a:spcBef>
                  <a:spcPts val="200"/>
                </a:spcBef>
                <a:spcAft>
                  <a:spcPts val="1333"/>
                </a:spcAft>
                <a:buSzPct val="100000"/>
                <a:buFontTx/>
                <a:buNone/>
                <a:defRPr sz="1200" b="0" i="1">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defTabSz="1219170">
                <a:spcBef>
                  <a:spcPts val="0"/>
                </a:spcBef>
                <a:spcAft>
                  <a:spcPts val="1333"/>
                </a:spcAft>
                <a:buClrTx/>
                <a:buSzPct val="100000"/>
                <a:buFont typeface="Arial" panose="020B0604020202020204" pitchFamily="34" charset="0"/>
                <a:buChar char="•"/>
                <a:defRPr sz="1200" b="0"/>
              </a:lvl2pPr>
              <a:lvl3pPr marL="279400" indent="-127000" defTabSz="1219170">
                <a:spcBef>
                  <a:spcPts val="0"/>
                </a:spcBef>
                <a:spcAft>
                  <a:spcPts val="1333"/>
                </a:spcAft>
                <a:buClrTx/>
                <a:buSzPct val="100000"/>
                <a:buFont typeface="Arial" panose="020B0604020202020204" pitchFamily="34" charset="0"/>
                <a:buChar char="−"/>
                <a:defRPr sz="1200"/>
              </a:lvl3pPr>
              <a:lvl4pPr marL="431800" indent="-127000" defTabSz="1219170">
                <a:spcBef>
                  <a:spcPts val="0"/>
                </a:spcBef>
                <a:spcAft>
                  <a:spcPts val="1333"/>
                </a:spcAft>
                <a:buClrTx/>
                <a:buSzPct val="100000"/>
                <a:buFont typeface="Arial" panose="020B0604020202020204" pitchFamily="34" charset="0"/>
                <a:buChar char="◦"/>
                <a:defRPr sz="1200" baseline="0"/>
              </a:lvl4pPr>
              <a:lvl5pPr marL="584200" indent="-127000" defTabSz="1064657">
                <a:spcBef>
                  <a:spcPts val="0"/>
                </a:spcBef>
                <a:spcAft>
                  <a:spcPts val="1333"/>
                </a:spcAft>
                <a:buClrTx/>
                <a:buSzPct val="100000"/>
                <a:buFont typeface="Arial" panose="020B0604020202020204" pitchFamily="34" charset="0"/>
                <a:buChar char="−"/>
                <a:tabLst/>
                <a:defRPr sz="1200" baseline="0"/>
              </a:lvl5pPr>
              <a:lvl6pPr marL="710382" indent="-235194" defTabSz="1219170">
                <a:spcBef>
                  <a:spcPts val="0"/>
                </a:spcBef>
                <a:spcAft>
                  <a:spcPts val="1333"/>
                </a:spcAft>
                <a:buFont typeface="Verdana" panose="020B0604030504040204" pitchFamily="34" charset="0"/>
                <a:buChar char="−"/>
                <a:defRPr sz="1600" baseline="0"/>
              </a:lvl6pPr>
              <a:lvl7pPr marL="710382" indent="-235194" defTabSz="1219170">
                <a:spcBef>
                  <a:spcPts val="0"/>
                </a:spcBef>
                <a:spcAft>
                  <a:spcPts val="1333"/>
                </a:spcAft>
                <a:buFont typeface="Verdana" panose="020B0604030504040204" pitchFamily="34" charset="0"/>
                <a:buChar char="−"/>
                <a:defRPr sz="1600"/>
              </a:lvl7pPr>
              <a:lvl8pPr marL="710382" indent="-235194" defTabSz="1219170">
                <a:spcBef>
                  <a:spcPts val="0"/>
                </a:spcBef>
                <a:spcAft>
                  <a:spcPts val="1333"/>
                </a:spcAft>
                <a:buFont typeface="Verdana" panose="020B0604030504040204" pitchFamily="34" charset="0"/>
                <a:buChar char="−"/>
                <a:defRPr sz="1600" baseline="0"/>
              </a:lvl8pPr>
              <a:lvl9pPr marL="710382" indent="-235194" defTabSz="1219170">
                <a:spcBef>
                  <a:spcPts val="0"/>
                </a:spcBef>
                <a:spcAft>
                  <a:spcPts val="1333"/>
                </a:spcAft>
                <a:buFont typeface="Verdana" panose="020B0604030504040204" pitchFamily="34" charset="0"/>
                <a:buChar char="−"/>
                <a:defRPr sz="1600" baseline="0"/>
              </a:lvl9pPr>
            </a:lstStyle>
            <a:p>
              <a:pPr marL="0" marR="0" lvl="1"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1200" b="0" i="1" u="none" strike="noStrike" kern="1200" cap="none" spc="0" normalizeH="0" baseline="0" noProof="0" dirty="0">
                  <a:ln>
                    <a:noFill/>
                  </a:ln>
                  <a:solidFill>
                    <a:prstClr val="black"/>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Most of these outages caused by severe weather occurred during period of elevated temperature - b</a:t>
              </a:r>
              <a:r>
                <a:rPr lang="en-US" i="1" dirty="0" err="1">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uilding</a:t>
              </a:r>
              <a:r>
                <a:rPr lang="en-US" i="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 additional generating capacity </a:t>
              </a:r>
              <a:r>
                <a:rPr kumimoji="0" lang="en-US" sz="1200" b="0" i="1" u="none" strike="noStrike" kern="1200" cap="none" spc="0" normalizeH="0" baseline="0" noProof="0" dirty="0">
                  <a:ln>
                    <a:noFill/>
                  </a:ln>
                  <a:solidFill>
                    <a:prstClr val="black"/>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where high temperatures are prevalent or weather-proofing against wildfires could mitigate significant numbers of outages. </a:t>
              </a:r>
              <a:endParaRPr kumimoji="0" lang="en-US" sz="1200" b="1" i="1" u="none" strike="noStrike" kern="1200" cap="none" spc="0" normalizeH="0" baseline="0" noProof="0" dirty="0">
                <a:ln>
                  <a:noFill/>
                </a:ln>
                <a:solidFill>
                  <a:prstClr val="black"/>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3" name="Text Placeholder 2">
              <a:extLst>
                <a:ext uri="{FF2B5EF4-FFF2-40B4-BE49-F238E27FC236}">
                  <a16:creationId xmlns:a16="http://schemas.microsoft.com/office/drawing/2014/main" id="{A86443EF-B8E2-8B00-041B-625F54F36430}"/>
                </a:ext>
              </a:extLst>
            </p:cNvPr>
            <p:cNvSpPr txBox="1">
              <a:spLocks/>
            </p:cNvSpPr>
            <p:nvPr/>
          </p:nvSpPr>
          <p:spPr>
            <a:xfrm>
              <a:off x="3295700" y="4059693"/>
              <a:ext cx="2631448" cy="1192602"/>
            </a:xfrm>
            <a:prstGeom prst="rect">
              <a:avLst/>
            </a:prstGeom>
          </p:spPr>
          <p:txBody>
            <a:bodyPr vert="horz" lIns="0" tIns="0" rIns="0" bIns="0" rtlCol="0">
              <a:noAutofit/>
            </a:bodyPr>
            <a:lstStyle>
              <a:defPPr>
                <a:defRPr lang="en-US"/>
              </a:defPPr>
              <a:lvl1pPr indent="0">
                <a:spcBef>
                  <a:spcPts val="200"/>
                </a:spcBef>
                <a:spcAft>
                  <a:spcPts val="1333"/>
                </a:spcAft>
                <a:buSzPct val="100000"/>
                <a:buFontTx/>
                <a:buNone/>
                <a:defRPr sz="1200" b="0" i="1">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defTabSz="1219170">
                <a:spcBef>
                  <a:spcPts val="0"/>
                </a:spcBef>
                <a:spcAft>
                  <a:spcPts val="1333"/>
                </a:spcAft>
                <a:buClrTx/>
                <a:buSzPct val="100000"/>
                <a:buFont typeface="Arial" panose="020B0604020202020204" pitchFamily="34" charset="0"/>
                <a:buChar char="•"/>
                <a:defRPr sz="1200" b="0"/>
              </a:lvl2pPr>
              <a:lvl3pPr marL="279400" indent="-127000" defTabSz="1219170">
                <a:spcBef>
                  <a:spcPts val="0"/>
                </a:spcBef>
                <a:spcAft>
                  <a:spcPts val="1333"/>
                </a:spcAft>
                <a:buClrTx/>
                <a:buSzPct val="100000"/>
                <a:buFont typeface="Arial" panose="020B0604020202020204" pitchFamily="34" charset="0"/>
                <a:buChar char="−"/>
                <a:defRPr sz="1200"/>
              </a:lvl3pPr>
              <a:lvl4pPr marL="431800" indent="-127000" defTabSz="1219170">
                <a:spcBef>
                  <a:spcPts val="0"/>
                </a:spcBef>
                <a:spcAft>
                  <a:spcPts val="1333"/>
                </a:spcAft>
                <a:buClrTx/>
                <a:buSzPct val="100000"/>
                <a:buFont typeface="Arial" panose="020B0604020202020204" pitchFamily="34" charset="0"/>
                <a:buChar char="◦"/>
                <a:defRPr sz="1200" baseline="0"/>
              </a:lvl4pPr>
              <a:lvl5pPr marL="584200" indent="-127000" defTabSz="1064657">
                <a:spcBef>
                  <a:spcPts val="0"/>
                </a:spcBef>
                <a:spcAft>
                  <a:spcPts val="1333"/>
                </a:spcAft>
                <a:buClrTx/>
                <a:buSzPct val="100000"/>
                <a:buFont typeface="Arial" panose="020B0604020202020204" pitchFamily="34" charset="0"/>
                <a:buChar char="−"/>
                <a:tabLst/>
                <a:defRPr sz="1200" baseline="0"/>
              </a:lvl5pPr>
              <a:lvl6pPr marL="710382" indent="-235194" defTabSz="1219170">
                <a:spcBef>
                  <a:spcPts val="0"/>
                </a:spcBef>
                <a:spcAft>
                  <a:spcPts val="1333"/>
                </a:spcAft>
                <a:buFont typeface="Verdana" panose="020B0604030504040204" pitchFamily="34" charset="0"/>
                <a:buChar char="−"/>
                <a:defRPr sz="1600" baseline="0"/>
              </a:lvl6pPr>
              <a:lvl7pPr marL="710382" indent="-235194" defTabSz="1219170">
                <a:spcBef>
                  <a:spcPts val="0"/>
                </a:spcBef>
                <a:spcAft>
                  <a:spcPts val="1333"/>
                </a:spcAft>
                <a:buFont typeface="Verdana" panose="020B0604030504040204" pitchFamily="34" charset="0"/>
                <a:buChar char="−"/>
                <a:defRPr sz="1600"/>
              </a:lvl7pPr>
              <a:lvl8pPr marL="710382" indent="-235194" defTabSz="1219170">
                <a:spcBef>
                  <a:spcPts val="0"/>
                </a:spcBef>
                <a:spcAft>
                  <a:spcPts val="1333"/>
                </a:spcAft>
                <a:buFont typeface="Verdana" panose="020B0604030504040204" pitchFamily="34" charset="0"/>
                <a:buChar char="−"/>
                <a:defRPr sz="1600" baseline="0"/>
              </a:lvl8pPr>
              <a:lvl9pPr marL="710382" indent="-235194" defTabSz="1219170">
                <a:spcBef>
                  <a:spcPts val="0"/>
                </a:spcBef>
                <a:spcAft>
                  <a:spcPts val="1333"/>
                </a:spcAft>
                <a:buFont typeface="Verdana" panose="020B0604030504040204" pitchFamily="34" charset="0"/>
                <a:buChar char="−"/>
                <a:defRPr sz="1600" baseline="0"/>
              </a:lvl9pPr>
            </a:lstStyle>
            <a:p>
              <a:pPr marL="0" marR="0" lvl="1"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lang="en-US" i="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Protecting against vandalism may be a cost-effective way to prevent a significant number of outages.</a:t>
              </a:r>
              <a:endParaRPr kumimoji="0" lang="en-US" sz="1200" b="1" i="1" u="none" strike="noStrike" kern="1200" cap="none" spc="0" normalizeH="0" baseline="0" noProof="0" dirty="0">
                <a:ln>
                  <a:noFill/>
                </a:ln>
                <a:solidFill>
                  <a:prstClr val="black"/>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4" name="Text Placeholder 2">
              <a:extLst>
                <a:ext uri="{FF2B5EF4-FFF2-40B4-BE49-F238E27FC236}">
                  <a16:creationId xmlns:a16="http://schemas.microsoft.com/office/drawing/2014/main" id="{7B43E500-58BA-216A-9778-B491E30DA3E4}"/>
                </a:ext>
              </a:extLst>
            </p:cNvPr>
            <p:cNvSpPr txBox="1">
              <a:spLocks/>
            </p:cNvSpPr>
            <p:nvPr/>
          </p:nvSpPr>
          <p:spPr>
            <a:xfrm>
              <a:off x="6111822" y="4059693"/>
              <a:ext cx="2631448" cy="1192602"/>
            </a:xfrm>
            <a:prstGeom prst="rect">
              <a:avLst/>
            </a:prstGeom>
          </p:spPr>
          <p:txBody>
            <a:bodyPr vert="horz" lIns="0" tIns="0" rIns="0" bIns="0" rtlCol="0">
              <a:noAutofit/>
            </a:bodyPr>
            <a:lstStyle>
              <a:defPPr>
                <a:defRPr lang="en-US"/>
              </a:defPPr>
              <a:lvl1pPr indent="0">
                <a:spcBef>
                  <a:spcPts val="200"/>
                </a:spcBef>
                <a:spcAft>
                  <a:spcPts val="1333"/>
                </a:spcAft>
                <a:buSzPct val="100000"/>
                <a:buFontTx/>
                <a:buNone/>
                <a:defRPr sz="1200" b="0" i="1">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defTabSz="1219170">
                <a:spcBef>
                  <a:spcPts val="0"/>
                </a:spcBef>
                <a:spcAft>
                  <a:spcPts val="1333"/>
                </a:spcAft>
                <a:buClrTx/>
                <a:buSzPct val="100000"/>
                <a:buFont typeface="Arial" panose="020B0604020202020204" pitchFamily="34" charset="0"/>
                <a:buChar char="•"/>
                <a:defRPr sz="1200" b="0"/>
              </a:lvl2pPr>
              <a:lvl3pPr marL="279400" indent="-127000" defTabSz="1219170">
                <a:spcBef>
                  <a:spcPts val="0"/>
                </a:spcBef>
                <a:spcAft>
                  <a:spcPts val="1333"/>
                </a:spcAft>
                <a:buClrTx/>
                <a:buSzPct val="100000"/>
                <a:buFont typeface="Arial" panose="020B0604020202020204" pitchFamily="34" charset="0"/>
                <a:buChar char="−"/>
                <a:defRPr sz="1200"/>
              </a:lvl3pPr>
              <a:lvl4pPr marL="431800" indent="-127000" defTabSz="1219170">
                <a:spcBef>
                  <a:spcPts val="0"/>
                </a:spcBef>
                <a:spcAft>
                  <a:spcPts val="1333"/>
                </a:spcAft>
                <a:buClrTx/>
                <a:buSzPct val="100000"/>
                <a:buFont typeface="Arial" panose="020B0604020202020204" pitchFamily="34" charset="0"/>
                <a:buChar char="◦"/>
                <a:defRPr sz="1200" baseline="0"/>
              </a:lvl4pPr>
              <a:lvl5pPr marL="584200" indent="-127000" defTabSz="1064657">
                <a:spcBef>
                  <a:spcPts val="0"/>
                </a:spcBef>
                <a:spcAft>
                  <a:spcPts val="1333"/>
                </a:spcAft>
                <a:buClrTx/>
                <a:buSzPct val="100000"/>
                <a:buFont typeface="Arial" panose="020B0604020202020204" pitchFamily="34" charset="0"/>
                <a:buChar char="−"/>
                <a:tabLst/>
                <a:defRPr sz="1200" baseline="0"/>
              </a:lvl5pPr>
              <a:lvl6pPr marL="710382" indent="-235194" defTabSz="1219170">
                <a:spcBef>
                  <a:spcPts val="0"/>
                </a:spcBef>
                <a:spcAft>
                  <a:spcPts val="1333"/>
                </a:spcAft>
                <a:buFont typeface="Verdana" panose="020B0604030504040204" pitchFamily="34" charset="0"/>
                <a:buChar char="−"/>
                <a:defRPr sz="1600" baseline="0"/>
              </a:lvl6pPr>
              <a:lvl7pPr marL="710382" indent="-235194" defTabSz="1219170">
                <a:spcBef>
                  <a:spcPts val="0"/>
                </a:spcBef>
                <a:spcAft>
                  <a:spcPts val="1333"/>
                </a:spcAft>
                <a:buFont typeface="Verdana" panose="020B0604030504040204" pitchFamily="34" charset="0"/>
                <a:buChar char="−"/>
                <a:defRPr sz="1600"/>
              </a:lvl7pPr>
              <a:lvl8pPr marL="710382" indent="-235194" defTabSz="1219170">
                <a:spcBef>
                  <a:spcPts val="0"/>
                </a:spcBef>
                <a:spcAft>
                  <a:spcPts val="1333"/>
                </a:spcAft>
                <a:buFont typeface="Verdana" panose="020B0604030504040204" pitchFamily="34" charset="0"/>
                <a:buChar char="−"/>
                <a:defRPr sz="1600" baseline="0"/>
              </a:lvl8pPr>
              <a:lvl9pPr marL="710382" indent="-235194" defTabSz="1219170">
                <a:spcBef>
                  <a:spcPts val="0"/>
                </a:spcBef>
                <a:spcAft>
                  <a:spcPts val="1333"/>
                </a:spcAft>
                <a:buFont typeface="Verdana" panose="020B0604030504040204" pitchFamily="34" charset="0"/>
                <a:buChar char="−"/>
                <a:defRPr sz="1600" baseline="0"/>
              </a:lvl9pPr>
            </a:lstStyle>
            <a:p>
              <a:pPr marL="0" marR="0" lvl="1"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1200" b="0" i="1" u="none" strike="noStrike" kern="1200" cap="none" spc="0" normalizeH="0" baseline="0" noProof="0" dirty="0">
                  <a:ln>
                    <a:noFill/>
                  </a:ln>
                  <a:solidFill>
                    <a:prstClr val="black"/>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Focusing investment on generation capacity and vandalism prevention in these 5 states would have an outsized effect on outage prevention.</a:t>
              </a:r>
              <a:endParaRPr kumimoji="0" lang="en-US" sz="1200" b="1" i="1" u="none" strike="noStrike" kern="1200" cap="none" spc="0" normalizeH="0" baseline="0" noProof="0" dirty="0">
                <a:ln>
                  <a:noFill/>
                </a:ln>
                <a:solidFill>
                  <a:prstClr val="black"/>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5" name="Text Placeholder 2">
              <a:extLst>
                <a:ext uri="{FF2B5EF4-FFF2-40B4-BE49-F238E27FC236}">
                  <a16:creationId xmlns:a16="http://schemas.microsoft.com/office/drawing/2014/main" id="{8A42D028-1D25-B557-6025-703602D9C7BC}"/>
                </a:ext>
              </a:extLst>
            </p:cNvPr>
            <p:cNvSpPr txBox="1">
              <a:spLocks/>
            </p:cNvSpPr>
            <p:nvPr/>
          </p:nvSpPr>
          <p:spPr>
            <a:xfrm>
              <a:off x="8934503" y="4059693"/>
              <a:ext cx="2631448" cy="1192602"/>
            </a:xfrm>
            <a:prstGeom prst="rect">
              <a:avLst/>
            </a:prstGeom>
          </p:spPr>
          <p:txBody>
            <a:bodyPr vert="horz" lIns="0" tIns="0" rIns="0" bIns="0" rtlCol="0">
              <a:noAutofit/>
            </a:bodyPr>
            <a:lstStyle>
              <a:defPPr>
                <a:defRPr lang="en-US"/>
              </a:defPPr>
              <a:lvl1pPr indent="0">
                <a:spcBef>
                  <a:spcPts val="200"/>
                </a:spcBef>
                <a:spcAft>
                  <a:spcPts val="1333"/>
                </a:spcAft>
                <a:buSzPct val="100000"/>
                <a:buFontTx/>
                <a:buNone/>
                <a:defRPr sz="1200" b="0" i="1">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defTabSz="1219170">
                <a:spcBef>
                  <a:spcPts val="0"/>
                </a:spcBef>
                <a:spcAft>
                  <a:spcPts val="1333"/>
                </a:spcAft>
                <a:buClrTx/>
                <a:buSzPct val="100000"/>
                <a:buFont typeface="Arial" panose="020B0604020202020204" pitchFamily="34" charset="0"/>
                <a:buChar char="•"/>
                <a:defRPr sz="1200" b="0"/>
              </a:lvl2pPr>
              <a:lvl3pPr marL="279400" indent="-127000" defTabSz="1219170">
                <a:spcBef>
                  <a:spcPts val="0"/>
                </a:spcBef>
                <a:spcAft>
                  <a:spcPts val="1333"/>
                </a:spcAft>
                <a:buClrTx/>
                <a:buSzPct val="100000"/>
                <a:buFont typeface="Arial" panose="020B0604020202020204" pitchFamily="34" charset="0"/>
                <a:buChar char="−"/>
                <a:defRPr sz="1200"/>
              </a:lvl3pPr>
              <a:lvl4pPr marL="431800" indent="-127000" defTabSz="1219170">
                <a:spcBef>
                  <a:spcPts val="0"/>
                </a:spcBef>
                <a:spcAft>
                  <a:spcPts val="1333"/>
                </a:spcAft>
                <a:buClrTx/>
                <a:buSzPct val="100000"/>
                <a:buFont typeface="Arial" panose="020B0604020202020204" pitchFamily="34" charset="0"/>
                <a:buChar char="◦"/>
                <a:defRPr sz="1200" baseline="0"/>
              </a:lvl4pPr>
              <a:lvl5pPr marL="584200" indent="-127000" defTabSz="1064657">
                <a:spcBef>
                  <a:spcPts val="0"/>
                </a:spcBef>
                <a:spcAft>
                  <a:spcPts val="1333"/>
                </a:spcAft>
                <a:buClrTx/>
                <a:buSzPct val="100000"/>
                <a:buFont typeface="Arial" panose="020B0604020202020204" pitchFamily="34" charset="0"/>
                <a:buChar char="−"/>
                <a:tabLst/>
                <a:defRPr sz="1200" baseline="0"/>
              </a:lvl5pPr>
              <a:lvl6pPr marL="710382" indent="-235194" defTabSz="1219170">
                <a:spcBef>
                  <a:spcPts val="0"/>
                </a:spcBef>
                <a:spcAft>
                  <a:spcPts val="1333"/>
                </a:spcAft>
                <a:buFont typeface="Verdana" panose="020B0604030504040204" pitchFamily="34" charset="0"/>
                <a:buChar char="−"/>
                <a:defRPr sz="1600" baseline="0"/>
              </a:lvl6pPr>
              <a:lvl7pPr marL="710382" indent="-235194" defTabSz="1219170">
                <a:spcBef>
                  <a:spcPts val="0"/>
                </a:spcBef>
                <a:spcAft>
                  <a:spcPts val="1333"/>
                </a:spcAft>
                <a:buFont typeface="Verdana" panose="020B0604030504040204" pitchFamily="34" charset="0"/>
                <a:buChar char="−"/>
                <a:defRPr sz="1600"/>
              </a:lvl7pPr>
              <a:lvl8pPr marL="710382" indent="-235194" defTabSz="1219170">
                <a:spcBef>
                  <a:spcPts val="0"/>
                </a:spcBef>
                <a:spcAft>
                  <a:spcPts val="1333"/>
                </a:spcAft>
                <a:buFont typeface="Verdana" panose="020B0604030504040204" pitchFamily="34" charset="0"/>
                <a:buChar char="−"/>
                <a:defRPr sz="1600" baseline="0"/>
              </a:lvl8pPr>
              <a:lvl9pPr marL="710382" indent="-235194" defTabSz="1219170">
                <a:spcBef>
                  <a:spcPts val="0"/>
                </a:spcBef>
                <a:spcAft>
                  <a:spcPts val="1333"/>
                </a:spcAft>
                <a:buFont typeface="Verdana" panose="020B0604030504040204" pitchFamily="34" charset="0"/>
                <a:buChar char="−"/>
                <a:defRPr sz="1600" baseline="0"/>
              </a:lvl9pPr>
            </a:lstStyle>
            <a:p>
              <a:pPr marL="0" marR="0" lvl="1"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1200" i="1" u="none" strike="noStrike" kern="1200" cap="none" spc="0" normalizeH="0" baseline="0" noProof="0" dirty="0">
                  <a:ln>
                    <a:noFill/>
                  </a:ln>
                  <a:solidFill>
                    <a:prstClr val="black"/>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Infrastructure investments to further weather-proof the grid against</a:t>
              </a:r>
              <a:r>
                <a:rPr lang="en-US" i="1" dirty="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 precipitation or snowfall </a:t>
              </a:r>
              <a:r>
                <a:rPr kumimoji="0" lang="en-US" sz="1200" i="1" u="none" strike="noStrike" kern="1200" cap="none" spc="0" normalizeH="0" baseline="0" noProof="0" dirty="0">
                  <a:ln>
                    <a:noFill/>
                  </a:ln>
                  <a:solidFill>
                    <a:prstClr val="black"/>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may not be the best allocation of capital.</a:t>
              </a:r>
            </a:p>
          </p:txBody>
        </p:sp>
      </p:grpSp>
    </p:spTree>
    <p:extLst>
      <p:ext uri="{BB962C8B-B14F-4D97-AF65-F5344CB8AC3E}">
        <p14:creationId xmlns:p14="http://schemas.microsoft.com/office/powerpoint/2010/main" val="3001188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2">
            <a:extLst>
              <a:ext uri="{FF2B5EF4-FFF2-40B4-BE49-F238E27FC236}">
                <a16:creationId xmlns:a16="http://schemas.microsoft.com/office/drawing/2014/main" id="{F8FD452C-F2B2-5430-864D-A569CB76DB4C}"/>
              </a:ext>
            </a:extLst>
          </p:cNvPr>
          <p:cNvSpPr txBox="1">
            <a:spLocks/>
          </p:cNvSpPr>
          <p:nvPr/>
        </p:nvSpPr>
        <p:spPr>
          <a:xfrm>
            <a:off x="551688" y="684903"/>
            <a:ext cx="11390734" cy="454080"/>
          </a:xfrm>
          <a:prstGeom prst="rect">
            <a:avLst/>
          </a:prstGeom>
        </p:spPr>
        <p:txBody>
          <a:bodyPr vert="horz" lIns="0" tIns="0" rIns="0" bIns="0" rtlCol="0">
            <a:noAutofit/>
          </a:bodyPr>
          <a:lstStyle>
            <a:lvl1pPr marL="0" indent="0" algn="l" defTabSz="914400" rtl="0" eaLnBrk="1" latinLnBrk="0" hangingPunct="1">
              <a:spcBef>
                <a:spcPts val="200"/>
              </a:spcBef>
              <a:spcAft>
                <a:spcPts val="1333"/>
              </a:spcAft>
              <a:buSzPct val="100000"/>
              <a:buFontTx/>
              <a:buNone/>
              <a:defRPr lang="en-US" sz="1200" b="0" kern="1200" noProof="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200"/>
              </a:spcBef>
              <a:spcAft>
                <a:spcPts val="1333"/>
              </a:spcAft>
              <a:buClrTx/>
              <a:buSzPct val="100000"/>
              <a:buFontTx/>
              <a:buNone/>
              <a:tabLst/>
              <a:defRPr/>
            </a:pPr>
            <a:r>
              <a:rPr kumimoji="0" lang="en-US" sz="1200" b="0" i="0" u="none" strike="noStrike" kern="1200" cap="none" spc="0" normalizeH="0" baseline="0" noProof="0" dirty="0">
                <a:ln>
                  <a:noFill/>
                </a:ln>
                <a:solidFill>
                  <a:srgbClr val="75787B"/>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The steps below were used to build a model which </a:t>
            </a:r>
            <a:r>
              <a:rPr lang="en-US" dirty="0">
                <a:solidFill>
                  <a:srgbClr val="75787B"/>
                </a:solidFill>
              </a:rPr>
              <a:t>provided statistical insights and produced clusters of major electrical outages in the US from 2018-2023</a:t>
            </a:r>
            <a:endParaRPr kumimoji="0" lang="en-US" sz="1200" b="0" i="0" u="none" strike="noStrike" kern="1200" cap="none" spc="0" normalizeH="0" baseline="0" noProof="0" dirty="0">
              <a:ln>
                <a:noFill/>
              </a:ln>
              <a:solidFill>
                <a:srgbClr val="75787B"/>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4" name="Title 1">
            <a:extLst>
              <a:ext uri="{FF2B5EF4-FFF2-40B4-BE49-F238E27FC236}">
                <a16:creationId xmlns:a16="http://schemas.microsoft.com/office/drawing/2014/main" id="{5ED83D15-6DE0-CC5D-3FDE-439EF56884F5}"/>
              </a:ext>
            </a:extLst>
          </p:cNvPr>
          <p:cNvSpPr txBox="1">
            <a:spLocks/>
          </p:cNvSpPr>
          <p:nvPr/>
        </p:nvSpPr>
        <p:spPr bwMode="gray">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i="0" kern="1200" noProof="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lumMod val="85000"/>
                    <a:lumOff val="15000"/>
                  </a:sysClr>
                </a:solidFill>
                <a:effectLst/>
                <a:uLnTx/>
                <a:uFillTx/>
                <a:latin typeface="Open Sans" panose="020B0606030504020204" pitchFamily="34" charset="0"/>
                <a:ea typeface="Open Sans" panose="020B0606030504020204" pitchFamily="34" charset="0"/>
                <a:cs typeface="Open Sans" panose="020B0606030504020204" pitchFamily="34" charset="0"/>
              </a:rPr>
              <a:t>Analysis Process Overview</a:t>
            </a:r>
          </a:p>
        </p:txBody>
      </p:sp>
      <p:cxnSp>
        <p:nvCxnSpPr>
          <p:cNvPr id="36" name="Straight Connector 35">
            <a:extLst>
              <a:ext uri="{FF2B5EF4-FFF2-40B4-BE49-F238E27FC236}">
                <a16:creationId xmlns:a16="http://schemas.microsoft.com/office/drawing/2014/main" id="{66F2B03A-7D79-0C2B-88A0-EF2FCDF55698}"/>
              </a:ext>
            </a:extLst>
          </p:cNvPr>
          <p:cNvCxnSpPr/>
          <p:nvPr/>
        </p:nvCxnSpPr>
        <p:spPr>
          <a:xfrm>
            <a:off x="562007" y="2997707"/>
            <a:ext cx="1964221" cy="0"/>
          </a:xfrm>
          <a:prstGeom prst="line">
            <a:avLst/>
          </a:prstGeom>
          <a:noFill/>
          <a:ln w="57150" cap="flat" cmpd="sng" algn="ctr">
            <a:solidFill>
              <a:srgbClr val="004F59"/>
            </a:solidFill>
            <a:prstDash val="solid"/>
          </a:ln>
          <a:effectLst/>
        </p:spPr>
      </p:cxnSp>
      <p:cxnSp>
        <p:nvCxnSpPr>
          <p:cNvPr id="37" name="Straight Connector 36">
            <a:extLst>
              <a:ext uri="{FF2B5EF4-FFF2-40B4-BE49-F238E27FC236}">
                <a16:creationId xmlns:a16="http://schemas.microsoft.com/office/drawing/2014/main" id="{A4D6188D-28A4-DE94-C043-C32189540CBF}"/>
              </a:ext>
            </a:extLst>
          </p:cNvPr>
          <p:cNvCxnSpPr/>
          <p:nvPr/>
        </p:nvCxnSpPr>
        <p:spPr>
          <a:xfrm>
            <a:off x="2858484" y="2997707"/>
            <a:ext cx="1964221" cy="0"/>
          </a:xfrm>
          <a:prstGeom prst="line">
            <a:avLst/>
          </a:prstGeom>
          <a:noFill/>
          <a:ln w="57150" cap="flat" cmpd="sng" algn="ctr">
            <a:solidFill>
              <a:srgbClr val="007680"/>
            </a:solidFill>
            <a:prstDash val="solid"/>
          </a:ln>
          <a:effectLst/>
        </p:spPr>
      </p:cxnSp>
      <p:cxnSp>
        <p:nvCxnSpPr>
          <p:cNvPr id="38" name="Straight Connector 37">
            <a:extLst>
              <a:ext uri="{FF2B5EF4-FFF2-40B4-BE49-F238E27FC236}">
                <a16:creationId xmlns:a16="http://schemas.microsoft.com/office/drawing/2014/main" id="{FD51A4BE-DACE-C0C8-75F6-349E494D62D0}"/>
              </a:ext>
            </a:extLst>
          </p:cNvPr>
          <p:cNvCxnSpPr/>
          <p:nvPr/>
        </p:nvCxnSpPr>
        <p:spPr>
          <a:xfrm>
            <a:off x="5125645" y="2997707"/>
            <a:ext cx="1964221" cy="0"/>
          </a:xfrm>
          <a:prstGeom prst="line">
            <a:avLst/>
          </a:prstGeom>
          <a:noFill/>
          <a:ln w="57150" cap="flat" cmpd="sng" algn="ctr">
            <a:solidFill>
              <a:srgbClr val="00ABAB"/>
            </a:solidFill>
            <a:prstDash val="solid"/>
          </a:ln>
          <a:effectLst/>
        </p:spPr>
      </p:cxnSp>
      <p:cxnSp>
        <p:nvCxnSpPr>
          <p:cNvPr id="39" name="Straight Connector 38">
            <a:extLst>
              <a:ext uri="{FF2B5EF4-FFF2-40B4-BE49-F238E27FC236}">
                <a16:creationId xmlns:a16="http://schemas.microsoft.com/office/drawing/2014/main" id="{2D6A6A9B-2E98-9C0E-7B39-2CE104537804}"/>
              </a:ext>
            </a:extLst>
          </p:cNvPr>
          <p:cNvCxnSpPr/>
          <p:nvPr/>
        </p:nvCxnSpPr>
        <p:spPr>
          <a:xfrm>
            <a:off x="7422123" y="2997707"/>
            <a:ext cx="1964221" cy="0"/>
          </a:xfrm>
          <a:prstGeom prst="line">
            <a:avLst/>
          </a:prstGeom>
          <a:noFill/>
          <a:ln w="57150" cap="flat" cmpd="sng" algn="ctr">
            <a:solidFill>
              <a:srgbClr val="6FC2B4"/>
            </a:solidFill>
            <a:prstDash val="solid"/>
          </a:ln>
          <a:effectLst/>
        </p:spPr>
      </p:cxnSp>
      <p:cxnSp>
        <p:nvCxnSpPr>
          <p:cNvPr id="40" name="Straight Connector 39">
            <a:extLst>
              <a:ext uri="{FF2B5EF4-FFF2-40B4-BE49-F238E27FC236}">
                <a16:creationId xmlns:a16="http://schemas.microsoft.com/office/drawing/2014/main" id="{2144EF33-2BE6-E1EF-54F2-C5170881494B}"/>
              </a:ext>
            </a:extLst>
          </p:cNvPr>
          <p:cNvCxnSpPr/>
          <p:nvPr/>
        </p:nvCxnSpPr>
        <p:spPr>
          <a:xfrm>
            <a:off x="9708828" y="2997707"/>
            <a:ext cx="1964221" cy="0"/>
          </a:xfrm>
          <a:prstGeom prst="line">
            <a:avLst/>
          </a:prstGeom>
          <a:noFill/>
          <a:ln w="57150" cap="flat" cmpd="sng" algn="ctr">
            <a:solidFill>
              <a:srgbClr val="9DD4CF"/>
            </a:solidFill>
            <a:prstDash val="solid"/>
          </a:ln>
          <a:effectLst/>
        </p:spPr>
      </p:cxnSp>
      <p:sp>
        <p:nvSpPr>
          <p:cNvPr id="42" name="Rectangle 41">
            <a:extLst>
              <a:ext uri="{FF2B5EF4-FFF2-40B4-BE49-F238E27FC236}">
                <a16:creationId xmlns:a16="http://schemas.microsoft.com/office/drawing/2014/main" id="{D952445D-26F1-B089-CD2A-C4058FDBFCA6}"/>
              </a:ext>
            </a:extLst>
          </p:cNvPr>
          <p:cNvSpPr/>
          <p:nvPr/>
        </p:nvSpPr>
        <p:spPr>
          <a:xfrm>
            <a:off x="2858483" y="3133110"/>
            <a:ext cx="1964221" cy="2697149"/>
          </a:xfrm>
          <a:prstGeom prst="rect">
            <a:avLst/>
          </a:prstGeom>
        </p:spPr>
        <p:txBody>
          <a:bodyPr wrap="square" lIns="0" rIns="0">
            <a:spAutoFit/>
          </a:bodyPr>
          <a:lstStyle/>
          <a:p>
            <a:pPr marL="0" marR="0" lvl="1" indent="0" algn="l" defTabSz="914400" rtl="0" eaLnBrk="0" fontAlgn="base" latinLnBrk="0" hangingPunct="0">
              <a:lnSpc>
                <a:spcPct val="120000"/>
              </a:lnSpc>
              <a:spcBef>
                <a:spcPts val="0"/>
              </a:spcBef>
              <a:spcAft>
                <a:spcPts val="1000"/>
              </a:spcAft>
              <a:buClrTx/>
              <a:buSzPct val="75000"/>
              <a:buFontTx/>
              <a:buNone/>
              <a:tabLst/>
              <a:defRPr/>
            </a:pPr>
            <a:r>
              <a:rPr kumimoji="0" lang="en-US" sz="1100" b="0" i="0" u="none" strike="noStrike" kern="0" cap="none" spc="0" normalizeH="0" baseline="0" noProof="0" dirty="0">
                <a:ln>
                  <a:noFill/>
                </a:ln>
                <a:solidFill>
                  <a:srgbClr val="000000"/>
                </a:solidFill>
                <a:effectLst/>
                <a:uLnTx/>
                <a:uFillTx/>
                <a:latin typeface="Open Sans"/>
                <a:ea typeface="Open Sans" charset="0"/>
                <a:cs typeface="Open Sans" charset="0"/>
              </a:rPr>
              <a:t>Obtained and cleaned data from the following sources:</a:t>
            </a:r>
          </a:p>
          <a:p>
            <a:pPr marL="171450" marR="0" lvl="1" indent="-171450" algn="l" defTabSz="914400" rtl="0" eaLnBrk="0" fontAlgn="base" latinLnBrk="0" hangingPunct="0">
              <a:lnSpc>
                <a:spcPct val="120000"/>
              </a:lnSpc>
              <a:spcBef>
                <a:spcPts val="0"/>
              </a:spcBef>
              <a:spcAft>
                <a:spcPts val="1000"/>
              </a:spcAft>
              <a:buClrTx/>
              <a:buSzPct val="75000"/>
              <a:buFont typeface="System Font Regular"/>
              <a:buChar char="-"/>
              <a:tabLst/>
              <a:defRPr/>
            </a:pPr>
            <a:r>
              <a:rPr lang="en-US" sz="1100" kern="0" dirty="0">
                <a:solidFill>
                  <a:srgbClr val="000000"/>
                </a:solidFill>
                <a:latin typeface="Open Sans"/>
                <a:ea typeface="Open Sans" charset="0"/>
                <a:cs typeface="Open Sans" charset="0"/>
              </a:rPr>
              <a:t>Major US outages from 2018 – 2023 from the DOE</a:t>
            </a:r>
          </a:p>
          <a:p>
            <a:pPr marL="171450" marR="0" lvl="1" indent="-171450" algn="l" defTabSz="914400" rtl="0" eaLnBrk="0" fontAlgn="base" latinLnBrk="0" hangingPunct="0">
              <a:lnSpc>
                <a:spcPct val="120000"/>
              </a:lnSpc>
              <a:spcBef>
                <a:spcPts val="0"/>
              </a:spcBef>
              <a:spcAft>
                <a:spcPts val="1000"/>
              </a:spcAft>
              <a:buClrTx/>
              <a:buSzPct val="75000"/>
              <a:buFont typeface="System Font Regular"/>
              <a:buChar char="-"/>
              <a:tabLst/>
              <a:defRPr/>
            </a:pPr>
            <a:r>
              <a:rPr kumimoji="0" lang="en-US" sz="1100" b="0" i="0" u="none" strike="noStrike" kern="0" cap="none" spc="0" normalizeH="0" baseline="0" noProof="0" dirty="0">
                <a:ln>
                  <a:noFill/>
                </a:ln>
                <a:solidFill>
                  <a:srgbClr val="000000"/>
                </a:solidFill>
                <a:effectLst/>
                <a:uLnTx/>
                <a:uFillTx/>
                <a:latin typeface="Open Sans"/>
                <a:ea typeface="Open Sans" charset="0"/>
                <a:cs typeface="Open Sans" charset="0"/>
              </a:rPr>
              <a:t>State weather conditions during the day of each outage from NOAA</a:t>
            </a:r>
          </a:p>
          <a:p>
            <a:pPr marL="171450" marR="0" lvl="1" indent="-171450" algn="l" defTabSz="914400" rtl="0" eaLnBrk="0" fontAlgn="base" latinLnBrk="0" hangingPunct="0">
              <a:lnSpc>
                <a:spcPct val="120000"/>
              </a:lnSpc>
              <a:spcBef>
                <a:spcPts val="0"/>
              </a:spcBef>
              <a:spcAft>
                <a:spcPts val="1000"/>
              </a:spcAft>
              <a:buClrTx/>
              <a:buSzPct val="75000"/>
              <a:buFont typeface="System Font Regular"/>
              <a:buChar char="-"/>
              <a:tabLst/>
              <a:defRPr/>
            </a:pPr>
            <a:r>
              <a:rPr kumimoji="0" lang="en-US" sz="1100" b="0" i="0" u="none" strike="noStrike" kern="0" cap="none" spc="0" normalizeH="0" baseline="0" noProof="0" dirty="0">
                <a:ln>
                  <a:noFill/>
                </a:ln>
                <a:solidFill>
                  <a:srgbClr val="000000"/>
                </a:solidFill>
                <a:effectLst/>
                <a:uLnTx/>
                <a:uFillTx/>
                <a:latin typeface="Open Sans"/>
                <a:ea typeface="Open Sans" charset="0"/>
                <a:cs typeface="Open Sans" charset="0"/>
              </a:rPr>
              <a:t>Energy supply and generation for each region during month of the outage from NERC</a:t>
            </a:r>
          </a:p>
        </p:txBody>
      </p:sp>
      <p:cxnSp>
        <p:nvCxnSpPr>
          <p:cNvPr id="47" name="Straight Connector 46">
            <a:extLst>
              <a:ext uri="{FF2B5EF4-FFF2-40B4-BE49-F238E27FC236}">
                <a16:creationId xmlns:a16="http://schemas.microsoft.com/office/drawing/2014/main" id="{CD2C7E37-A5F1-B87C-EC99-01F0C6E394D8}"/>
              </a:ext>
            </a:extLst>
          </p:cNvPr>
          <p:cNvCxnSpPr/>
          <p:nvPr/>
        </p:nvCxnSpPr>
        <p:spPr>
          <a:xfrm>
            <a:off x="562007" y="6256291"/>
            <a:ext cx="1964221" cy="0"/>
          </a:xfrm>
          <a:prstGeom prst="line">
            <a:avLst/>
          </a:prstGeom>
          <a:noFill/>
          <a:ln w="19050" cap="flat" cmpd="sng" algn="ctr">
            <a:solidFill>
              <a:sysClr val="window" lastClr="FFFFFF">
                <a:lumMod val="75000"/>
              </a:sysClr>
            </a:solidFill>
            <a:prstDash val="solid"/>
          </a:ln>
          <a:effectLst/>
        </p:spPr>
      </p:cxnSp>
      <p:cxnSp>
        <p:nvCxnSpPr>
          <p:cNvPr id="48" name="Straight Connector 47">
            <a:extLst>
              <a:ext uri="{FF2B5EF4-FFF2-40B4-BE49-F238E27FC236}">
                <a16:creationId xmlns:a16="http://schemas.microsoft.com/office/drawing/2014/main" id="{1F5D2358-89FC-CDFB-4371-41B31707C5CD}"/>
              </a:ext>
            </a:extLst>
          </p:cNvPr>
          <p:cNvCxnSpPr/>
          <p:nvPr/>
        </p:nvCxnSpPr>
        <p:spPr>
          <a:xfrm>
            <a:off x="2858484" y="6256291"/>
            <a:ext cx="1964221" cy="0"/>
          </a:xfrm>
          <a:prstGeom prst="line">
            <a:avLst/>
          </a:prstGeom>
          <a:noFill/>
          <a:ln w="19050" cap="flat" cmpd="sng" algn="ctr">
            <a:solidFill>
              <a:sysClr val="window" lastClr="FFFFFF">
                <a:lumMod val="75000"/>
              </a:sysClr>
            </a:solidFill>
            <a:prstDash val="solid"/>
          </a:ln>
          <a:effectLst/>
        </p:spPr>
      </p:cxnSp>
      <p:cxnSp>
        <p:nvCxnSpPr>
          <p:cNvPr id="49" name="Straight Connector 48">
            <a:extLst>
              <a:ext uri="{FF2B5EF4-FFF2-40B4-BE49-F238E27FC236}">
                <a16:creationId xmlns:a16="http://schemas.microsoft.com/office/drawing/2014/main" id="{664ADBBE-AE13-9040-600D-ADF5E5A62405}"/>
              </a:ext>
            </a:extLst>
          </p:cNvPr>
          <p:cNvCxnSpPr/>
          <p:nvPr/>
        </p:nvCxnSpPr>
        <p:spPr>
          <a:xfrm>
            <a:off x="5125645" y="6256291"/>
            <a:ext cx="1964221" cy="0"/>
          </a:xfrm>
          <a:prstGeom prst="line">
            <a:avLst/>
          </a:prstGeom>
          <a:noFill/>
          <a:ln w="19050" cap="flat" cmpd="sng" algn="ctr">
            <a:solidFill>
              <a:sysClr val="window" lastClr="FFFFFF">
                <a:lumMod val="75000"/>
              </a:sysClr>
            </a:solidFill>
            <a:prstDash val="solid"/>
          </a:ln>
          <a:effectLst/>
        </p:spPr>
      </p:cxnSp>
      <p:cxnSp>
        <p:nvCxnSpPr>
          <p:cNvPr id="50" name="Straight Connector 49">
            <a:extLst>
              <a:ext uri="{FF2B5EF4-FFF2-40B4-BE49-F238E27FC236}">
                <a16:creationId xmlns:a16="http://schemas.microsoft.com/office/drawing/2014/main" id="{720E7E5D-9C7A-65E8-20E9-52A6A78F8144}"/>
              </a:ext>
            </a:extLst>
          </p:cNvPr>
          <p:cNvCxnSpPr/>
          <p:nvPr/>
        </p:nvCxnSpPr>
        <p:spPr>
          <a:xfrm>
            <a:off x="7422123" y="6256291"/>
            <a:ext cx="1964221" cy="0"/>
          </a:xfrm>
          <a:prstGeom prst="line">
            <a:avLst/>
          </a:prstGeom>
          <a:noFill/>
          <a:ln w="19050" cap="flat" cmpd="sng" algn="ctr">
            <a:solidFill>
              <a:sysClr val="window" lastClr="FFFFFF">
                <a:lumMod val="75000"/>
              </a:sysClr>
            </a:solidFill>
            <a:prstDash val="solid"/>
          </a:ln>
          <a:effectLst/>
        </p:spPr>
      </p:cxnSp>
      <p:cxnSp>
        <p:nvCxnSpPr>
          <p:cNvPr id="51" name="Straight Connector 50">
            <a:extLst>
              <a:ext uri="{FF2B5EF4-FFF2-40B4-BE49-F238E27FC236}">
                <a16:creationId xmlns:a16="http://schemas.microsoft.com/office/drawing/2014/main" id="{DDDBC17A-906D-8BF4-6555-D7BA40127937}"/>
              </a:ext>
            </a:extLst>
          </p:cNvPr>
          <p:cNvCxnSpPr/>
          <p:nvPr/>
        </p:nvCxnSpPr>
        <p:spPr>
          <a:xfrm>
            <a:off x="9708828" y="6256291"/>
            <a:ext cx="1964221" cy="0"/>
          </a:xfrm>
          <a:prstGeom prst="line">
            <a:avLst/>
          </a:prstGeom>
          <a:noFill/>
          <a:ln w="19050" cap="flat" cmpd="sng" algn="ctr">
            <a:solidFill>
              <a:sysClr val="window" lastClr="FFFFFF">
                <a:lumMod val="75000"/>
              </a:sysClr>
            </a:solidFill>
            <a:prstDash val="solid"/>
          </a:ln>
          <a:effectLst/>
        </p:spPr>
      </p:cxnSp>
      <p:sp>
        <p:nvSpPr>
          <p:cNvPr id="55" name="Graphic 5">
            <a:extLst>
              <a:ext uri="{FF2B5EF4-FFF2-40B4-BE49-F238E27FC236}">
                <a16:creationId xmlns:a16="http://schemas.microsoft.com/office/drawing/2014/main" id="{3D1B032A-99CA-E4E5-8B47-3C2D3190CCDF}"/>
              </a:ext>
            </a:extLst>
          </p:cNvPr>
          <p:cNvSpPr/>
          <p:nvPr/>
        </p:nvSpPr>
        <p:spPr>
          <a:xfrm>
            <a:off x="5610220" y="1467266"/>
            <a:ext cx="956190" cy="955298"/>
          </a:xfrm>
          <a:custGeom>
            <a:avLst/>
            <a:gdLst>
              <a:gd name="connsiteX0" fmla="*/ 181474 w 362309"/>
              <a:gd name="connsiteY0" fmla="*/ 0 h 361971"/>
              <a:gd name="connsiteX1" fmla="*/ 0 w 362309"/>
              <a:gd name="connsiteY1" fmla="*/ 180667 h 361971"/>
              <a:gd name="connsiteX2" fmla="*/ 180836 w 362309"/>
              <a:gd name="connsiteY2" fmla="*/ 361972 h 361971"/>
              <a:gd name="connsiteX3" fmla="*/ 362310 w 362309"/>
              <a:gd name="connsiteY3" fmla="*/ 181305 h 361971"/>
              <a:gd name="connsiteX4" fmla="*/ 362310 w 362309"/>
              <a:gd name="connsiteY4" fmla="*/ 181305 h 361971"/>
              <a:gd name="connsiteX5" fmla="*/ 181474 w 362309"/>
              <a:gd name="connsiteY5" fmla="*/ 0 h 361971"/>
              <a:gd name="connsiteX6" fmla="*/ 181474 w 362309"/>
              <a:gd name="connsiteY6" fmla="*/ 0 h 361971"/>
              <a:gd name="connsiteX7" fmla="*/ 68372 w 362309"/>
              <a:gd name="connsiteY7" fmla="*/ 180667 h 361971"/>
              <a:gd name="connsiteX8" fmla="*/ 74762 w 362309"/>
              <a:gd name="connsiteY8" fmla="*/ 174283 h 361971"/>
              <a:gd name="connsiteX9" fmla="*/ 189142 w 362309"/>
              <a:gd name="connsiteY9" fmla="*/ 174283 h 361971"/>
              <a:gd name="connsiteX10" fmla="*/ 169333 w 362309"/>
              <a:gd name="connsiteY10" fmla="*/ 154492 h 361971"/>
              <a:gd name="connsiteX11" fmla="*/ 169333 w 362309"/>
              <a:gd name="connsiteY11" fmla="*/ 145555 h 361971"/>
              <a:gd name="connsiteX12" fmla="*/ 178279 w 362309"/>
              <a:gd name="connsiteY12" fmla="*/ 145555 h 361971"/>
              <a:gd name="connsiteX13" fmla="*/ 178279 w 362309"/>
              <a:gd name="connsiteY13" fmla="*/ 145555 h 361971"/>
              <a:gd name="connsiteX14" fmla="*/ 208951 w 362309"/>
              <a:gd name="connsiteY14" fmla="*/ 176198 h 361971"/>
              <a:gd name="connsiteX15" fmla="*/ 210229 w 362309"/>
              <a:gd name="connsiteY15" fmla="*/ 178113 h 361971"/>
              <a:gd name="connsiteX16" fmla="*/ 210229 w 362309"/>
              <a:gd name="connsiteY16" fmla="*/ 183220 h 361971"/>
              <a:gd name="connsiteX17" fmla="*/ 208951 w 362309"/>
              <a:gd name="connsiteY17" fmla="*/ 185135 h 361971"/>
              <a:gd name="connsiteX18" fmla="*/ 178279 w 362309"/>
              <a:gd name="connsiteY18" fmla="*/ 215779 h 361971"/>
              <a:gd name="connsiteX19" fmla="*/ 173806 w 362309"/>
              <a:gd name="connsiteY19" fmla="*/ 217694 h 361971"/>
              <a:gd name="connsiteX20" fmla="*/ 167416 w 362309"/>
              <a:gd name="connsiteY20" fmla="*/ 211310 h 361971"/>
              <a:gd name="connsiteX21" fmla="*/ 169333 w 362309"/>
              <a:gd name="connsiteY21" fmla="*/ 206841 h 361971"/>
              <a:gd name="connsiteX22" fmla="*/ 189142 w 362309"/>
              <a:gd name="connsiteY22" fmla="*/ 187051 h 361971"/>
              <a:gd name="connsiteX23" fmla="*/ 74762 w 362309"/>
              <a:gd name="connsiteY23" fmla="*/ 187051 h 361971"/>
              <a:gd name="connsiteX24" fmla="*/ 68372 w 362309"/>
              <a:gd name="connsiteY24" fmla="*/ 180667 h 361971"/>
              <a:gd name="connsiteX25" fmla="*/ 68372 w 362309"/>
              <a:gd name="connsiteY25" fmla="*/ 180667 h 361971"/>
              <a:gd name="connsiteX26" fmla="*/ 256237 w 362309"/>
              <a:gd name="connsiteY26" fmla="*/ 287918 h 361971"/>
              <a:gd name="connsiteX27" fmla="*/ 249847 w 362309"/>
              <a:gd name="connsiteY27" fmla="*/ 294302 h 361971"/>
              <a:gd name="connsiteX28" fmla="*/ 135467 w 362309"/>
              <a:gd name="connsiteY28" fmla="*/ 294302 h 361971"/>
              <a:gd name="connsiteX29" fmla="*/ 129077 w 362309"/>
              <a:gd name="connsiteY29" fmla="*/ 287918 h 361971"/>
              <a:gd name="connsiteX30" fmla="*/ 129077 w 362309"/>
              <a:gd name="connsiteY30" fmla="*/ 218971 h 361971"/>
              <a:gd name="connsiteX31" fmla="*/ 135467 w 362309"/>
              <a:gd name="connsiteY31" fmla="*/ 212587 h 361971"/>
              <a:gd name="connsiteX32" fmla="*/ 141857 w 362309"/>
              <a:gd name="connsiteY32" fmla="*/ 218971 h 361971"/>
              <a:gd name="connsiteX33" fmla="*/ 141857 w 362309"/>
              <a:gd name="connsiteY33" fmla="*/ 281534 h 361971"/>
              <a:gd name="connsiteX34" fmla="*/ 243457 w 362309"/>
              <a:gd name="connsiteY34" fmla="*/ 281534 h 361971"/>
              <a:gd name="connsiteX35" fmla="*/ 243457 w 362309"/>
              <a:gd name="connsiteY35" fmla="*/ 81077 h 361971"/>
              <a:gd name="connsiteX36" fmla="*/ 141857 w 362309"/>
              <a:gd name="connsiteY36" fmla="*/ 81077 h 361971"/>
              <a:gd name="connsiteX37" fmla="*/ 141857 w 362309"/>
              <a:gd name="connsiteY37" fmla="*/ 143640 h 361971"/>
              <a:gd name="connsiteX38" fmla="*/ 135467 w 362309"/>
              <a:gd name="connsiteY38" fmla="*/ 150024 h 361971"/>
              <a:gd name="connsiteX39" fmla="*/ 129077 w 362309"/>
              <a:gd name="connsiteY39" fmla="*/ 143640 h 361971"/>
              <a:gd name="connsiteX40" fmla="*/ 129077 w 362309"/>
              <a:gd name="connsiteY40" fmla="*/ 74693 h 361971"/>
              <a:gd name="connsiteX41" fmla="*/ 135467 w 362309"/>
              <a:gd name="connsiteY41" fmla="*/ 68309 h 361971"/>
              <a:gd name="connsiteX42" fmla="*/ 249847 w 362309"/>
              <a:gd name="connsiteY42" fmla="*/ 68309 h 361971"/>
              <a:gd name="connsiteX43" fmla="*/ 256237 w 362309"/>
              <a:gd name="connsiteY43" fmla="*/ 74693 h 361971"/>
              <a:gd name="connsiteX44" fmla="*/ 256237 w 362309"/>
              <a:gd name="connsiteY44" fmla="*/ 287918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62309" h="361971">
                <a:moveTo>
                  <a:pt x="181474" y="0"/>
                </a:moveTo>
                <a:cubicBezTo>
                  <a:pt x="81152" y="0"/>
                  <a:pt x="0" y="81077"/>
                  <a:pt x="0" y="180667"/>
                </a:cubicBezTo>
                <a:cubicBezTo>
                  <a:pt x="0" y="280895"/>
                  <a:pt x="81152" y="361972"/>
                  <a:pt x="180836" y="361972"/>
                </a:cubicBezTo>
                <a:cubicBezTo>
                  <a:pt x="281157" y="361972"/>
                  <a:pt x="362310" y="280895"/>
                  <a:pt x="362310" y="181305"/>
                </a:cubicBezTo>
                <a:cubicBezTo>
                  <a:pt x="362310" y="181305"/>
                  <a:pt x="362310" y="181305"/>
                  <a:pt x="362310" y="181305"/>
                </a:cubicBezTo>
                <a:cubicBezTo>
                  <a:pt x="362310" y="81077"/>
                  <a:pt x="281796" y="0"/>
                  <a:pt x="181474" y="0"/>
                </a:cubicBezTo>
                <a:cubicBezTo>
                  <a:pt x="181474" y="0"/>
                  <a:pt x="181474" y="0"/>
                  <a:pt x="181474" y="0"/>
                </a:cubicBezTo>
                <a:close/>
                <a:moveTo>
                  <a:pt x="68372" y="180667"/>
                </a:moveTo>
                <a:cubicBezTo>
                  <a:pt x="68372" y="176836"/>
                  <a:pt x="70929" y="174283"/>
                  <a:pt x="74762" y="174283"/>
                </a:cubicBezTo>
                <a:lnTo>
                  <a:pt x="189142" y="174283"/>
                </a:lnTo>
                <a:lnTo>
                  <a:pt x="169333" y="154492"/>
                </a:lnTo>
                <a:cubicBezTo>
                  <a:pt x="166778" y="151939"/>
                  <a:pt x="166778" y="148108"/>
                  <a:pt x="169333" y="145555"/>
                </a:cubicBezTo>
                <a:cubicBezTo>
                  <a:pt x="171889" y="143001"/>
                  <a:pt x="175723" y="143001"/>
                  <a:pt x="178279" y="145555"/>
                </a:cubicBezTo>
                <a:cubicBezTo>
                  <a:pt x="178279" y="145555"/>
                  <a:pt x="178279" y="145555"/>
                  <a:pt x="178279" y="145555"/>
                </a:cubicBezTo>
                <a:lnTo>
                  <a:pt x="208951" y="176198"/>
                </a:lnTo>
                <a:cubicBezTo>
                  <a:pt x="209590" y="176836"/>
                  <a:pt x="210229" y="177475"/>
                  <a:pt x="210229" y="178113"/>
                </a:cubicBezTo>
                <a:cubicBezTo>
                  <a:pt x="210868" y="179390"/>
                  <a:pt x="210868" y="181305"/>
                  <a:pt x="210229" y="183220"/>
                </a:cubicBezTo>
                <a:cubicBezTo>
                  <a:pt x="210229" y="183859"/>
                  <a:pt x="209590" y="184497"/>
                  <a:pt x="208951" y="185135"/>
                </a:cubicBezTo>
                <a:lnTo>
                  <a:pt x="178279" y="215779"/>
                </a:lnTo>
                <a:cubicBezTo>
                  <a:pt x="177001" y="217055"/>
                  <a:pt x="175723" y="217694"/>
                  <a:pt x="173806" y="217694"/>
                </a:cubicBezTo>
                <a:cubicBezTo>
                  <a:pt x="169973" y="217694"/>
                  <a:pt x="167416" y="214502"/>
                  <a:pt x="167416" y="211310"/>
                </a:cubicBezTo>
                <a:cubicBezTo>
                  <a:pt x="167416" y="209395"/>
                  <a:pt x="168056" y="208118"/>
                  <a:pt x="169333" y="206841"/>
                </a:cubicBezTo>
                <a:lnTo>
                  <a:pt x="189142" y="187051"/>
                </a:lnTo>
                <a:lnTo>
                  <a:pt x="74762" y="187051"/>
                </a:lnTo>
                <a:cubicBezTo>
                  <a:pt x="70929" y="187051"/>
                  <a:pt x="68372" y="184497"/>
                  <a:pt x="68372" y="180667"/>
                </a:cubicBezTo>
                <a:cubicBezTo>
                  <a:pt x="68372" y="180667"/>
                  <a:pt x="68372" y="180667"/>
                  <a:pt x="68372" y="180667"/>
                </a:cubicBezTo>
                <a:close/>
                <a:moveTo>
                  <a:pt x="256237" y="287918"/>
                </a:moveTo>
                <a:cubicBezTo>
                  <a:pt x="256237" y="291748"/>
                  <a:pt x="253681" y="294302"/>
                  <a:pt x="249847" y="294302"/>
                </a:cubicBezTo>
                <a:lnTo>
                  <a:pt x="135467" y="294302"/>
                </a:lnTo>
                <a:cubicBezTo>
                  <a:pt x="131633" y="294302"/>
                  <a:pt x="129077" y="291748"/>
                  <a:pt x="129077" y="287918"/>
                </a:cubicBezTo>
                <a:lnTo>
                  <a:pt x="129077" y="218971"/>
                </a:lnTo>
                <a:cubicBezTo>
                  <a:pt x="129077" y="215140"/>
                  <a:pt x="131633" y="212587"/>
                  <a:pt x="135467" y="212587"/>
                </a:cubicBezTo>
                <a:cubicBezTo>
                  <a:pt x="139301" y="212587"/>
                  <a:pt x="141857" y="215140"/>
                  <a:pt x="141857" y="218971"/>
                </a:cubicBezTo>
                <a:lnTo>
                  <a:pt x="141857" y="281534"/>
                </a:lnTo>
                <a:lnTo>
                  <a:pt x="243457" y="281534"/>
                </a:lnTo>
                <a:lnTo>
                  <a:pt x="243457" y="81077"/>
                </a:lnTo>
                <a:lnTo>
                  <a:pt x="141857" y="81077"/>
                </a:lnTo>
                <a:lnTo>
                  <a:pt x="141857" y="143640"/>
                </a:lnTo>
                <a:cubicBezTo>
                  <a:pt x="141857" y="147470"/>
                  <a:pt x="139301" y="150024"/>
                  <a:pt x="135467" y="150024"/>
                </a:cubicBezTo>
                <a:cubicBezTo>
                  <a:pt x="131633" y="150024"/>
                  <a:pt x="129077" y="147470"/>
                  <a:pt x="129077" y="143640"/>
                </a:cubicBezTo>
                <a:lnTo>
                  <a:pt x="129077" y="74693"/>
                </a:lnTo>
                <a:cubicBezTo>
                  <a:pt x="129077" y="70862"/>
                  <a:pt x="131633" y="68309"/>
                  <a:pt x="135467" y="68309"/>
                </a:cubicBezTo>
                <a:lnTo>
                  <a:pt x="249847" y="68309"/>
                </a:lnTo>
                <a:cubicBezTo>
                  <a:pt x="253681" y="68309"/>
                  <a:pt x="256237" y="70862"/>
                  <a:pt x="256237" y="74693"/>
                </a:cubicBezTo>
                <a:lnTo>
                  <a:pt x="256237" y="287918"/>
                </a:lnTo>
                <a:close/>
              </a:path>
            </a:pathLst>
          </a:custGeom>
          <a:solidFill>
            <a:srgbClr val="00ABAB"/>
          </a:solid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Open Sans"/>
              <a:ea typeface="+mn-ea"/>
              <a:cs typeface="+mn-cs"/>
            </a:endParaRPr>
          </a:p>
        </p:txBody>
      </p:sp>
      <p:sp>
        <p:nvSpPr>
          <p:cNvPr id="62" name="Rectangle 61">
            <a:extLst>
              <a:ext uri="{FF2B5EF4-FFF2-40B4-BE49-F238E27FC236}">
                <a16:creationId xmlns:a16="http://schemas.microsoft.com/office/drawing/2014/main" id="{C9D6A23B-A2DC-67B7-B916-34AF68D0821C}"/>
              </a:ext>
            </a:extLst>
          </p:cNvPr>
          <p:cNvSpPr/>
          <p:nvPr/>
        </p:nvSpPr>
        <p:spPr>
          <a:xfrm>
            <a:off x="562007" y="2671727"/>
            <a:ext cx="1964222" cy="298287"/>
          </a:xfrm>
          <a:prstGeom prst="rect">
            <a:avLst/>
          </a:prstGeom>
        </p:spPr>
        <p:txBody>
          <a:bodyPr wrap="square" lIns="0" rIns="0">
            <a:spAutoFit/>
          </a:bodyPr>
          <a:lstStyle/>
          <a:p>
            <a:pPr marL="0" marR="0" lvl="1" indent="0" algn="l" defTabSz="914400" rtl="0" eaLnBrk="0" fontAlgn="base" latinLnBrk="0" hangingPunct="0">
              <a:lnSpc>
                <a:spcPct val="120000"/>
              </a:lnSpc>
              <a:spcBef>
                <a:spcPts val="0"/>
              </a:spcBef>
              <a:spcAft>
                <a:spcPts val="1000"/>
              </a:spcAft>
              <a:buClrTx/>
              <a:buSzPct val="75000"/>
              <a:buFontTx/>
              <a:buNone/>
              <a:tabLst/>
              <a:defRPr/>
            </a:pPr>
            <a:r>
              <a:rPr kumimoji="0" lang="en-US" sz="1200" b="1" i="0" u="none" strike="noStrike" kern="0" cap="none" spc="0" normalizeH="0" baseline="0" noProof="0" dirty="0">
                <a:ln>
                  <a:noFill/>
                </a:ln>
                <a:solidFill>
                  <a:srgbClr val="000000"/>
                </a:solidFill>
                <a:effectLst/>
                <a:uLnTx/>
                <a:uFillTx/>
                <a:latin typeface="Open Sans"/>
                <a:ea typeface="Open Sans" charset="0"/>
                <a:cs typeface="Open Sans" charset="0"/>
              </a:rPr>
              <a:t>Problem Identification</a:t>
            </a:r>
          </a:p>
        </p:txBody>
      </p:sp>
      <p:sp>
        <p:nvSpPr>
          <p:cNvPr id="64" name="Rectangle 63">
            <a:extLst>
              <a:ext uri="{FF2B5EF4-FFF2-40B4-BE49-F238E27FC236}">
                <a16:creationId xmlns:a16="http://schemas.microsoft.com/office/drawing/2014/main" id="{AE850A44-6AAD-3849-AA1D-7918A4908CD6}"/>
              </a:ext>
            </a:extLst>
          </p:cNvPr>
          <p:cNvSpPr/>
          <p:nvPr/>
        </p:nvSpPr>
        <p:spPr>
          <a:xfrm>
            <a:off x="2858483" y="2671727"/>
            <a:ext cx="1964222" cy="298287"/>
          </a:xfrm>
          <a:prstGeom prst="rect">
            <a:avLst/>
          </a:prstGeom>
        </p:spPr>
        <p:txBody>
          <a:bodyPr wrap="square" lIns="0" rIns="0">
            <a:spAutoFit/>
          </a:bodyPr>
          <a:lstStyle/>
          <a:p>
            <a:pPr marL="0" marR="0" lvl="1" indent="0" algn="l" defTabSz="914400" rtl="0" eaLnBrk="0" fontAlgn="base" latinLnBrk="0" hangingPunct="0">
              <a:lnSpc>
                <a:spcPct val="120000"/>
              </a:lnSpc>
              <a:spcBef>
                <a:spcPts val="0"/>
              </a:spcBef>
              <a:spcAft>
                <a:spcPts val="1000"/>
              </a:spcAft>
              <a:buClrTx/>
              <a:buSzPct val="75000"/>
              <a:buFontTx/>
              <a:buNone/>
              <a:tabLst/>
              <a:defRPr/>
            </a:pPr>
            <a:r>
              <a:rPr kumimoji="0" lang="en-US" sz="1200" b="1" i="0" u="none" strike="noStrike" kern="0" cap="none" spc="0" normalizeH="0" baseline="0" noProof="0" dirty="0">
                <a:ln>
                  <a:noFill/>
                </a:ln>
                <a:solidFill>
                  <a:srgbClr val="000000"/>
                </a:solidFill>
                <a:effectLst/>
                <a:uLnTx/>
                <a:uFillTx/>
                <a:latin typeface="Open Sans"/>
                <a:ea typeface="Open Sans" charset="0"/>
                <a:cs typeface="Open Sans" charset="0"/>
              </a:rPr>
              <a:t>Data Wrangling</a:t>
            </a:r>
          </a:p>
        </p:txBody>
      </p:sp>
      <p:sp>
        <p:nvSpPr>
          <p:cNvPr id="65" name="Rectangle 64">
            <a:extLst>
              <a:ext uri="{FF2B5EF4-FFF2-40B4-BE49-F238E27FC236}">
                <a16:creationId xmlns:a16="http://schemas.microsoft.com/office/drawing/2014/main" id="{EF77BE57-0CFE-B882-DEF9-95F9043AE0C5}"/>
              </a:ext>
            </a:extLst>
          </p:cNvPr>
          <p:cNvSpPr/>
          <p:nvPr/>
        </p:nvSpPr>
        <p:spPr>
          <a:xfrm>
            <a:off x="5125645" y="2671727"/>
            <a:ext cx="1964222" cy="298287"/>
          </a:xfrm>
          <a:prstGeom prst="rect">
            <a:avLst/>
          </a:prstGeom>
        </p:spPr>
        <p:txBody>
          <a:bodyPr wrap="square" lIns="0" rIns="0">
            <a:spAutoFit/>
          </a:bodyPr>
          <a:lstStyle/>
          <a:p>
            <a:pPr marL="0" marR="0" lvl="1" indent="0" algn="l" defTabSz="914400" rtl="0" eaLnBrk="0" fontAlgn="base" latinLnBrk="0" hangingPunct="0">
              <a:lnSpc>
                <a:spcPct val="120000"/>
              </a:lnSpc>
              <a:spcBef>
                <a:spcPts val="0"/>
              </a:spcBef>
              <a:spcAft>
                <a:spcPts val="1000"/>
              </a:spcAft>
              <a:buClrTx/>
              <a:buSzPct val="75000"/>
              <a:buFontTx/>
              <a:buNone/>
              <a:tabLst/>
              <a:defRPr/>
            </a:pPr>
            <a:r>
              <a:rPr kumimoji="0" lang="en-US" sz="1200" b="1" i="0" u="none" strike="noStrike" kern="0" cap="none" spc="0" normalizeH="0" baseline="0" noProof="0" dirty="0">
                <a:ln>
                  <a:noFill/>
                </a:ln>
                <a:solidFill>
                  <a:srgbClr val="000000"/>
                </a:solidFill>
                <a:effectLst/>
                <a:uLnTx/>
                <a:uFillTx/>
                <a:latin typeface="Open Sans"/>
                <a:ea typeface="Open Sans" charset="0"/>
                <a:cs typeface="Open Sans" charset="0"/>
              </a:rPr>
              <a:t>Exploratory Data Analysis</a:t>
            </a:r>
          </a:p>
        </p:txBody>
      </p:sp>
      <p:sp>
        <p:nvSpPr>
          <p:cNvPr id="66" name="Rectangle 65">
            <a:extLst>
              <a:ext uri="{FF2B5EF4-FFF2-40B4-BE49-F238E27FC236}">
                <a16:creationId xmlns:a16="http://schemas.microsoft.com/office/drawing/2014/main" id="{A97DD2C0-AB8A-F86B-925F-B07B5B2B515B}"/>
              </a:ext>
            </a:extLst>
          </p:cNvPr>
          <p:cNvSpPr/>
          <p:nvPr/>
        </p:nvSpPr>
        <p:spPr>
          <a:xfrm>
            <a:off x="7422123" y="2671727"/>
            <a:ext cx="1964222" cy="298287"/>
          </a:xfrm>
          <a:prstGeom prst="rect">
            <a:avLst/>
          </a:prstGeom>
        </p:spPr>
        <p:txBody>
          <a:bodyPr wrap="square" lIns="0" rIns="0">
            <a:spAutoFit/>
          </a:bodyPr>
          <a:lstStyle/>
          <a:p>
            <a:pPr marL="0" marR="0" lvl="1" indent="0" algn="l" defTabSz="914400" rtl="0" eaLnBrk="0" fontAlgn="base" latinLnBrk="0" hangingPunct="0">
              <a:lnSpc>
                <a:spcPct val="120000"/>
              </a:lnSpc>
              <a:spcBef>
                <a:spcPts val="0"/>
              </a:spcBef>
              <a:spcAft>
                <a:spcPts val="1000"/>
              </a:spcAft>
              <a:buClrTx/>
              <a:buSzPct val="75000"/>
              <a:buFontTx/>
              <a:buNone/>
              <a:tabLst/>
              <a:defRPr/>
            </a:pPr>
            <a:r>
              <a:rPr kumimoji="0" lang="en-US" sz="1200" b="1" i="0" u="none" strike="noStrike" kern="0" cap="none" spc="0" normalizeH="0" baseline="0" noProof="0" dirty="0">
                <a:ln>
                  <a:noFill/>
                </a:ln>
                <a:solidFill>
                  <a:srgbClr val="000000"/>
                </a:solidFill>
                <a:effectLst/>
                <a:uLnTx/>
                <a:uFillTx/>
                <a:latin typeface="Open Sans"/>
                <a:ea typeface="Open Sans" charset="0"/>
                <a:cs typeface="Open Sans" charset="0"/>
              </a:rPr>
              <a:t>Preprocessing &amp; Training</a:t>
            </a:r>
          </a:p>
        </p:txBody>
      </p:sp>
      <p:sp>
        <p:nvSpPr>
          <p:cNvPr id="67" name="Rectangle 66">
            <a:extLst>
              <a:ext uri="{FF2B5EF4-FFF2-40B4-BE49-F238E27FC236}">
                <a16:creationId xmlns:a16="http://schemas.microsoft.com/office/drawing/2014/main" id="{40B8EF70-F352-F945-A53F-98A096F70EF6}"/>
              </a:ext>
            </a:extLst>
          </p:cNvPr>
          <p:cNvSpPr/>
          <p:nvPr/>
        </p:nvSpPr>
        <p:spPr>
          <a:xfrm>
            <a:off x="9708828" y="2671727"/>
            <a:ext cx="1964222" cy="298287"/>
          </a:xfrm>
          <a:prstGeom prst="rect">
            <a:avLst/>
          </a:prstGeom>
        </p:spPr>
        <p:txBody>
          <a:bodyPr wrap="square" lIns="0" rIns="0">
            <a:spAutoFit/>
          </a:bodyPr>
          <a:lstStyle/>
          <a:p>
            <a:pPr marL="0" marR="0" lvl="1" indent="0" algn="l" defTabSz="914400" rtl="0" eaLnBrk="0" fontAlgn="base" latinLnBrk="0" hangingPunct="0">
              <a:lnSpc>
                <a:spcPct val="120000"/>
              </a:lnSpc>
              <a:spcBef>
                <a:spcPts val="0"/>
              </a:spcBef>
              <a:spcAft>
                <a:spcPts val="1000"/>
              </a:spcAft>
              <a:buClrTx/>
              <a:buSzPct val="75000"/>
              <a:buFontTx/>
              <a:buNone/>
              <a:tabLst/>
              <a:defRPr/>
            </a:pPr>
            <a:r>
              <a:rPr kumimoji="0" lang="en-US" sz="1200" b="1" i="0" u="none" strike="noStrike" kern="0" cap="none" spc="0" normalizeH="0" baseline="0" noProof="0" dirty="0">
                <a:ln>
                  <a:noFill/>
                </a:ln>
                <a:solidFill>
                  <a:srgbClr val="000000"/>
                </a:solidFill>
                <a:effectLst/>
                <a:uLnTx/>
                <a:uFillTx/>
                <a:latin typeface="Open Sans"/>
                <a:ea typeface="Open Sans" charset="0"/>
                <a:cs typeface="Open Sans" charset="0"/>
              </a:rPr>
              <a:t>Modeling</a:t>
            </a:r>
          </a:p>
        </p:txBody>
      </p:sp>
      <p:sp>
        <p:nvSpPr>
          <p:cNvPr id="68" name="Graphic 5">
            <a:extLst>
              <a:ext uri="{FF2B5EF4-FFF2-40B4-BE49-F238E27FC236}">
                <a16:creationId xmlns:a16="http://schemas.microsoft.com/office/drawing/2014/main" id="{3F79F2AA-B7E9-C347-4CBF-50E680573216}"/>
              </a:ext>
            </a:extLst>
          </p:cNvPr>
          <p:cNvSpPr/>
          <p:nvPr/>
        </p:nvSpPr>
        <p:spPr>
          <a:xfrm>
            <a:off x="7928745" y="1471588"/>
            <a:ext cx="950976" cy="950976"/>
          </a:xfrm>
          <a:custGeom>
            <a:avLst/>
            <a:gdLst>
              <a:gd name="connsiteX0" fmla="*/ 181474 w 362309"/>
              <a:gd name="connsiteY0" fmla="*/ 0 h 361971"/>
              <a:gd name="connsiteX1" fmla="*/ 0 w 362309"/>
              <a:gd name="connsiteY1" fmla="*/ 180667 h 361971"/>
              <a:gd name="connsiteX2" fmla="*/ 180836 w 362309"/>
              <a:gd name="connsiteY2" fmla="*/ 361972 h 361971"/>
              <a:gd name="connsiteX3" fmla="*/ 362310 w 362309"/>
              <a:gd name="connsiteY3" fmla="*/ 181305 h 361971"/>
              <a:gd name="connsiteX4" fmla="*/ 362310 w 362309"/>
              <a:gd name="connsiteY4" fmla="*/ 180667 h 361971"/>
              <a:gd name="connsiteX5" fmla="*/ 181474 w 362309"/>
              <a:gd name="connsiteY5" fmla="*/ 0 h 361971"/>
              <a:gd name="connsiteX6" fmla="*/ 293937 w 362309"/>
              <a:gd name="connsiteY6" fmla="*/ 187051 h 361971"/>
              <a:gd name="connsiteX7" fmla="*/ 292021 w 362309"/>
              <a:gd name="connsiteY7" fmla="*/ 187051 h 361971"/>
              <a:gd name="connsiteX8" fmla="*/ 292021 w 362309"/>
              <a:gd name="connsiteY8" fmla="*/ 220886 h 361971"/>
              <a:gd name="connsiteX9" fmla="*/ 285631 w 362309"/>
              <a:gd name="connsiteY9" fmla="*/ 227270 h 361971"/>
              <a:gd name="connsiteX10" fmla="*/ 279241 w 362309"/>
              <a:gd name="connsiteY10" fmla="*/ 220886 h 361971"/>
              <a:gd name="connsiteX11" fmla="*/ 279241 w 362309"/>
              <a:gd name="connsiteY11" fmla="*/ 187051 h 361971"/>
              <a:gd name="connsiteX12" fmla="*/ 276685 w 362309"/>
              <a:gd name="connsiteY12" fmla="*/ 187051 h 361971"/>
              <a:gd name="connsiteX13" fmla="*/ 276685 w 362309"/>
              <a:gd name="connsiteY13" fmla="*/ 228546 h 361971"/>
              <a:gd name="connsiteX14" fmla="*/ 270295 w 362309"/>
              <a:gd name="connsiteY14" fmla="*/ 234930 h 361971"/>
              <a:gd name="connsiteX15" fmla="*/ 263905 w 362309"/>
              <a:gd name="connsiteY15" fmla="*/ 228546 h 361971"/>
              <a:gd name="connsiteX16" fmla="*/ 263905 w 362309"/>
              <a:gd name="connsiteY16" fmla="*/ 187051 h 361971"/>
              <a:gd name="connsiteX17" fmla="*/ 261349 w 362309"/>
              <a:gd name="connsiteY17" fmla="*/ 187051 h 361971"/>
              <a:gd name="connsiteX18" fmla="*/ 261349 w 362309"/>
              <a:gd name="connsiteY18" fmla="*/ 236846 h 361971"/>
              <a:gd name="connsiteX19" fmla="*/ 254959 w 362309"/>
              <a:gd name="connsiteY19" fmla="*/ 243230 h 361971"/>
              <a:gd name="connsiteX20" fmla="*/ 248569 w 362309"/>
              <a:gd name="connsiteY20" fmla="*/ 236846 h 361971"/>
              <a:gd name="connsiteX21" fmla="*/ 248569 w 362309"/>
              <a:gd name="connsiteY21" fmla="*/ 187051 h 361971"/>
              <a:gd name="connsiteX22" fmla="*/ 114380 w 362309"/>
              <a:gd name="connsiteY22" fmla="*/ 187051 h 361971"/>
              <a:gd name="connsiteX23" fmla="*/ 114380 w 362309"/>
              <a:gd name="connsiteY23" fmla="*/ 236846 h 361971"/>
              <a:gd name="connsiteX24" fmla="*/ 107990 w 362309"/>
              <a:gd name="connsiteY24" fmla="*/ 243230 h 361971"/>
              <a:gd name="connsiteX25" fmla="*/ 101600 w 362309"/>
              <a:gd name="connsiteY25" fmla="*/ 236846 h 361971"/>
              <a:gd name="connsiteX26" fmla="*/ 101600 w 362309"/>
              <a:gd name="connsiteY26" fmla="*/ 187051 h 361971"/>
              <a:gd name="connsiteX27" fmla="*/ 99044 w 362309"/>
              <a:gd name="connsiteY27" fmla="*/ 187051 h 361971"/>
              <a:gd name="connsiteX28" fmla="*/ 99044 w 362309"/>
              <a:gd name="connsiteY28" fmla="*/ 228546 h 361971"/>
              <a:gd name="connsiteX29" fmla="*/ 92654 w 362309"/>
              <a:gd name="connsiteY29" fmla="*/ 234930 h 361971"/>
              <a:gd name="connsiteX30" fmla="*/ 86264 w 362309"/>
              <a:gd name="connsiteY30" fmla="*/ 228546 h 361971"/>
              <a:gd name="connsiteX31" fmla="*/ 86264 w 362309"/>
              <a:gd name="connsiteY31" fmla="*/ 187051 h 361971"/>
              <a:gd name="connsiteX32" fmla="*/ 83708 w 362309"/>
              <a:gd name="connsiteY32" fmla="*/ 187051 h 361971"/>
              <a:gd name="connsiteX33" fmla="*/ 83708 w 362309"/>
              <a:gd name="connsiteY33" fmla="*/ 220886 h 361971"/>
              <a:gd name="connsiteX34" fmla="*/ 77318 w 362309"/>
              <a:gd name="connsiteY34" fmla="*/ 227270 h 361971"/>
              <a:gd name="connsiteX35" fmla="*/ 70928 w 362309"/>
              <a:gd name="connsiteY35" fmla="*/ 220886 h 361971"/>
              <a:gd name="connsiteX36" fmla="*/ 70928 w 362309"/>
              <a:gd name="connsiteY36" fmla="*/ 187051 h 361971"/>
              <a:gd name="connsiteX37" fmla="*/ 69012 w 362309"/>
              <a:gd name="connsiteY37" fmla="*/ 187051 h 361971"/>
              <a:gd name="connsiteX38" fmla="*/ 62622 w 362309"/>
              <a:gd name="connsiteY38" fmla="*/ 180667 h 361971"/>
              <a:gd name="connsiteX39" fmla="*/ 69012 w 362309"/>
              <a:gd name="connsiteY39" fmla="*/ 174283 h 361971"/>
              <a:gd name="connsiteX40" fmla="*/ 70928 w 362309"/>
              <a:gd name="connsiteY40" fmla="*/ 174283 h 361971"/>
              <a:gd name="connsiteX41" fmla="*/ 70928 w 362309"/>
              <a:gd name="connsiteY41" fmla="*/ 140448 h 361971"/>
              <a:gd name="connsiteX42" fmla="*/ 77318 w 362309"/>
              <a:gd name="connsiteY42" fmla="*/ 134064 h 361971"/>
              <a:gd name="connsiteX43" fmla="*/ 83708 w 362309"/>
              <a:gd name="connsiteY43" fmla="*/ 140448 h 361971"/>
              <a:gd name="connsiteX44" fmla="*/ 83708 w 362309"/>
              <a:gd name="connsiteY44" fmla="*/ 174283 h 361971"/>
              <a:gd name="connsiteX45" fmla="*/ 86264 w 362309"/>
              <a:gd name="connsiteY45" fmla="*/ 174283 h 361971"/>
              <a:gd name="connsiteX46" fmla="*/ 86264 w 362309"/>
              <a:gd name="connsiteY46" fmla="*/ 132787 h 361971"/>
              <a:gd name="connsiteX47" fmla="*/ 92654 w 362309"/>
              <a:gd name="connsiteY47" fmla="*/ 126403 h 361971"/>
              <a:gd name="connsiteX48" fmla="*/ 99044 w 362309"/>
              <a:gd name="connsiteY48" fmla="*/ 132787 h 361971"/>
              <a:gd name="connsiteX49" fmla="*/ 99044 w 362309"/>
              <a:gd name="connsiteY49" fmla="*/ 174283 h 361971"/>
              <a:gd name="connsiteX50" fmla="*/ 101600 w 362309"/>
              <a:gd name="connsiteY50" fmla="*/ 174283 h 361971"/>
              <a:gd name="connsiteX51" fmla="*/ 101600 w 362309"/>
              <a:gd name="connsiteY51" fmla="*/ 124488 h 361971"/>
              <a:gd name="connsiteX52" fmla="*/ 107990 w 362309"/>
              <a:gd name="connsiteY52" fmla="*/ 118104 h 361971"/>
              <a:gd name="connsiteX53" fmla="*/ 114380 w 362309"/>
              <a:gd name="connsiteY53" fmla="*/ 124488 h 361971"/>
              <a:gd name="connsiteX54" fmla="*/ 114380 w 362309"/>
              <a:gd name="connsiteY54" fmla="*/ 174283 h 361971"/>
              <a:gd name="connsiteX55" fmla="*/ 248569 w 362309"/>
              <a:gd name="connsiteY55" fmla="*/ 174283 h 361971"/>
              <a:gd name="connsiteX56" fmla="*/ 248569 w 362309"/>
              <a:gd name="connsiteY56" fmla="*/ 124488 h 361971"/>
              <a:gd name="connsiteX57" fmla="*/ 254959 w 362309"/>
              <a:gd name="connsiteY57" fmla="*/ 118104 h 361971"/>
              <a:gd name="connsiteX58" fmla="*/ 261349 w 362309"/>
              <a:gd name="connsiteY58" fmla="*/ 124488 h 361971"/>
              <a:gd name="connsiteX59" fmla="*/ 261349 w 362309"/>
              <a:gd name="connsiteY59" fmla="*/ 174283 h 361971"/>
              <a:gd name="connsiteX60" fmla="*/ 263905 w 362309"/>
              <a:gd name="connsiteY60" fmla="*/ 174283 h 361971"/>
              <a:gd name="connsiteX61" fmla="*/ 263905 w 362309"/>
              <a:gd name="connsiteY61" fmla="*/ 132787 h 361971"/>
              <a:gd name="connsiteX62" fmla="*/ 270295 w 362309"/>
              <a:gd name="connsiteY62" fmla="*/ 126403 h 361971"/>
              <a:gd name="connsiteX63" fmla="*/ 276685 w 362309"/>
              <a:gd name="connsiteY63" fmla="*/ 132787 h 361971"/>
              <a:gd name="connsiteX64" fmla="*/ 276685 w 362309"/>
              <a:gd name="connsiteY64" fmla="*/ 174283 h 361971"/>
              <a:gd name="connsiteX65" fmla="*/ 279241 w 362309"/>
              <a:gd name="connsiteY65" fmla="*/ 174283 h 361971"/>
              <a:gd name="connsiteX66" fmla="*/ 279241 w 362309"/>
              <a:gd name="connsiteY66" fmla="*/ 140448 h 361971"/>
              <a:gd name="connsiteX67" fmla="*/ 285631 w 362309"/>
              <a:gd name="connsiteY67" fmla="*/ 134064 h 361971"/>
              <a:gd name="connsiteX68" fmla="*/ 292021 w 362309"/>
              <a:gd name="connsiteY68" fmla="*/ 140448 h 361971"/>
              <a:gd name="connsiteX69" fmla="*/ 292021 w 362309"/>
              <a:gd name="connsiteY69" fmla="*/ 174283 h 361971"/>
              <a:gd name="connsiteX70" fmla="*/ 293937 w 362309"/>
              <a:gd name="connsiteY70" fmla="*/ 174283 h 361971"/>
              <a:gd name="connsiteX71" fmla="*/ 300327 w 362309"/>
              <a:gd name="connsiteY71" fmla="*/ 180667 h 361971"/>
              <a:gd name="connsiteX72" fmla="*/ 293937 w 362309"/>
              <a:gd name="connsiteY72" fmla="*/ 187051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62309" h="361971">
                <a:moveTo>
                  <a:pt x="181474" y="0"/>
                </a:moveTo>
                <a:cubicBezTo>
                  <a:pt x="81153" y="0"/>
                  <a:pt x="0" y="80438"/>
                  <a:pt x="0" y="180667"/>
                </a:cubicBezTo>
                <a:cubicBezTo>
                  <a:pt x="0" y="280895"/>
                  <a:pt x="80513" y="361972"/>
                  <a:pt x="180836" y="361972"/>
                </a:cubicBezTo>
                <a:cubicBezTo>
                  <a:pt x="281157" y="361972"/>
                  <a:pt x="362310" y="281533"/>
                  <a:pt x="362310" y="181305"/>
                </a:cubicBezTo>
                <a:cubicBezTo>
                  <a:pt x="362310" y="181305"/>
                  <a:pt x="362310" y="181305"/>
                  <a:pt x="362310" y="180667"/>
                </a:cubicBezTo>
                <a:cubicBezTo>
                  <a:pt x="362310" y="81077"/>
                  <a:pt x="281157" y="0"/>
                  <a:pt x="181474" y="0"/>
                </a:cubicBezTo>
                <a:close/>
                <a:moveTo>
                  <a:pt x="293937" y="187051"/>
                </a:moveTo>
                <a:lnTo>
                  <a:pt x="292021" y="187051"/>
                </a:lnTo>
                <a:lnTo>
                  <a:pt x="292021" y="220886"/>
                </a:lnTo>
                <a:cubicBezTo>
                  <a:pt x="292021" y="224716"/>
                  <a:pt x="289464" y="227270"/>
                  <a:pt x="285631" y="227270"/>
                </a:cubicBezTo>
                <a:cubicBezTo>
                  <a:pt x="281796" y="227270"/>
                  <a:pt x="279241" y="224716"/>
                  <a:pt x="279241" y="220886"/>
                </a:cubicBezTo>
                <a:lnTo>
                  <a:pt x="279241" y="187051"/>
                </a:lnTo>
                <a:lnTo>
                  <a:pt x="276685" y="187051"/>
                </a:lnTo>
                <a:lnTo>
                  <a:pt x="276685" y="228546"/>
                </a:lnTo>
                <a:cubicBezTo>
                  <a:pt x="276685" y="232377"/>
                  <a:pt x="274128" y="234930"/>
                  <a:pt x="270295" y="234930"/>
                </a:cubicBezTo>
                <a:cubicBezTo>
                  <a:pt x="266461" y="234930"/>
                  <a:pt x="263905" y="232377"/>
                  <a:pt x="263905" y="228546"/>
                </a:cubicBezTo>
                <a:lnTo>
                  <a:pt x="263905" y="187051"/>
                </a:lnTo>
                <a:lnTo>
                  <a:pt x="261349" y="187051"/>
                </a:lnTo>
                <a:lnTo>
                  <a:pt x="261349" y="236846"/>
                </a:lnTo>
                <a:cubicBezTo>
                  <a:pt x="261349" y="240676"/>
                  <a:pt x="258792" y="243230"/>
                  <a:pt x="254959" y="243230"/>
                </a:cubicBezTo>
                <a:cubicBezTo>
                  <a:pt x="251125" y="243230"/>
                  <a:pt x="248569" y="240676"/>
                  <a:pt x="248569" y="236846"/>
                </a:cubicBezTo>
                <a:lnTo>
                  <a:pt x="248569" y="187051"/>
                </a:lnTo>
                <a:lnTo>
                  <a:pt x="114380" y="187051"/>
                </a:lnTo>
                <a:lnTo>
                  <a:pt x="114380" y="236846"/>
                </a:lnTo>
                <a:cubicBezTo>
                  <a:pt x="114380" y="240676"/>
                  <a:pt x="111824" y="243230"/>
                  <a:pt x="107990" y="243230"/>
                </a:cubicBezTo>
                <a:cubicBezTo>
                  <a:pt x="104156" y="243230"/>
                  <a:pt x="101600" y="240676"/>
                  <a:pt x="101600" y="236846"/>
                </a:cubicBezTo>
                <a:lnTo>
                  <a:pt x="101600" y="187051"/>
                </a:lnTo>
                <a:lnTo>
                  <a:pt x="99044" y="187051"/>
                </a:lnTo>
                <a:lnTo>
                  <a:pt x="99044" y="228546"/>
                </a:lnTo>
                <a:cubicBezTo>
                  <a:pt x="99044" y="232377"/>
                  <a:pt x="96488" y="234930"/>
                  <a:pt x="92654" y="234930"/>
                </a:cubicBezTo>
                <a:cubicBezTo>
                  <a:pt x="88820" y="234930"/>
                  <a:pt x="86264" y="232377"/>
                  <a:pt x="86264" y="228546"/>
                </a:cubicBezTo>
                <a:lnTo>
                  <a:pt x="86264" y="187051"/>
                </a:lnTo>
                <a:lnTo>
                  <a:pt x="83708" y="187051"/>
                </a:lnTo>
                <a:lnTo>
                  <a:pt x="83708" y="220886"/>
                </a:lnTo>
                <a:cubicBezTo>
                  <a:pt x="83708" y="224716"/>
                  <a:pt x="81153" y="227270"/>
                  <a:pt x="77318" y="227270"/>
                </a:cubicBezTo>
                <a:cubicBezTo>
                  <a:pt x="73484" y="227270"/>
                  <a:pt x="70928" y="224716"/>
                  <a:pt x="70928" y="220886"/>
                </a:cubicBezTo>
                <a:lnTo>
                  <a:pt x="70928" y="187051"/>
                </a:lnTo>
                <a:lnTo>
                  <a:pt x="69012" y="187051"/>
                </a:lnTo>
                <a:cubicBezTo>
                  <a:pt x="65178" y="187051"/>
                  <a:pt x="62622" y="184497"/>
                  <a:pt x="62622" y="180667"/>
                </a:cubicBezTo>
                <a:cubicBezTo>
                  <a:pt x="62622" y="176836"/>
                  <a:pt x="65178" y="174283"/>
                  <a:pt x="69012" y="174283"/>
                </a:cubicBezTo>
                <a:lnTo>
                  <a:pt x="70928" y="174283"/>
                </a:lnTo>
                <a:lnTo>
                  <a:pt x="70928" y="140448"/>
                </a:lnTo>
                <a:cubicBezTo>
                  <a:pt x="70928" y="136617"/>
                  <a:pt x="73484" y="134064"/>
                  <a:pt x="77318" y="134064"/>
                </a:cubicBezTo>
                <a:cubicBezTo>
                  <a:pt x="81153" y="134064"/>
                  <a:pt x="83708" y="136617"/>
                  <a:pt x="83708" y="140448"/>
                </a:cubicBezTo>
                <a:lnTo>
                  <a:pt x="83708" y="174283"/>
                </a:lnTo>
                <a:lnTo>
                  <a:pt x="86264" y="174283"/>
                </a:lnTo>
                <a:lnTo>
                  <a:pt x="86264" y="132787"/>
                </a:lnTo>
                <a:cubicBezTo>
                  <a:pt x="86264" y="128957"/>
                  <a:pt x="88820" y="126403"/>
                  <a:pt x="92654" y="126403"/>
                </a:cubicBezTo>
                <a:cubicBezTo>
                  <a:pt x="96488" y="126403"/>
                  <a:pt x="99044" y="128957"/>
                  <a:pt x="99044" y="132787"/>
                </a:cubicBezTo>
                <a:lnTo>
                  <a:pt x="99044" y="174283"/>
                </a:lnTo>
                <a:lnTo>
                  <a:pt x="101600" y="174283"/>
                </a:lnTo>
                <a:lnTo>
                  <a:pt x="101600" y="124488"/>
                </a:lnTo>
                <a:cubicBezTo>
                  <a:pt x="101600" y="120657"/>
                  <a:pt x="104156" y="118104"/>
                  <a:pt x="107990" y="118104"/>
                </a:cubicBezTo>
                <a:cubicBezTo>
                  <a:pt x="111824" y="118104"/>
                  <a:pt x="114380" y="120657"/>
                  <a:pt x="114380" y="124488"/>
                </a:cubicBezTo>
                <a:lnTo>
                  <a:pt x="114380" y="174283"/>
                </a:lnTo>
                <a:lnTo>
                  <a:pt x="248569" y="174283"/>
                </a:lnTo>
                <a:lnTo>
                  <a:pt x="248569" y="124488"/>
                </a:lnTo>
                <a:cubicBezTo>
                  <a:pt x="248569" y="120657"/>
                  <a:pt x="251125" y="118104"/>
                  <a:pt x="254959" y="118104"/>
                </a:cubicBezTo>
                <a:cubicBezTo>
                  <a:pt x="258792" y="118104"/>
                  <a:pt x="261349" y="120657"/>
                  <a:pt x="261349" y="124488"/>
                </a:cubicBezTo>
                <a:lnTo>
                  <a:pt x="261349" y="174283"/>
                </a:lnTo>
                <a:lnTo>
                  <a:pt x="263905" y="174283"/>
                </a:lnTo>
                <a:lnTo>
                  <a:pt x="263905" y="132787"/>
                </a:lnTo>
                <a:cubicBezTo>
                  <a:pt x="263905" y="128957"/>
                  <a:pt x="266461" y="126403"/>
                  <a:pt x="270295" y="126403"/>
                </a:cubicBezTo>
                <a:cubicBezTo>
                  <a:pt x="274128" y="126403"/>
                  <a:pt x="276685" y="128957"/>
                  <a:pt x="276685" y="132787"/>
                </a:cubicBezTo>
                <a:lnTo>
                  <a:pt x="276685" y="174283"/>
                </a:lnTo>
                <a:lnTo>
                  <a:pt x="279241" y="174283"/>
                </a:lnTo>
                <a:lnTo>
                  <a:pt x="279241" y="140448"/>
                </a:lnTo>
                <a:cubicBezTo>
                  <a:pt x="279241" y="136617"/>
                  <a:pt x="281796" y="134064"/>
                  <a:pt x="285631" y="134064"/>
                </a:cubicBezTo>
                <a:cubicBezTo>
                  <a:pt x="289464" y="134064"/>
                  <a:pt x="292021" y="136617"/>
                  <a:pt x="292021" y="140448"/>
                </a:cubicBezTo>
                <a:lnTo>
                  <a:pt x="292021" y="174283"/>
                </a:lnTo>
                <a:lnTo>
                  <a:pt x="293937" y="174283"/>
                </a:lnTo>
                <a:cubicBezTo>
                  <a:pt x="297771" y="174283"/>
                  <a:pt x="300327" y="176836"/>
                  <a:pt x="300327" y="180667"/>
                </a:cubicBezTo>
                <a:cubicBezTo>
                  <a:pt x="300327" y="184497"/>
                  <a:pt x="297132" y="187051"/>
                  <a:pt x="293937" y="187051"/>
                </a:cubicBezTo>
                <a:close/>
              </a:path>
            </a:pathLst>
          </a:custGeom>
          <a:solidFill>
            <a:srgbClr val="6FC2B4"/>
          </a:solid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nvGrpSpPr>
          <p:cNvPr id="69" name="Graphic 4">
            <a:extLst>
              <a:ext uri="{FF2B5EF4-FFF2-40B4-BE49-F238E27FC236}">
                <a16:creationId xmlns:a16="http://schemas.microsoft.com/office/drawing/2014/main" id="{C04F571C-52DD-685D-2F79-DC96A8CB0400}"/>
              </a:ext>
            </a:extLst>
          </p:cNvPr>
          <p:cNvGrpSpPr/>
          <p:nvPr/>
        </p:nvGrpSpPr>
        <p:grpSpPr>
          <a:xfrm>
            <a:off x="1068629" y="1467266"/>
            <a:ext cx="950976" cy="950976"/>
            <a:chOff x="4045469" y="4793256"/>
            <a:chExt cx="362309" cy="361971"/>
          </a:xfrm>
          <a:solidFill>
            <a:srgbClr val="004E59"/>
          </a:solidFill>
        </p:grpSpPr>
        <p:sp>
          <p:nvSpPr>
            <p:cNvPr id="70" name="Graphic 4">
              <a:extLst>
                <a:ext uri="{FF2B5EF4-FFF2-40B4-BE49-F238E27FC236}">
                  <a16:creationId xmlns:a16="http://schemas.microsoft.com/office/drawing/2014/main" id="{4B8E8035-A7BF-17B0-F420-C9FE52F66F32}"/>
                </a:ext>
              </a:extLst>
            </p:cNvPr>
            <p:cNvSpPr/>
            <p:nvPr/>
          </p:nvSpPr>
          <p:spPr>
            <a:xfrm>
              <a:off x="4171350" y="4869225"/>
              <a:ext cx="111627" cy="146193"/>
            </a:xfrm>
            <a:custGeom>
              <a:avLst/>
              <a:gdLst>
                <a:gd name="connsiteX0" fmla="*/ 55593 w 111627"/>
                <a:gd name="connsiteY0" fmla="*/ 0 h 146193"/>
                <a:gd name="connsiteX1" fmla="*/ 0 w 111627"/>
                <a:gd name="connsiteY1" fmla="*/ 43411 h 146193"/>
                <a:gd name="connsiteX2" fmla="*/ 19170 w 111627"/>
                <a:gd name="connsiteY2" fmla="*/ 44688 h 146193"/>
                <a:gd name="connsiteX3" fmla="*/ 67734 w 111627"/>
                <a:gd name="connsiteY3" fmla="*/ 21067 h 146193"/>
                <a:gd name="connsiteX4" fmla="*/ 93293 w 111627"/>
                <a:gd name="connsiteY4" fmla="*/ 56818 h 146193"/>
                <a:gd name="connsiteX5" fmla="*/ 54954 w 111627"/>
                <a:gd name="connsiteY5" fmla="*/ 95121 h 146193"/>
                <a:gd name="connsiteX6" fmla="*/ 46008 w 111627"/>
                <a:gd name="connsiteY6" fmla="*/ 95121 h 146193"/>
                <a:gd name="connsiteX7" fmla="*/ 46008 w 111627"/>
                <a:gd name="connsiteY7" fmla="*/ 146193 h 146193"/>
                <a:gd name="connsiteX8" fmla="*/ 65177 w 111627"/>
                <a:gd name="connsiteY8" fmla="*/ 146193 h 146193"/>
                <a:gd name="connsiteX9" fmla="*/ 65177 w 111627"/>
                <a:gd name="connsiteY9" fmla="*/ 118742 h 146193"/>
                <a:gd name="connsiteX10" fmla="*/ 70289 w 111627"/>
                <a:gd name="connsiteY10" fmla="*/ 112358 h 146193"/>
                <a:gd name="connsiteX11" fmla="*/ 109268 w 111627"/>
                <a:gd name="connsiteY11" fmla="*/ 40858 h 146193"/>
                <a:gd name="connsiteX12" fmla="*/ 55593 w 111627"/>
                <a:gd name="connsiteY12" fmla="*/ 0 h 146193"/>
                <a:gd name="connsiteX13" fmla="*/ 55593 w 111627"/>
                <a:gd name="connsiteY13" fmla="*/ 0 h 14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627" h="146193">
                  <a:moveTo>
                    <a:pt x="55593" y="0"/>
                  </a:moveTo>
                  <a:cubicBezTo>
                    <a:pt x="29394" y="0"/>
                    <a:pt x="6390" y="17875"/>
                    <a:pt x="0" y="43411"/>
                  </a:cubicBezTo>
                  <a:lnTo>
                    <a:pt x="19170" y="44688"/>
                  </a:lnTo>
                  <a:cubicBezTo>
                    <a:pt x="26199" y="24898"/>
                    <a:pt x="47925" y="14045"/>
                    <a:pt x="67734" y="21067"/>
                  </a:cubicBezTo>
                  <a:cubicBezTo>
                    <a:pt x="83069" y="26175"/>
                    <a:pt x="93293" y="40858"/>
                    <a:pt x="93293" y="56818"/>
                  </a:cubicBezTo>
                  <a:cubicBezTo>
                    <a:pt x="92654" y="77885"/>
                    <a:pt x="76040" y="94483"/>
                    <a:pt x="54954" y="95121"/>
                  </a:cubicBezTo>
                  <a:lnTo>
                    <a:pt x="46008" y="95121"/>
                  </a:lnTo>
                  <a:lnTo>
                    <a:pt x="46008" y="146193"/>
                  </a:lnTo>
                  <a:lnTo>
                    <a:pt x="65177" y="146193"/>
                  </a:lnTo>
                  <a:lnTo>
                    <a:pt x="65177" y="118742"/>
                  </a:lnTo>
                  <a:cubicBezTo>
                    <a:pt x="65177" y="115550"/>
                    <a:pt x="67094" y="112997"/>
                    <a:pt x="70289" y="112358"/>
                  </a:cubicBezTo>
                  <a:cubicBezTo>
                    <a:pt x="100961" y="103421"/>
                    <a:pt x="118214" y="71501"/>
                    <a:pt x="109268" y="40858"/>
                  </a:cubicBezTo>
                  <a:cubicBezTo>
                    <a:pt x="102239" y="17237"/>
                    <a:pt x="80513" y="639"/>
                    <a:pt x="55593" y="0"/>
                  </a:cubicBezTo>
                  <a:lnTo>
                    <a:pt x="55593" y="0"/>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 name="Graphic 4">
              <a:extLst>
                <a:ext uri="{FF2B5EF4-FFF2-40B4-BE49-F238E27FC236}">
                  <a16:creationId xmlns:a16="http://schemas.microsoft.com/office/drawing/2014/main" id="{493FA83B-C81D-2DA4-0ABD-F163BEFEB9C2}"/>
                </a:ext>
              </a:extLst>
            </p:cNvPr>
            <p:cNvSpPr/>
            <p:nvPr/>
          </p:nvSpPr>
          <p:spPr>
            <a:xfrm>
              <a:off x="4217358" y="5059468"/>
              <a:ext cx="19169" cy="19151"/>
            </a:xfrm>
            <a:custGeom>
              <a:avLst/>
              <a:gdLst>
                <a:gd name="connsiteX0" fmla="*/ 9585 w 19169"/>
                <a:gd name="connsiteY0" fmla="*/ 0 h 19151"/>
                <a:gd name="connsiteX1" fmla="*/ 0 w 19169"/>
                <a:gd name="connsiteY1" fmla="*/ 9576 h 19151"/>
                <a:gd name="connsiteX2" fmla="*/ 9585 w 19169"/>
                <a:gd name="connsiteY2" fmla="*/ 19152 h 19151"/>
                <a:gd name="connsiteX3" fmla="*/ 19170 w 19169"/>
                <a:gd name="connsiteY3" fmla="*/ 9576 h 19151"/>
                <a:gd name="connsiteX4" fmla="*/ 19170 w 19169"/>
                <a:gd name="connsiteY4" fmla="*/ 9576 h 19151"/>
                <a:gd name="connsiteX5" fmla="*/ 9585 w 19169"/>
                <a:gd name="connsiteY5" fmla="*/ 0 h 19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69" h="19151">
                  <a:moveTo>
                    <a:pt x="9585" y="0"/>
                  </a:moveTo>
                  <a:cubicBezTo>
                    <a:pt x="4473" y="0"/>
                    <a:pt x="0" y="4468"/>
                    <a:pt x="0" y="9576"/>
                  </a:cubicBezTo>
                  <a:cubicBezTo>
                    <a:pt x="0" y="14683"/>
                    <a:pt x="4473" y="19152"/>
                    <a:pt x="9585" y="19152"/>
                  </a:cubicBezTo>
                  <a:cubicBezTo>
                    <a:pt x="14697" y="19152"/>
                    <a:pt x="19170" y="14683"/>
                    <a:pt x="19170" y="9576"/>
                  </a:cubicBezTo>
                  <a:cubicBezTo>
                    <a:pt x="19170" y="9576"/>
                    <a:pt x="19170" y="9576"/>
                    <a:pt x="19170" y="9576"/>
                  </a:cubicBezTo>
                  <a:cubicBezTo>
                    <a:pt x="18531" y="4468"/>
                    <a:pt x="14697" y="0"/>
                    <a:pt x="9585" y="0"/>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2" name="Graphic 4">
              <a:extLst>
                <a:ext uri="{FF2B5EF4-FFF2-40B4-BE49-F238E27FC236}">
                  <a16:creationId xmlns:a16="http://schemas.microsoft.com/office/drawing/2014/main" id="{D1ACDDFE-CC8C-11BF-911A-13CC99C33158}"/>
                </a:ext>
              </a:extLst>
            </p:cNvPr>
            <p:cNvSpPr/>
            <p:nvPr/>
          </p:nvSpPr>
          <p:spPr>
            <a:xfrm>
              <a:off x="4045469" y="4793256"/>
              <a:ext cx="362309" cy="361971"/>
            </a:xfrm>
            <a:custGeom>
              <a:avLst/>
              <a:gdLst>
                <a:gd name="connsiteX0" fmla="*/ 181474 w 362309"/>
                <a:gd name="connsiteY0" fmla="*/ 0 h 361971"/>
                <a:gd name="connsiteX1" fmla="*/ 0 w 362309"/>
                <a:gd name="connsiteY1" fmla="*/ 180667 h 361971"/>
                <a:gd name="connsiteX2" fmla="*/ 180836 w 362309"/>
                <a:gd name="connsiteY2" fmla="*/ 361972 h 361971"/>
                <a:gd name="connsiteX3" fmla="*/ 362310 w 362309"/>
                <a:gd name="connsiteY3" fmla="*/ 181305 h 361971"/>
                <a:gd name="connsiteX4" fmla="*/ 362310 w 362309"/>
                <a:gd name="connsiteY4" fmla="*/ 181305 h 361971"/>
                <a:gd name="connsiteX5" fmla="*/ 181474 w 362309"/>
                <a:gd name="connsiteY5" fmla="*/ 0 h 361971"/>
                <a:gd name="connsiteX6" fmla="*/ 181474 w 362309"/>
                <a:gd name="connsiteY6" fmla="*/ 298132 h 361971"/>
                <a:gd name="connsiteX7" fmla="*/ 159110 w 362309"/>
                <a:gd name="connsiteY7" fmla="*/ 275788 h 361971"/>
                <a:gd name="connsiteX8" fmla="*/ 181474 w 362309"/>
                <a:gd name="connsiteY8" fmla="*/ 253444 h 361971"/>
                <a:gd name="connsiteX9" fmla="*/ 203839 w 362309"/>
                <a:gd name="connsiteY9" fmla="*/ 275788 h 361971"/>
                <a:gd name="connsiteX10" fmla="*/ 203839 w 362309"/>
                <a:gd name="connsiteY10" fmla="*/ 275788 h 361971"/>
                <a:gd name="connsiteX11" fmla="*/ 181474 w 362309"/>
                <a:gd name="connsiteY11" fmla="*/ 298132 h 361971"/>
                <a:gd name="connsiteX12" fmla="*/ 181474 w 362309"/>
                <a:gd name="connsiteY12" fmla="*/ 298132 h 361971"/>
                <a:gd name="connsiteX13" fmla="*/ 181474 w 362309"/>
                <a:gd name="connsiteY13" fmla="*/ 298132 h 361971"/>
                <a:gd name="connsiteX14" fmla="*/ 203839 w 362309"/>
                <a:gd name="connsiteY14" fmla="*/ 199180 h 361971"/>
                <a:gd name="connsiteX15" fmla="*/ 203839 w 362309"/>
                <a:gd name="connsiteY15" fmla="*/ 228546 h 361971"/>
                <a:gd name="connsiteX16" fmla="*/ 197449 w 362309"/>
                <a:gd name="connsiteY16" fmla="*/ 234930 h 361971"/>
                <a:gd name="connsiteX17" fmla="*/ 165500 w 362309"/>
                <a:gd name="connsiteY17" fmla="*/ 234930 h 361971"/>
                <a:gd name="connsiteX18" fmla="*/ 159110 w 362309"/>
                <a:gd name="connsiteY18" fmla="*/ 228546 h 361971"/>
                <a:gd name="connsiteX19" fmla="*/ 159110 w 362309"/>
                <a:gd name="connsiteY19" fmla="*/ 164707 h 361971"/>
                <a:gd name="connsiteX20" fmla="*/ 165500 w 362309"/>
                <a:gd name="connsiteY20" fmla="*/ 158323 h 361971"/>
                <a:gd name="connsiteX21" fmla="*/ 181474 w 362309"/>
                <a:gd name="connsiteY21" fmla="*/ 158323 h 361971"/>
                <a:gd name="connsiteX22" fmla="*/ 207034 w 362309"/>
                <a:gd name="connsiteY22" fmla="*/ 132787 h 361971"/>
                <a:gd name="connsiteX23" fmla="*/ 180196 w 362309"/>
                <a:gd name="connsiteY23" fmla="*/ 108528 h 361971"/>
                <a:gd name="connsiteX24" fmla="*/ 156553 w 362309"/>
                <a:gd name="connsiteY24" fmla="*/ 128318 h 361971"/>
                <a:gd name="connsiteX25" fmla="*/ 150164 w 362309"/>
                <a:gd name="connsiteY25" fmla="*/ 133425 h 361971"/>
                <a:gd name="connsiteX26" fmla="*/ 118214 w 362309"/>
                <a:gd name="connsiteY26" fmla="*/ 130872 h 361971"/>
                <a:gd name="connsiteX27" fmla="*/ 112463 w 362309"/>
                <a:gd name="connsiteY27" fmla="*/ 124488 h 361971"/>
                <a:gd name="connsiteX28" fmla="*/ 112463 w 362309"/>
                <a:gd name="connsiteY28" fmla="*/ 121296 h 361971"/>
                <a:gd name="connsiteX29" fmla="*/ 192976 w 362309"/>
                <a:gd name="connsiteY29" fmla="*/ 63201 h 361971"/>
                <a:gd name="connsiteX30" fmla="*/ 251125 w 362309"/>
                <a:gd name="connsiteY30" fmla="*/ 143640 h 361971"/>
                <a:gd name="connsiteX31" fmla="*/ 203839 w 362309"/>
                <a:gd name="connsiteY31" fmla="*/ 199180 h 361971"/>
                <a:gd name="connsiteX32" fmla="*/ 203839 w 362309"/>
                <a:gd name="connsiteY32" fmla="*/ 199180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2309" h="361971">
                  <a:moveTo>
                    <a:pt x="181474" y="0"/>
                  </a:moveTo>
                  <a:cubicBezTo>
                    <a:pt x="81152" y="0"/>
                    <a:pt x="0" y="81077"/>
                    <a:pt x="0" y="180667"/>
                  </a:cubicBezTo>
                  <a:cubicBezTo>
                    <a:pt x="0" y="280257"/>
                    <a:pt x="81152" y="361972"/>
                    <a:pt x="180836" y="361972"/>
                  </a:cubicBezTo>
                  <a:cubicBezTo>
                    <a:pt x="280518" y="361972"/>
                    <a:pt x="362310" y="280895"/>
                    <a:pt x="362310" y="181305"/>
                  </a:cubicBezTo>
                  <a:cubicBezTo>
                    <a:pt x="362310" y="181305"/>
                    <a:pt x="362310" y="181305"/>
                    <a:pt x="362310" y="181305"/>
                  </a:cubicBezTo>
                  <a:cubicBezTo>
                    <a:pt x="362310" y="80438"/>
                    <a:pt x="281796" y="0"/>
                    <a:pt x="181474" y="0"/>
                  </a:cubicBezTo>
                  <a:close/>
                  <a:moveTo>
                    <a:pt x="181474" y="298132"/>
                  </a:moveTo>
                  <a:cubicBezTo>
                    <a:pt x="169333" y="298132"/>
                    <a:pt x="159110" y="287917"/>
                    <a:pt x="159110" y="275788"/>
                  </a:cubicBezTo>
                  <a:cubicBezTo>
                    <a:pt x="159110" y="263658"/>
                    <a:pt x="169333" y="253444"/>
                    <a:pt x="181474" y="253444"/>
                  </a:cubicBezTo>
                  <a:cubicBezTo>
                    <a:pt x="193615" y="253444"/>
                    <a:pt x="203839" y="263658"/>
                    <a:pt x="203839" y="275788"/>
                  </a:cubicBezTo>
                  <a:cubicBezTo>
                    <a:pt x="203839" y="275788"/>
                    <a:pt x="203839" y="275788"/>
                    <a:pt x="203839" y="275788"/>
                  </a:cubicBezTo>
                  <a:cubicBezTo>
                    <a:pt x="203839" y="288556"/>
                    <a:pt x="193615" y="298132"/>
                    <a:pt x="181474" y="298132"/>
                  </a:cubicBezTo>
                  <a:cubicBezTo>
                    <a:pt x="181474" y="298132"/>
                    <a:pt x="181474" y="298132"/>
                    <a:pt x="181474" y="298132"/>
                  </a:cubicBezTo>
                  <a:lnTo>
                    <a:pt x="181474" y="298132"/>
                  </a:lnTo>
                  <a:close/>
                  <a:moveTo>
                    <a:pt x="203839" y="199180"/>
                  </a:moveTo>
                  <a:lnTo>
                    <a:pt x="203839" y="228546"/>
                  </a:lnTo>
                  <a:cubicBezTo>
                    <a:pt x="203839" y="232377"/>
                    <a:pt x="201283" y="234930"/>
                    <a:pt x="197449" y="234930"/>
                  </a:cubicBezTo>
                  <a:lnTo>
                    <a:pt x="165500" y="234930"/>
                  </a:lnTo>
                  <a:cubicBezTo>
                    <a:pt x="161666" y="234930"/>
                    <a:pt x="159110" y="232377"/>
                    <a:pt x="159110" y="228546"/>
                  </a:cubicBezTo>
                  <a:lnTo>
                    <a:pt x="159110" y="164707"/>
                  </a:lnTo>
                  <a:cubicBezTo>
                    <a:pt x="159110" y="160876"/>
                    <a:pt x="161666" y="158323"/>
                    <a:pt x="165500" y="158323"/>
                  </a:cubicBezTo>
                  <a:lnTo>
                    <a:pt x="181474" y="158323"/>
                  </a:lnTo>
                  <a:cubicBezTo>
                    <a:pt x="195532" y="158323"/>
                    <a:pt x="207034" y="146832"/>
                    <a:pt x="207034" y="132787"/>
                  </a:cubicBezTo>
                  <a:cubicBezTo>
                    <a:pt x="206395" y="118742"/>
                    <a:pt x="194254" y="107889"/>
                    <a:pt x="180196" y="108528"/>
                  </a:cubicBezTo>
                  <a:cubicBezTo>
                    <a:pt x="168695" y="109166"/>
                    <a:pt x="159110" y="117465"/>
                    <a:pt x="156553" y="128318"/>
                  </a:cubicBezTo>
                  <a:cubicBezTo>
                    <a:pt x="155915" y="131510"/>
                    <a:pt x="153358" y="133425"/>
                    <a:pt x="150164" y="133425"/>
                  </a:cubicBezTo>
                  <a:lnTo>
                    <a:pt x="118214" y="130872"/>
                  </a:lnTo>
                  <a:cubicBezTo>
                    <a:pt x="115019" y="130872"/>
                    <a:pt x="112463" y="127680"/>
                    <a:pt x="112463" y="124488"/>
                  </a:cubicBezTo>
                  <a:cubicBezTo>
                    <a:pt x="112463" y="123211"/>
                    <a:pt x="112463" y="121934"/>
                    <a:pt x="112463" y="121296"/>
                  </a:cubicBezTo>
                  <a:cubicBezTo>
                    <a:pt x="118853" y="82992"/>
                    <a:pt x="154637" y="56817"/>
                    <a:pt x="192976" y="63201"/>
                  </a:cubicBezTo>
                  <a:cubicBezTo>
                    <a:pt x="231316" y="69585"/>
                    <a:pt x="257515" y="105336"/>
                    <a:pt x="251125" y="143640"/>
                  </a:cubicBezTo>
                  <a:cubicBezTo>
                    <a:pt x="246652" y="169176"/>
                    <a:pt x="228760" y="190881"/>
                    <a:pt x="203839" y="199180"/>
                  </a:cubicBezTo>
                  <a:lnTo>
                    <a:pt x="203839" y="199180"/>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grpSp>
        <p:nvGrpSpPr>
          <p:cNvPr id="73" name="Graphic 4">
            <a:extLst>
              <a:ext uri="{FF2B5EF4-FFF2-40B4-BE49-F238E27FC236}">
                <a16:creationId xmlns:a16="http://schemas.microsoft.com/office/drawing/2014/main" id="{3C0D10FD-10BE-61A2-E726-FC878C79C751}"/>
              </a:ext>
            </a:extLst>
          </p:cNvPr>
          <p:cNvGrpSpPr/>
          <p:nvPr/>
        </p:nvGrpSpPr>
        <p:grpSpPr>
          <a:xfrm>
            <a:off x="3273221" y="1467266"/>
            <a:ext cx="950976" cy="950976"/>
            <a:chOff x="4045469" y="3339623"/>
            <a:chExt cx="362309" cy="361971"/>
          </a:xfrm>
          <a:solidFill>
            <a:srgbClr val="007680"/>
          </a:solidFill>
        </p:grpSpPr>
        <p:sp>
          <p:nvSpPr>
            <p:cNvPr id="74" name="Graphic 4">
              <a:extLst>
                <a:ext uri="{FF2B5EF4-FFF2-40B4-BE49-F238E27FC236}">
                  <a16:creationId xmlns:a16="http://schemas.microsoft.com/office/drawing/2014/main" id="{A785DD75-D35D-732F-78B1-1FED157922F2}"/>
                </a:ext>
              </a:extLst>
            </p:cNvPr>
            <p:cNvSpPr/>
            <p:nvPr/>
          </p:nvSpPr>
          <p:spPr>
            <a:xfrm>
              <a:off x="4143874" y="3440490"/>
              <a:ext cx="167416" cy="153854"/>
            </a:xfrm>
            <a:custGeom>
              <a:avLst/>
              <a:gdLst>
                <a:gd name="connsiteX0" fmla="*/ 72845 w 167416"/>
                <a:gd name="connsiteY0" fmla="*/ 60648 h 153854"/>
                <a:gd name="connsiteX1" fmla="*/ 75401 w 167416"/>
                <a:gd name="connsiteY1" fmla="*/ 65755 h 153854"/>
                <a:gd name="connsiteX2" fmla="*/ 75401 w 167416"/>
                <a:gd name="connsiteY2" fmla="*/ 153854 h 153854"/>
                <a:gd name="connsiteX3" fmla="*/ 91376 w 167416"/>
                <a:gd name="connsiteY3" fmla="*/ 141724 h 153854"/>
                <a:gd name="connsiteX4" fmla="*/ 91376 w 167416"/>
                <a:gd name="connsiteY4" fmla="*/ 65755 h 153854"/>
                <a:gd name="connsiteX5" fmla="*/ 93932 w 167416"/>
                <a:gd name="connsiteY5" fmla="*/ 60648 h 153854"/>
                <a:gd name="connsiteX6" fmla="*/ 167416 w 167416"/>
                <a:gd name="connsiteY6" fmla="*/ 0 h 153854"/>
                <a:gd name="connsiteX7" fmla="*/ 0 w 167416"/>
                <a:gd name="connsiteY7" fmla="*/ 0 h 153854"/>
                <a:gd name="connsiteX8" fmla="*/ 72845 w 167416"/>
                <a:gd name="connsiteY8" fmla="*/ 60648 h 15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16" h="153854">
                  <a:moveTo>
                    <a:pt x="72845" y="60648"/>
                  </a:moveTo>
                  <a:cubicBezTo>
                    <a:pt x="74123" y="61925"/>
                    <a:pt x="75401" y="63840"/>
                    <a:pt x="75401" y="65755"/>
                  </a:cubicBezTo>
                  <a:lnTo>
                    <a:pt x="75401" y="153854"/>
                  </a:lnTo>
                  <a:lnTo>
                    <a:pt x="91376" y="141724"/>
                  </a:lnTo>
                  <a:lnTo>
                    <a:pt x="91376" y="65755"/>
                  </a:lnTo>
                  <a:cubicBezTo>
                    <a:pt x="91376" y="63840"/>
                    <a:pt x="92015" y="61925"/>
                    <a:pt x="93932" y="60648"/>
                  </a:cubicBezTo>
                  <a:lnTo>
                    <a:pt x="167416" y="0"/>
                  </a:lnTo>
                  <a:lnTo>
                    <a:pt x="0" y="0"/>
                  </a:lnTo>
                  <a:lnTo>
                    <a:pt x="72845" y="60648"/>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5" name="Graphic 4">
              <a:extLst>
                <a:ext uri="{FF2B5EF4-FFF2-40B4-BE49-F238E27FC236}">
                  <a16:creationId xmlns:a16="http://schemas.microsoft.com/office/drawing/2014/main" id="{3CC4E83D-7851-65D1-1DFF-536AEA5F419B}"/>
                </a:ext>
              </a:extLst>
            </p:cNvPr>
            <p:cNvSpPr/>
            <p:nvPr/>
          </p:nvSpPr>
          <p:spPr>
            <a:xfrm>
              <a:off x="4045469" y="3339623"/>
              <a:ext cx="362309" cy="361971"/>
            </a:xfrm>
            <a:custGeom>
              <a:avLst/>
              <a:gdLst>
                <a:gd name="connsiteX0" fmla="*/ 181474 w 362309"/>
                <a:gd name="connsiteY0" fmla="*/ 0 h 361971"/>
                <a:gd name="connsiteX1" fmla="*/ 0 w 362309"/>
                <a:gd name="connsiteY1" fmla="*/ 180667 h 361971"/>
                <a:gd name="connsiteX2" fmla="*/ 180836 w 362309"/>
                <a:gd name="connsiteY2" fmla="*/ 361972 h 361971"/>
                <a:gd name="connsiteX3" fmla="*/ 362310 w 362309"/>
                <a:gd name="connsiteY3" fmla="*/ 181305 h 361971"/>
                <a:gd name="connsiteX4" fmla="*/ 362310 w 362309"/>
                <a:gd name="connsiteY4" fmla="*/ 181305 h 361971"/>
                <a:gd name="connsiteX5" fmla="*/ 181474 w 362309"/>
                <a:gd name="connsiteY5" fmla="*/ 0 h 361971"/>
                <a:gd name="connsiteX6" fmla="*/ 286908 w 362309"/>
                <a:gd name="connsiteY6" fmla="*/ 99590 h 361971"/>
                <a:gd name="connsiteX7" fmla="*/ 202561 w 362309"/>
                <a:gd name="connsiteY7" fmla="*/ 169814 h 361971"/>
                <a:gd name="connsiteX8" fmla="*/ 202561 w 362309"/>
                <a:gd name="connsiteY8" fmla="*/ 246422 h 361971"/>
                <a:gd name="connsiteX9" fmla="*/ 200005 w 362309"/>
                <a:gd name="connsiteY9" fmla="*/ 251529 h 361971"/>
                <a:gd name="connsiteX10" fmla="*/ 171251 w 362309"/>
                <a:gd name="connsiteY10" fmla="*/ 273234 h 361971"/>
                <a:gd name="connsiteX11" fmla="*/ 167416 w 362309"/>
                <a:gd name="connsiteY11" fmla="*/ 274511 h 361971"/>
                <a:gd name="connsiteX12" fmla="*/ 161027 w 362309"/>
                <a:gd name="connsiteY12" fmla="*/ 268127 h 361971"/>
                <a:gd name="connsiteX13" fmla="*/ 161027 w 362309"/>
                <a:gd name="connsiteY13" fmla="*/ 169814 h 361971"/>
                <a:gd name="connsiteX14" fmla="*/ 76679 w 362309"/>
                <a:gd name="connsiteY14" fmla="*/ 99590 h 361971"/>
                <a:gd name="connsiteX15" fmla="*/ 76040 w 362309"/>
                <a:gd name="connsiteY15" fmla="*/ 90653 h 361971"/>
                <a:gd name="connsiteX16" fmla="*/ 81152 w 362309"/>
                <a:gd name="connsiteY16" fmla="*/ 88099 h 361971"/>
                <a:gd name="connsiteX17" fmla="*/ 283713 w 362309"/>
                <a:gd name="connsiteY17" fmla="*/ 88099 h 361971"/>
                <a:gd name="connsiteX18" fmla="*/ 290103 w 362309"/>
                <a:gd name="connsiteY18" fmla="*/ 94483 h 361971"/>
                <a:gd name="connsiteX19" fmla="*/ 286908 w 362309"/>
                <a:gd name="connsiteY19" fmla="*/ 99590 h 361971"/>
                <a:gd name="connsiteX20" fmla="*/ 286908 w 362309"/>
                <a:gd name="connsiteY20" fmla="*/ 99590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2309" h="361971">
                  <a:moveTo>
                    <a:pt x="181474" y="0"/>
                  </a:moveTo>
                  <a:cubicBezTo>
                    <a:pt x="81152" y="0"/>
                    <a:pt x="0" y="81077"/>
                    <a:pt x="0" y="180667"/>
                  </a:cubicBezTo>
                  <a:cubicBezTo>
                    <a:pt x="0" y="280257"/>
                    <a:pt x="81152" y="361972"/>
                    <a:pt x="180836" y="361972"/>
                  </a:cubicBezTo>
                  <a:cubicBezTo>
                    <a:pt x="280518" y="361972"/>
                    <a:pt x="362310" y="280895"/>
                    <a:pt x="362310" y="181305"/>
                  </a:cubicBezTo>
                  <a:lnTo>
                    <a:pt x="362310" y="181305"/>
                  </a:lnTo>
                  <a:cubicBezTo>
                    <a:pt x="362310" y="81077"/>
                    <a:pt x="281796" y="0"/>
                    <a:pt x="181474" y="0"/>
                  </a:cubicBezTo>
                  <a:close/>
                  <a:moveTo>
                    <a:pt x="286908" y="99590"/>
                  </a:moveTo>
                  <a:lnTo>
                    <a:pt x="202561" y="169814"/>
                  </a:lnTo>
                  <a:lnTo>
                    <a:pt x="202561" y="246422"/>
                  </a:lnTo>
                  <a:cubicBezTo>
                    <a:pt x="202561" y="248337"/>
                    <a:pt x="201922" y="250252"/>
                    <a:pt x="200005" y="251529"/>
                  </a:cubicBezTo>
                  <a:lnTo>
                    <a:pt x="171251" y="273234"/>
                  </a:lnTo>
                  <a:cubicBezTo>
                    <a:pt x="169973" y="273873"/>
                    <a:pt x="168695" y="274511"/>
                    <a:pt x="167416" y="274511"/>
                  </a:cubicBezTo>
                  <a:cubicBezTo>
                    <a:pt x="163583" y="274511"/>
                    <a:pt x="161027" y="271958"/>
                    <a:pt x="161027" y="268127"/>
                  </a:cubicBezTo>
                  <a:lnTo>
                    <a:pt x="161027" y="169814"/>
                  </a:lnTo>
                  <a:lnTo>
                    <a:pt x="76679" y="99590"/>
                  </a:lnTo>
                  <a:cubicBezTo>
                    <a:pt x="74124" y="97037"/>
                    <a:pt x="73484" y="93206"/>
                    <a:pt x="76040" y="90653"/>
                  </a:cubicBezTo>
                  <a:cubicBezTo>
                    <a:pt x="77318" y="89376"/>
                    <a:pt x="79235" y="88099"/>
                    <a:pt x="81152" y="88099"/>
                  </a:cubicBezTo>
                  <a:lnTo>
                    <a:pt x="283713" y="88099"/>
                  </a:lnTo>
                  <a:cubicBezTo>
                    <a:pt x="287547" y="88099"/>
                    <a:pt x="290103" y="90653"/>
                    <a:pt x="290103" y="94483"/>
                  </a:cubicBezTo>
                  <a:cubicBezTo>
                    <a:pt x="289464" y="96398"/>
                    <a:pt x="288186" y="98313"/>
                    <a:pt x="286908" y="99590"/>
                  </a:cubicBezTo>
                  <a:lnTo>
                    <a:pt x="286908" y="99590"/>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grpSp>
        <p:nvGrpSpPr>
          <p:cNvPr id="76" name="Graphic 4">
            <a:extLst>
              <a:ext uri="{FF2B5EF4-FFF2-40B4-BE49-F238E27FC236}">
                <a16:creationId xmlns:a16="http://schemas.microsoft.com/office/drawing/2014/main" id="{38BBB214-E479-CA2C-776E-8BAE49CA7FBA}"/>
              </a:ext>
            </a:extLst>
          </p:cNvPr>
          <p:cNvGrpSpPr/>
          <p:nvPr/>
        </p:nvGrpSpPr>
        <p:grpSpPr>
          <a:xfrm>
            <a:off x="10109775" y="1457287"/>
            <a:ext cx="950976" cy="950976"/>
            <a:chOff x="905454" y="2855717"/>
            <a:chExt cx="362309" cy="361971"/>
          </a:xfrm>
          <a:solidFill>
            <a:srgbClr val="9DD4D0"/>
          </a:solidFill>
        </p:grpSpPr>
        <p:sp>
          <p:nvSpPr>
            <p:cNvPr id="77" name="Graphic 4">
              <a:extLst>
                <a:ext uri="{FF2B5EF4-FFF2-40B4-BE49-F238E27FC236}">
                  <a16:creationId xmlns:a16="http://schemas.microsoft.com/office/drawing/2014/main" id="{000BCE6A-0DAB-4DF3-69A1-D51C1B242120}"/>
                </a:ext>
              </a:extLst>
            </p:cNvPr>
            <p:cNvSpPr/>
            <p:nvPr/>
          </p:nvSpPr>
          <p:spPr>
            <a:xfrm>
              <a:off x="969992" y="3029362"/>
              <a:ext cx="14057" cy="14044"/>
            </a:xfrm>
            <a:custGeom>
              <a:avLst/>
              <a:gdLst>
                <a:gd name="connsiteX0" fmla="*/ 7029 w 14057"/>
                <a:gd name="connsiteY0" fmla="*/ 0 h 14044"/>
                <a:gd name="connsiteX1" fmla="*/ 0 w 14057"/>
                <a:gd name="connsiteY1" fmla="*/ 7022 h 14044"/>
                <a:gd name="connsiteX2" fmla="*/ 7029 w 14057"/>
                <a:gd name="connsiteY2" fmla="*/ 14045 h 14044"/>
                <a:gd name="connsiteX3" fmla="*/ 14058 w 14057"/>
                <a:gd name="connsiteY3" fmla="*/ 7022 h 14044"/>
                <a:gd name="connsiteX4" fmla="*/ 7029 w 14057"/>
                <a:gd name="connsiteY4" fmla="*/ 0 h 14044"/>
                <a:gd name="connsiteX5" fmla="*/ 7029 w 14057"/>
                <a:gd name="connsiteY5" fmla="*/ 0 h 1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7" h="14044">
                  <a:moveTo>
                    <a:pt x="7029" y="0"/>
                  </a:moveTo>
                  <a:cubicBezTo>
                    <a:pt x="3195" y="0"/>
                    <a:pt x="0" y="3192"/>
                    <a:pt x="0" y="7022"/>
                  </a:cubicBezTo>
                  <a:cubicBezTo>
                    <a:pt x="0" y="10853"/>
                    <a:pt x="3195" y="14045"/>
                    <a:pt x="7029" y="14045"/>
                  </a:cubicBezTo>
                  <a:cubicBezTo>
                    <a:pt x="10863" y="14045"/>
                    <a:pt x="14058" y="10853"/>
                    <a:pt x="14058" y="7022"/>
                  </a:cubicBezTo>
                  <a:cubicBezTo>
                    <a:pt x="14058" y="3192"/>
                    <a:pt x="11502" y="0"/>
                    <a:pt x="7029" y="0"/>
                  </a:cubicBezTo>
                  <a:lnTo>
                    <a:pt x="7029" y="0"/>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8" name="Graphic 4">
              <a:extLst>
                <a:ext uri="{FF2B5EF4-FFF2-40B4-BE49-F238E27FC236}">
                  <a16:creationId xmlns:a16="http://schemas.microsoft.com/office/drawing/2014/main" id="{C0B9A030-B1AD-5FF0-FA36-1137F0658B7A}"/>
                </a:ext>
              </a:extLst>
            </p:cNvPr>
            <p:cNvSpPr/>
            <p:nvPr/>
          </p:nvSpPr>
          <p:spPr>
            <a:xfrm>
              <a:off x="1078621" y="3138528"/>
              <a:ext cx="14696" cy="14683"/>
            </a:xfrm>
            <a:custGeom>
              <a:avLst/>
              <a:gdLst>
                <a:gd name="connsiteX0" fmla="*/ 7668 w 14696"/>
                <a:gd name="connsiteY0" fmla="*/ 0 h 14683"/>
                <a:gd name="connsiteX1" fmla="*/ 0 w 14696"/>
                <a:gd name="connsiteY1" fmla="*/ 7022 h 14683"/>
                <a:gd name="connsiteX2" fmla="*/ 7029 w 14696"/>
                <a:gd name="connsiteY2" fmla="*/ 14683 h 14683"/>
                <a:gd name="connsiteX3" fmla="*/ 14697 w 14696"/>
                <a:gd name="connsiteY3" fmla="*/ 7661 h 14683"/>
                <a:gd name="connsiteX4" fmla="*/ 14697 w 14696"/>
                <a:gd name="connsiteY4" fmla="*/ 7661 h 14683"/>
                <a:gd name="connsiteX5" fmla="*/ 7668 w 14696"/>
                <a:gd name="connsiteY5" fmla="*/ 0 h 14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96" h="14683">
                  <a:moveTo>
                    <a:pt x="7668" y="0"/>
                  </a:moveTo>
                  <a:cubicBezTo>
                    <a:pt x="3834" y="0"/>
                    <a:pt x="0" y="3192"/>
                    <a:pt x="0" y="7022"/>
                  </a:cubicBezTo>
                  <a:cubicBezTo>
                    <a:pt x="0" y="10853"/>
                    <a:pt x="3195" y="14683"/>
                    <a:pt x="7029" y="14683"/>
                  </a:cubicBezTo>
                  <a:cubicBezTo>
                    <a:pt x="10863" y="14683"/>
                    <a:pt x="14697" y="11491"/>
                    <a:pt x="14697" y="7661"/>
                  </a:cubicBezTo>
                  <a:cubicBezTo>
                    <a:pt x="14697" y="7661"/>
                    <a:pt x="14697" y="7661"/>
                    <a:pt x="14697" y="7661"/>
                  </a:cubicBezTo>
                  <a:cubicBezTo>
                    <a:pt x="14697" y="3192"/>
                    <a:pt x="11502" y="0"/>
                    <a:pt x="7668" y="0"/>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9" name="Graphic 4">
              <a:extLst>
                <a:ext uri="{FF2B5EF4-FFF2-40B4-BE49-F238E27FC236}">
                  <a16:creationId xmlns:a16="http://schemas.microsoft.com/office/drawing/2014/main" id="{4B606B0A-D304-011A-06FD-2DCBE38C0D17}"/>
                </a:ext>
              </a:extLst>
            </p:cNvPr>
            <p:cNvSpPr/>
            <p:nvPr/>
          </p:nvSpPr>
          <p:spPr>
            <a:xfrm>
              <a:off x="1074787" y="3051706"/>
              <a:ext cx="24281" cy="28089"/>
            </a:xfrm>
            <a:custGeom>
              <a:avLst/>
              <a:gdLst>
                <a:gd name="connsiteX0" fmla="*/ 21726 w 24281"/>
                <a:gd name="connsiteY0" fmla="*/ 13406 h 28089"/>
                <a:gd name="connsiteX1" fmla="*/ 21726 w 24281"/>
                <a:gd name="connsiteY1" fmla="*/ 0 h 28089"/>
                <a:gd name="connsiteX2" fmla="*/ 2556 w 24281"/>
                <a:gd name="connsiteY2" fmla="*/ 0 h 28089"/>
                <a:gd name="connsiteX3" fmla="*/ 2556 w 24281"/>
                <a:gd name="connsiteY3" fmla="*/ 13406 h 28089"/>
                <a:gd name="connsiteX4" fmla="*/ 0 w 24281"/>
                <a:gd name="connsiteY4" fmla="*/ 18514 h 28089"/>
                <a:gd name="connsiteX5" fmla="*/ 12141 w 24281"/>
                <a:gd name="connsiteY5" fmla="*/ 28089 h 28089"/>
                <a:gd name="connsiteX6" fmla="*/ 24282 w 24281"/>
                <a:gd name="connsiteY6" fmla="*/ 18514 h 28089"/>
                <a:gd name="connsiteX7" fmla="*/ 21726 w 24281"/>
                <a:gd name="connsiteY7" fmla="*/ 13406 h 2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81" h="28089">
                  <a:moveTo>
                    <a:pt x="21726" y="13406"/>
                  </a:moveTo>
                  <a:lnTo>
                    <a:pt x="21726" y="0"/>
                  </a:lnTo>
                  <a:lnTo>
                    <a:pt x="2556" y="0"/>
                  </a:lnTo>
                  <a:lnTo>
                    <a:pt x="2556" y="13406"/>
                  </a:lnTo>
                  <a:cubicBezTo>
                    <a:pt x="2556" y="15322"/>
                    <a:pt x="1278" y="17237"/>
                    <a:pt x="0" y="18514"/>
                  </a:cubicBezTo>
                  <a:lnTo>
                    <a:pt x="12141" y="28089"/>
                  </a:lnTo>
                  <a:lnTo>
                    <a:pt x="24282" y="18514"/>
                  </a:lnTo>
                  <a:cubicBezTo>
                    <a:pt x="22365" y="17875"/>
                    <a:pt x="21087" y="15322"/>
                    <a:pt x="21726" y="13406"/>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80" name="Graphic 4">
              <a:extLst>
                <a:ext uri="{FF2B5EF4-FFF2-40B4-BE49-F238E27FC236}">
                  <a16:creationId xmlns:a16="http://schemas.microsoft.com/office/drawing/2014/main" id="{FE80FB31-F988-985A-65C0-C88FAE2809AC}"/>
                </a:ext>
              </a:extLst>
            </p:cNvPr>
            <p:cNvSpPr/>
            <p:nvPr/>
          </p:nvSpPr>
          <p:spPr>
            <a:xfrm>
              <a:off x="1156099" y="3106608"/>
              <a:ext cx="15016" cy="14523"/>
            </a:xfrm>
            <a:custGeom>
              <a:avLst/>
              <a:gdLst>
                <a:gd name="connsiteX0" fmla="*/ 2396 w 15016"/>
                <a:gd name="connsiteY0" fmla="*/ 1915 h 14523"/>
                <a:gd name="connsiteX1" fmla="*/ 2396 w 15016"/>
                <a:gd name="connsiteY1" fmla="*/ 1915 h 14523"/>
                <a:gd name="connsiteX2" fmla="*/ 2396 w 15016"/>
                <a:gd name="connsiteY2" fmla="*/ 12130 h 14523"/>
                <a:gd name="connsiteX3" fmla="*/ 12620 w 15016"/>
                <a:gd name="connsiteY3" fmla="*/ 12130 h 14523"/>
                <a:gd name="connsiteX4" fmla="*/ 12620 w 15016"/>
                <a:gd name="connsiteY4" fmla="*/ 1915 h 14523"/>
                <a:gd name="connsiteX5" fmla="*/ 12620 w 15016"/>
                <a:gd name="connsiteY5" fmla="*/ 1915 h 14523"/>
                <a:gd name="connsiteX6" fmla="*/ 2396 w 15016"/>
                <a:gd name="connsiteY6" fmla="*/ 1915 h 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16" h="14523">
                  <a:moveTo>
                    <a:pt x="2396" y="1915"/>
                  </a:moveTo>
                  <a:lnTo>
                    <a:pt x="2396" y="1915"/>
                  </a:lnTo>
                  <a:cubicBezTo>
                    <a:pt x="-799" y="4469"/>
                    <a:pt x="-799" y="9576"/>
                    <a:pt x="2396" y="12130"/>
                  </a:cubicBezTo>
                  <a:cubicBezTo>
                    <a:pt x="4952" y="15322"/>
                    <a:pt x="10064" y="15322"/>
                    <a:pt x="12620" y="12130"/>
                  </a:cubicBezTo>
                  <a:cubicBezTo>
                    <a:pt x="15815" y="9576"/>
                    <a:pt x="15815" y="4469"/>
                    <a:pt x="12620" y="1915"/>
                  </a:cubicBezTo>
                  <a:cubicBezTo>
                    <a:pt x="12620" y="1915"/>
                    <a:pt x="12620" y="1915"/>
                    <a:pt x="12620" y="1915"/>
                  </a:cubicBezTo>
                  <a:cubicBezTo>
                    <a:pt x="10064" y="-638"/>
                    <a:pt x="5591" y="-638"/>
                    <a:pt x="2396" y="1915"/>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81" name="Graphic 4">
              <a:extLst>
                <a:ext uri="{FF2B5EF4-FFF2-40B4-BE49-F238E27FC236}">
                  <a16:creationId xmlns:a16="http://schemas.microsoft.com/office/drawing/2014/main" id="{350D5081-0AC7-E807-219E-200E8A54BB07}"/>
                </a:ext>
              </a:extLst>
            </p:cNvPr>
            <p:cNvSpPr/>
            <p:nvPr/>
          </p:nvSpPr>
          <p:spPr>
            <a:xfrm>
              <a:off x="1002581" y="2951477"/>
              <a:ext cx="14623" cy="14393"/>
            </a:xfrm>
            <a:custGeom>
              <a:avLst/>
              <a:gdLst>
                <a:gd name="connsiteX0" fmla="*/ 12141 w 14623"/>
                <a:gd name="connsiteY0" fmla="*/ 12768 h 14393"/>
                <a:gd name="connsiteX1" fmla="*/ 12141 w 14623"/>
                <a:gd name="connsiteY1" fmla="*/ 12768 h 14393"/>
                <a:gd name="connsiteX2" fmla="*/ 12780 w 14623"/>
                <a:gd name="connsiteY2" fmla="*/ 2554 h 14393"/>
                <a:gd name="connsiteX3" fmla="*/ 7029 w 14623"/>
                <a:gd name="connsiteY3" fmla="*/ 0 h 14393"/>
                <a:gd name="connsiteX4" fmla="*/ 1917 w 14623"/>
                <a:gd name="connsiteY4" fmla="*/ 1915 h 14393"/>
                <a:gd name="connsiteX5" fmla="*/ 1917 w 14623"/>
                <a:gd name="connsiteY5" fmla="*/ 12130 h 14393"/>
                <a:gd name="connsiteX6" fmla="*/ 12141 w 14623"/>
                <a:gd name="connsiteY6" fmla="*/ 12768 h 14393"/>
                <a:gd name="connsiteX7" fmla="*/ 12141 w 14623"/>
                <a:gd name="connsiteY7" fmla="*/ 12768 h 1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23" h="14393">
                  <a:moveTo>
                    <a:pt x="12141" y="12768"/>
                  </a:moveTo>
                  <a:lnTo>
                    <a:pt x="12141" y="12768"/>
                  </a:lnTo>
                  <a:cubicBezTo>
                    <a:pt x="15336" y="10214"/>
                    <a:pt x="15336" y="5107"/>
                    <a:pt x="12780" y="2554"/>
                  </a:cubicBezTo>
                  <a:cubicBezTo>
                    <a:pt x="11502" y="1277"/>
                    <a:pt x="8946" y="0"/>
                    <a:pt x="7029" y="0"/>
                  </a:cubicBezTo>
                  <a:cubicBezTo>
                    <a:pt x="5112" y="0"/>
                    <a:pt x="3195" y="638"/>
                    <a:pt x="1917" y="1915"/>
                  </a:cubicBezTo>
                  <a:cubicBezTo>
                    <a:pt x="-639" y="4469"/>
                    <a:pt x="-639" y="9576"/>
                    <a:pt x="1917" y="12130"/>
                  </a:cubicBezTo>
                  <a:cubicBezTo>
                    <a:pt x="4473" y="14683"/>
                    <a:pt x="8946" y="15322"/>
                    <a:pt x="12141" y="12768"/>
                  </a:cubicBezTo>
                  <a:lnTo>
                    <a:pt x="12141" y="12768"/>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82" name="Graphic 4">
              <a:extLst>
                <a:ext uri="{FF2B5EF4-FFF2-40B4-BE49-F238E27FC236}">
                  <a16:creationId xmlns:a16="http://schemas.microsoft.com/office/drawing/2014/main" id="{139B0F1F-A5ED-0007-3FA5-54300C975A4D}"/>
                </a:ext>
              </a:extLst>
            </p:cNvPr>
            <p:cNvSpPr/>
            <p:nvPr/>
          </p:nvSpPr>
          <p:spPr>
            <a:xfrm>
              <a:off x="1156578" y="2952115"/>
              <a:ext cx="14057" cy="14683"/>
            </a:xfrm>
            <a:custGeom>
              <a:avLst/>
              <a:gdLst>
                <a:gd name="connsiteX0" fmla="*/ 12141 w 14057"/>
                <a:gd name="connsiteY0" fmla="*/ 12130 h 14683"/>
                <a:gd name="connsiteX1" fmla="*/ 12141 w 14057"/>
                <a:gd name="connsiteY1" fmla="*/ 1915 h 14683"/>
                <a:gd name="connsiteX2" fmla="*/ 7029 w 14057"/>
                <a:gd name="connsiteY2" fmla="*/ 0 h 14683"/>
                <a:gd name="connsiteX3" fmla="*/ 0 w 14057"/>
                <a:gd name="connsiteY3" fmla="*/ 7661 h 14683"/>
                <a:gd name="connsiteX4" fmla="*/ 7668 w 14057"/>
                <a:gd name="connsiteY4" fmla="*/ 14683 h 14683"/>
                <a:gd name="connsiteX5" fmla="*/ 12141 w 14057"/>
                <a:gd name="connsiteY5" fmla="*/ 12130 h 14683"/>
                <a:gd name="connsiteX6" fmla="*/ 12141 w 14057"/>
                <a:gd name="connsiteY6" fmla="*/ 12130 h 14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57" h="14683">
                  <a:moveTo>
                    <a:pt x="12141" y="12130"/>
                  </a:moveTo>
                  <a:cubicBezTo>
                    <a:pt x="14697" y="9576"/>
                    <a:pt x="14697" y="4469"/>
                    <a:pt x="12141" y="1915"/>
                  </a:cubicBezTo>
                  <a:cubicBezTo>
                    <a:pt x="10863" y="638"/>
                    <a:pt x="8946" y="0"/>
                    <a:pt x="7029" y="0"/>
                  </a:cubicBezTo>
                  <a:cubicBezTo>
                    <a:pt x="3195" y="0"/>
                    <a:pt x="0" y="3830"/>
                    <a:pt x="0" y="7661"/>
                  </a:cubicBezTo>
                  <a:cubicBezTo>
                    <a:pt x="0" y="11491"/>
                    <a:pt x="3834" y="14683"/>
                    <a:pt x="7668" y="14683"/>
                  </a:cubicBezTo>
                  <a:cubicBezTo>
                    <a:pt x="9585" y="14045"/>
                    <a:pt x="10863" y="13406"/>
                    <a:pt x="12141" y="12130"/>
                  </a:cubicBezTo>
                  <a:lnTo>
                    <a:pt x="12141" y="12130"/>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83" name="Graphic 4">
              <a:extLst>
                <a:ext uri="{FF2B5EF4-FFF2-40B4-BE49-F238E27FC236}">
                  <a16:creationId xmlns:a16="http://schemas.microsoft.com/office/drawing/2014/main" id="{07D41E23-7A2C-1C08-2C20-25D4E28B7665}"/>
                </a:ext>
              </a:extLst>
            </p:cNvPr>
            <p:cNvSpPr/>
            <p:nvPr/>
          </p:nvSpPr>
          <p:spPr>
            <a:xfrm>
              <a:off x="1079260" y="2920196"/>
              <a:ext cx="14057" cy="14044"/>
            </a:xfrm>
            <a:custGeom>
              <a:avLst/>
              <a:gdLst>
                <a:gd name="connsiteX0" fmla="*/ 7029 w 14057"/>
                <a:gd name="connsiteY0" fmla="*/ 14045 h 14044"/>
                <a:gd name="connsiteX1" fmla="*/ 14058 w 14057"/>
                <a:gd name="connsiteY1" fmla="*/ 7022 h 14044"/>
                <a:gd name="connsiteX2" fmla="*/ 7029 w 14057"/>
                <a:gd name="connsiteY2" fmla="*/ 0 h 14044"/>
                <a:gd name="connsiteX3" fmla="*/ 0 w 14057"/>
                <a:gd name="connsiteY3" fmla="*/ 7022 h 14044"/>
                <a:gd name="connsiteX4" fmla="*/ 7029 w 14057"/>
                <a:gd name="connsiteY4" fmla="*/ 14045 h 14044"/>
                <a:gd name="connsiteX5" fmla="*/ 7029 w 14057"/>
                <a:gd name="connsiteY5" fmla="*/ 14045 h 1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7" h="14044">
                  <a:moveTo>
                    <a:pt x="7029" y="14045"/>
                  </a:moveTo>
                  <a:cubicBezTo>
                    <a:pt x="10863" y="14045"/>
                    <a:pt x="14058" y="10853"/>
                    <a:pt x="14058" y="7022"/>
                  </a:cubicBezTo>
                  <a:cubicBezTo>
                    <a:pt x="14058" y="3192"/>
                    <a:pt x="10863" y="0"/>
                    <a:pt x="7029" y="0"/>
                  </a:cubicBezTo>
                  <a:cubicBezTo>
                    <a:pt x="3195" y="0"/>
                    <a:pt x="0" y="3192"/>
                    <a:pt x="0" y="7022"/>
                  </a:cubicBezTo>
                  <a:cubicBezTo>
                    <a:pt x="0" y="10853"/>
                    <a:pt x="3195" y="14045"/>
                    <a:pt x="7029" y="14045"/>
                  </a:cubicBezTo>
                  <a:lnTo>
                    <a:pt x="7029" y="14045"/>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84" name="Graphic 4">
              <a:extLst>
                <a:ext uri="{FF2B5EF4-FFF2-40B4-BE49-F238E27FC236}">
                  <a16:creationId xmlns:a16="http://schemas.microsoft.com/office/drawing/2014/main" id="{18B2B67B-A837-9131-FF3A-01C4B7D757C2}"/>
                </a:ext>
              </a:extLst>
            </p:cNvPr>
            <p:cNvSpPr/>
            <p:nvPr/>
          </p:nvSpPr>
          <p:spPr>
            <a:xfrm>
              <a:off x="1001462" y="3106608"/>
              <a:ext cx="15016" cy="14523"/>
            </a:xfrm>
            <a:custGeom>
              <a:avLst/>
              <a:gdLst>
                <a:gd name="connsiteX0" fmla="*/ 2396 w 15016"/>
                <a:gd name="connsiteY0" fmla="*/ 1915 h 14523"/>
                <a:gd name="connsiteX1" fmla="*/ 2396 w 15016"/>
                <a:gd name="connsiteY1" fmla="*/ 12130 h 14523"/>
                <a:gd name="connsiteX2" fmla="*/ 12620 w 15016"/>
                <a:gd name="connsiteY2" fmla="*/ 12130 h 14523"/>
                <a:gd name="connsiteX3" fmla="*/ 12620 w 15016"/>
                <a:gd name="connsiteY3" fmla="*/ 1915 h 14523"/>
                <a:gd name="connsiteX4" fmla="*/ 12620 w 15016"/>
                <a:gd name="connsiteY4" fmla="*/ 1915 h 14523"/>
                <a:gd name="connsiteX5" fmla="*/ 2396 w 15016"/>
                <a:gd name="connsiteY5" fmla="*/ 1915 h 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16" h="14523">
                  <a:moveTo>
                    <a:pt x="2396" y="1915"/>
                  </a:moveTo>
                  <a:cubicBezTo>
                    <a:pt x="-799" y="4469"/>
                    <a:pt x="-799" y="9576"/>
                    <a:pt x="2396" y="12130"/>
                  </a:cubicBezTo>
                  <a:cubicBezTo>
                    <a:pt x="4952" y="15322"/>
                    <a:pt x="10064" y="15322"/>
                    <a:pt x="12620" y="12130"/>
                  </a:cubicBezTo>
                  <a:cubicBezTo>
                    <a:pt x="15815" y="9576"/>
                    <a:pt x="15815" y="4469"/>
                    <a:pt x="12620" y="1915"/>
                  </a:cubicBezTo>
                  <a:cubicBezTo>
                    <a:pt x="12620" y="1915"/>
                    <a:pt x="12620" y="1915"/>
                    <a:pt x="12620" y="1915"/>
                  </a:cubicBezTo>
                  <a:cubicBezTo>
                    <a:pt x="10064" y="-638"/>
                    <a:pt x="5591" y="-638"/>
                    <a:pt x="2396" y="1915"/>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85" name="Graphic 4">
              <a:extLst>
                <a:ext uri="{FF2B5EF4-FFF2-40B4-BE49-F238E27FC236}">
                  <a16:creationId xmlns:a16="http://schemas.microsoft.com/office/drawing/2014/main" id="{6EEB0925-680A-8D5B-5D41-5CB944A3A05B}"/>
                </a:ext>
              </a:extLst>
            </p:cNvPr>
            <p:cNvSpPr/>
            <p:nvPr/>
          </p:nvSpPr>
          <p:spPr>
            <a:xfrm>
              <a:off x="905454" y="2855717"/>
              <a:ext cx="362309" cy="361971"/>
            </a:xfrm>
            <a:custGeom>
              <a:avLst/>
              <a:gdLst>
                <a:gd name="connsiteX0" fmla="*/ 180835 w 362309"/>
                <a:gd name="connsiteY0" fmla="*/ 0 h 361971"/>
                <a:gd name="connsiteX1" fmla="*/ 0 w 362309"/>
                <a:gd name="connsiteY1" fmla="*/ 181305 h 361971"/>
                <a:gd name="connsiteX2" fmla="*/ 181474 w 362309"/>
                <a:gd name="connsiteY2" fmla="*/ 361972 h 361971"/>
                <a:gd name="connsiteX3" fmla="*/ 362309 w 362309"/>
                <a:gd name="connsiteY3" fmla="*/ 180667 h 361971"/>
                <a:gd name="connsiteX4" fmla="*/ 180835 w 362309"/>
                <a:gd name="connsiteY4" fmla="*/ 0 h 361971"/>
                <a:gd name="connsiteX5" fmla="*/ 180835 w 362309"/>
                <a:gd name="connsiteY5" fmla="*/ 0 h 361971"/>
                <a:gd name="connsiteX6" fmla="*/ 290103 w 362309"/>
                <a:gd name="connsiteY6" fmla="*/ 200457 h 361971"/>
                <a:gd name="connsiteX7" fmla="*/ 270933 w 362309"/>
                <a:gd name="connsiteY7" fmla="*/ 187051 h 361971"/>
                <a:gd name="connsiteX8" fmla="*/ 259431 w 362309"/>
                <a:gd name="connsiteY8" fmla="*/ 187051 h 361971"/>
                <a:gd name="connsiteX9" fmla="*/ 240901 w 362309"/>
                <a:gd name="connsiteY9" fmla="*/ 231738 h 361971"/>
                <a:gd name="connsiteX10" fmla="*/ 249208 w 362309"/>
                <a:gd name="connsiteY10" fmla="*/ 240038 h 361971"/>
                <a:gd name="connsiteX11" fmla="*/ 276045 w 362309"/>
                <a:gd name="connsiteY11" fmla="*/ 248975 h 361971"/>
                <a:gd name="connsiteX12" fmla="*/ 267099 w 362309"/>
                <a:gd name="connsiteY12" fmla="*/ 275788 h 361971"/>
                <a:gd name="connsiteX13" fmla="*/ 244096 w 362309"/>
                <a:gd name="connsiteY13" fmla="*/ 271958 h 361971"/>
                <a:gd name="connsiteX14" fmla="*/ 244096 w 362309"/>
                <a:gd name="connsiteY14" fmla="*/ 271958 h 361971"/>
                <a:gd name="connsiteX15" fmla="*/ 240262 w 362309"/>
                <a:gd name="connsiteY15" fmla="*/ 248975 h 361971"/>
                <a:gd name="connsiteX16" fmla="*/ 231955 w 362309"/>
                <a:gd name="connsiteY16" fmla="*/ 240676 h 361971"/>
                <a:gd name="connsiteX17" fmla="*/ 187225 w 362309"/>
                <a:gd name="connsiteY17" fmla="*/ 259190 h 361971"/>
                <a:gd name="connsiteX18" fmla="*/ 187225 w 362309"/>
                <a:gd name="connsiteY18" fmla="*/ 270681 h 361971"/>
                <a:gd name="connsiteX19" fmla="*/ 200005 w 362309"/>
                <a:gd name="connsiteY19" fmla="*/ 296217 h 361971"/>
                <a:gd name="connsiteX20" fmla="*/ 174445 w 362309"/>
                <a:gd name="connsiteY20" fmla="*/ 308985 h 361971"/>
                <a:gd name="connsiteX21" fmla="*/ 161665 w 362309"/>
                <a:gd name="connsiteY21" fmla="*/ 283449 h 361971"/>
                <a:gd name="connsiteX22" fmla="*/ 174445 w 362309"/>
                <a:gd name="connsiteY22" fmla="*/ 270681 h 361971"/>
                <a:gd name="connsiteX23" fmla="*/ 174445 w 362309"/>
                <a:gd name="connsiteY23" fmla="*/ 259190 h 361971"/>
                <a:gd name="connsiteX24" fmla="*/ 129716 w 362309"/>
                <a:gd name="connsiteY24" fmla="*/ 240676 h 361971"/>
                <a:gd name="connsiteX25" fmla="*/ 121409 w 362309"/>
                <a:gd name="connsiteY25" fmla="*/ 248975 h 361971"/>
                <a:gd name="connsiteX26" fmla="*/ 112463 w 362309"/>
                <a:gd name="connsiteY26" fmla="*/ 275788 h 361971"/>
                <a:gd name="connsiteX27" fmla="*/ 85625 w 362309"/>
                <a:gd name="connsiteY27" fmla="*/ 266850 h 361971"/>
                <a:gd name="connsiteX28" fmla="*/ 89459 w 362309"/>
                <a:gd name="connsiteY28" fmla="*/ 243868 h 361971"/>
                <a:gd name="connsiteX29" fmla="*/ 89459 w 362309"/>
                <a:gd name="connsiteY29" fmla="*/ 243868 h 361971"/>
                <a:gd name="connsiteX30" fmla="*/ 112463 w 362309"/>
                <a:gd name="connsiteY30" fmla="*/ 240038 h 361971"/>
                <a:gd name="connsiteX31" fmla="*/ 120770 w 362309"/>
                <a:gd name="connsiteY31" fmla="*/ 231738 h 361971"/>
                <a:gd name="connsiteX32" fmla="*/ 102239 w 362309"/>
                <a:gd name="connsiteY32" fmla="*/ 187051 h 361971"/>
                <a:gd name="connsiteX33" fmla="*/ 90737 w 362309"/>
                <a:gd name="connsiteY33" fmla="*/ 187051 h 361971"/>
                <a:gd name="connsiteX34" fmla="*/ 65177 w 362309"/>
                <a:gd name="connsiteY34" fmla="*/ 199819 h 361971"/>
                <a:gd name="connsiteX35" fmla="*/ 52397 w 362309"/>
                <a:gd name="connsiteY35" fmla="*/ 174283 h 361971"/>
                <a:gd name="connsiteX36" fmla="*/ 77957 w 362309"/>
                <a:gd name="connsiteY36" fmla="*/ 161515 h 361971"/>
                <a:gd name="connsiteX37" fmla="*/ 90737 w 362309"/>
                <a:gd name="connsiteY37" fmla="*/ 174283 h 361971"/>
                <a:gd name="connsiteX38" fmla="*/ 102239 w 362309"/>
                <a:gd name="connsiteY38" fmla="*/ 174283 h 361971"/>
                <a:gd name="connsiteX39" fmla="*/ 120770 w 362309"/>
                <a:gd name="connsiteY39" fmla="*/ 129595 h 361971"/>
                <a:gd name="connsiteX40" fmla="*/ 112463 w 362309"/>
                <a:gd name="connsiteY40" fmla="*/ 121296 h 361971"/>
                <a:gd name="connsiteX41" fmla="*/ 103517 w 362309"/>
                <a:gd name="connsiteY41" fmla="*/ 123211 h 361971"/>
                <a:gd name="connsiteX42" fmla="*/ 83708 w 362309"/>
                <a:gd name="connsiteY42" fmla="*/ 102782 h 361971"/>
                <a:gd name="connsiteX43" fmla="*/ 89459 w 362309"/>
                <a:gd name="connsiteY43" fmla="*/ 88737 h 361971"/>
                <a:gd name="connsiteX44" fmla="*/ 117575 w 362309"/>
                <a:gd name="connsiteY44" fmla="*/ 88737 h 361971"/>
                <a:gd name="connsiteX45" fmla="*/ 117575 w 362309"/>
                <a:gd name="connsiteY45" fmla="*/ 88737 h 361971"/>
                <a:gd name="connsiteX46" fmla="*/ 121409 w 362309"/>
                <a:gd name="connsiteY46" fmla="*/ 111720 h 361971"/>
                <a:gd name="connsiteX47" fmla="*/ 129716 w 362309"/>
                <a:gd name="connsiteY47" fmla="*/ 120019 h 361971"/>
                <a:gd name="connsiteX48" fmla="*/ 174445 w 362309"/>
                <a:gd name="connsiteY48" fmla="*/ 101505 h 361971"/>
                <a:gd name="connsiteX49" fmla="*/ 174445 w 362309"/>
                <a:gd name="connsiteY49" fmla="*/ 90014 h 361971"/>
                <a:gd name="connsiteX50" fmla="*/ 161665 w 362309"/>
                <a:gd name="connsiteY50" fmla="*/ 64478 h 361971"/>
                <a:gd name="connsiteX51" fmla="*/ 187225 w 362309"/>
                <a:gd name="connsiteY51" fmla="*/ 51710 h 361971"/>
                <a:gd name="connsiteX52" fmla="*/ 200005 w 362309"/>
                <a:gd name="connsiteY52" fmla="*/ 77246 h 361971"/>
                <a:gd name="connsiteX53" fmla="*/ 187225 w 362309"/>
                <a:gd name="connsiteY53" fmla="*/ 90014 h 361971"/>
                <a:gd name="connsiteX54" fmla="*/ 187225 w 362309"/>
                <a:gd name="connsiteY54" fmla="*/ 101505 h 361971"/>
                <a:gd name="connsiteX55" fmla="*/ 231955 w 362309"/>
                <a:gd name="connsiteY55" fmla="*/ 120019 h 361971"/>
                <a:gd name="connsiteX56" fmla="*/ 240262 w 362309"/>
                <a:gd name="connsiteY56" fmla="*/ 111720 h 361971"/>
                <a:gd name="connsiteX57" fmla="*/ 244096 w 362309"/>
                <a:gd name="connsiteY57" fmla="*/ 88737 h 361971"/>
                <a:gd name="connsiteX58" fmla="*/ 272211 w 362309"/>
                <a:gd name="connsiteY58" fmla="*/ 88737 h 361971"/>
                <a:gd name="connsiteX59" fmla="*/ 272211 w 362309"/>
                <a:gd name="connsiteY59" fmla="*/ 116827 h 361971"/>
                <a:gd name="connsiteX60" fmla="*/ 272211 w 362309"/>
                <a:gd name="connsiteY60" fmla="*/ 116827 h 361971"/>
                <a:gd name="connsiteX61" fmla="*/ 272211 w 362309"/>
                <a:gd name="connsiteY61" fmla="*/ 116827 h 361971"/>
                <a:gd name="connsiteX62" fmla="*/ 258154 w 362309"/>
                <a:gd name="connsiteY62" fmla="*/ 122572 h 361971"/>
                <a:gd name="connsiteX63" fmla="*/ 249208 w 362309"/>
                <a:gd name="connsiteY63" fmla="*/ 120657 h 361971"/>
                <a:gd name="connsiteX64" fmla="*/ 241540 w 362309"/>
                <a:gd name="connsiteY64" fmla="*/ 128956 h 361971"/>
                <a:gd name="connsiteX65" fmla="*/ 260070 w 362309"/>
                <a:gd name="connsiteY65" fmla="*/ 173644 h 361971"/>
                <a:gd name="connsiteX66" fmla="*/ 271572 w 362309"/>
                <a:gd name="connsiteY66" fmla="*/ 173644 h 361971"/>
                <a:gd name="connsiteX67" fmla="*/ 297132 w 362309"/>
                <a:gd name="connsiteY67" fmla="*/ 160876 h 361971"/>
                <a:gd name="connsiteX68" fmla="*/ 309912 w 362309"/>
                <a:gd name="connsiteY68" fmla="*/ 186412 h 361971"/>
                <a:gd name="connsiteX69" fmla="*/ 290103 w 362309"/>
                <a:gd name="connsiteY69" fmla="*/ 200457 h 361971"/>
                <a:gd name="connsiteX70" fmla="*/ 290103 w 362309"/>
                <a:gd name="connsiteY70" fmla="*/ 200457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62309" h="361971">
                  <a:moveTo>
                    <a:pt x="180835" y="0"/>
                  </a:moveTo>
                  <a:cubicBezTo>
                    <a:pt x="80513" y="0"/>
                    <a:pt x="0" y="81076"/>
                    <a:pt x="0" y="181305"/>
                  </a:cubicBezTo>
                  <a:cubicBezTo>
                    <a:pt x="0" y="281533"/>
                    <a:pt x="81152" y="361972"/>
                    <a:pt x="181474" y="361972"/>
                  </a:cubicBezTo>
                  <a:cubicBezTo>
                    <a:pt x="281157" y="361972"/>
                    <a:pt x="362309" y="280895"/>
                    <a:pt x="362309" y="180667"/>
                  </a:cubicBezTo>
                  <a:cubicBezTo>
                    <a:pt x="362309" y="80438"/>
                    <a:pt x="281157" y="0"/>
                    <a:pt x="180835" y="0"/>
                  </a:cubicBezTo>
                  <a:cubicBezTo>
                    <a:pt x="180835" y="0"/>
                    <a:pt x="180835" y="0"/>
                    <a:pt x="180835" y="0"/>
                  </a:cubicBezTo>
                  <a:close/>
                  <a:moveTo>
                    <a:pt x="290103" y="200457"/>
                  </a:moveTo>
                  <a:cubicBezTo>
                    <a:pt x="281157" y="200457"/>
                    <a:pt x="273489" y="194711"/>
                    <a:pt x="270933" y="187051"/>
                  </a:cubicBezTo>
                  <a:lnTo>
                    <a:pt x="259431" y="187051"/>
                  </a:lnTo>
                  <a:cubicBezTo>
                    <a:pt x="258154" y="203649"/>
                    <a:pt x="251764" y="218971"/>
                    <a:pt x="240901" y="231738"/>
                  </a:cubicBezTo>
                  <a:lnTo>
                    <a:pt x="249208" y="240038"/>
                  </a:lnTo>
                  <a:cubicBezTo>
                    <a:pt x="258792" y="234930"/>
                    <a:pt x="270933" y="239399"/>
                    <a:pt x="276045" y="248975"/>
                  </a:cubicBezTo>
                  <a:cubicBezTo>
                    <a:pt x="281157" y="258551"/>
                    <a:pt x="276684" y="270681"/>
                    <a:pt x="267099" y="275788"/>
                  </a:cubicBezTo>
                  <a:cubicBezTo>
                    <a:pt x="259431" y="279618"/>
                    <a:pt x="249847" y="278341"/>
                    <a:pt x="244096" y="271958"/>
                  </a:cubicBezTo>
                  <a:lnTo>
                    <a:pt x="244096" y="271958"/>
                  </a:lnTo>
                  <a:cubicBezTo>
                    <a:pt x="238345" y="265574"/>
                    <a:pt x="236428" y="256636"/>
                    <a:pt x="240262" y="248975"/>
                  </a:cubicBezTo>
                  <a:lnTo>
                    <a:pt x="231955" y="240676"/>
                  </a:lnTo>
                  <a:cubicBezTo>
                    <a:pt x="219175" y="251529"/>
                    <a:pt x="203839" y="257913"/>
                    <a:pt x="187225" y="259190"/>
                  </a:cubicBezTo>
                  <a:lnTo>
                    <a:pt x="187225" y="270681"/>
                  </a:lnTo>
                  <a:cubicBezTo>
                    <a:pt x="197449" y="274511"/>
                    <a:pt x="203200" y="285364"/>
                    <a:pt x="200005" y="296217"/>
                  </a:cubicBezTo>
                  <a:cubicBezTo>
                    <a:pt x="196171" y="306431"/>
                    <a:pt x="185308" y="312177"/>
                    <a:pt x="174445" y="308985"/>
                  </a:cubicBezTo>
                  <a:cubicBezTo>
                    <a:pt x="164221" y="305154"/>
                    <a:pt x="158470" y="294301"/>
                    <a:pt x="161665" y="283449"/>
                  </a:cubicBezTo>
                  <a:cubicBezTo>
                    <a:pt x="163582" y="277703"/>
                    <a:pt x="168055" y="272596"/>
                    <a:pt x="174445" y="270681"/>
                  </a:cubicBezTo>
                  <a:lnTo>
                    <a:pt x="174445" y="259190"/>
                  </a:lnTo>
                  <a:cubicBezTo>
                    <a:pt x="157831" y="257913"/>
                    <a:pt x="142496" y="251529"/>
                    <a:pt x="129716" y="240676"/>
                  </a:cubicBezTo>
                  <a:lnTo>
                    <a:pt x="121409" y="248975"/>
                  </a:lnTo>
                  <a:cubicBezTo>
                    <a:pt x="126521" y="258551"/>
                    <a:pt x="122048" y="270681"/>
                    <a:pt x="112463" y="275788"/>
                  </a:cubicBezTo>
                  <a:cubicBezTo>
                    <a:pt x="102878" y="280895"/>
                    <a:pt x="90737" y="276426"/>
                    <a:pt x="85625" y="266850"/>
                  </a:cubicBezTo>
                  <a:cubicBezTo>
                    <a:pt x="81791" y="259190"/>
                    <a:pt x="83069" y="249614"/>
                    <a:pt x="89459" y="243868"/>
                  </a:cubicBezTo>
                  <a:lnTo>
                    <a:pt x="89459" y="243868"/>
                  </a:lnTo>
                  <a:cubicBezTo>
                    <a:pt x="95849" y="238122"/>
                    <a:pt x="104795" y="236207"/>
                    <a:pt x="112463" y="240038"/>
                  </a:cubicBezTo>
                  <a:lnTo>
                    <a:pt x="120770" y="231738"/>
                  </a:lnTo>
                  <a:cubicBezTo>
                    <a:pt x="109907" y="218971"/>
                    <a:pt x="103517" y="203649"/>
                    <a:pt x="102239" y="187051"/>
                  </a:cubicBezTo>
                  <a:lnTo>
                    <a:pt x="90737" y="187051"/>
                  </a:lnTo>
                  <a:cubicBezTo>
                    <a:pt x="86903" y="197265"/>
                    <a:pt x="76040" y="203011"/>
                    <a:pt x="65177" y="199819"/>
                  </a:cubicBezTo>
                  <a:cubicBezTo>
                    <a:pt x="54954" y="195988"/>
                    <a:pt x="49202" y="185135"/>
                    <a:pt x="52397" y="174283"/>
                  </a:cubicBezTo>
                  <a:cubicBezTo>
                    <a:pt x="56231" y="164068"/>
                    <a:pt x="67094" y="158323"/>
                    <a:pt x="77957" y="161515"/>
                  </a:cubicBezTo>
                  <a:cubicBezTo>
                    <a:pt x="83708" y="163430"/>
                    <a:pt x="88820" y="167899"/>
                    <a:pt x="90737" y="174283"/>
                  </a:cubicBezTo>
                  <a:lnTo>
                    <a:pt x="102239" y="174283"/>
                  </a:lnTo>
                  <a:cubicBezTo>
                    <a:pt x="103517" y="157684"/>
                    <a:pt x="109907" y="142363"/>
                    <a:pt x="120770" y="129595"/>
                  </a:cubicBezTo>
                  <a:lnTo>
                    <a:pt x="112463" y="121296"/>
                  </a:lnTo>
                  <a:cubicBezTo>
                    <a:pt x="109907" y="122572"/>
                    <a:pt x="106712" y="123211"/>
                    <a:pt x="103517" y="123211"/>
                  </a:cubicBezTo>
                  <a:cubicBezTo>
                    <a:pt x="92654" y="123211"/>
                    <a:pt x="83708" y="114273"/>
                    <a:pt x="83708" y="102782"/>
                  </a:cubicBezTo>
                  <a:cubicBezTo>
                    <a:pt x="83708" y="97675"/>
                    <a:pt x="85625" y="92568"/>
                    <a:pt x="89459" y="88737"/>
                  </a:cubicBezTo>
                  <a:cubicBezTo>
                    <a:pt x="97127" y="81076"/>
                    <a:pt x="109907" y="81076"/>
                    <a:pt x="117575" y="88737"/>
                  </a:cubicBezTo>
                  <a:lnTo>
                    <a:pt x="117575" y="88737"/>
                  </a:lnTo>
                  <a:cubicBezTo>
                    <a:pt x="123326" y="95121"/>
                    <a:pt x="125243" y="104059"/>
                    <a:pt x="121409" y="111720"/>
                  </a:cubicBezTo>
                  <a:lnTo>
                    <a:pt x="129716" y="120019"/>
                  </a:lnTo>
                  <a:cubicBezTo>
                    <a:pt x="142496" y="109166"/>
                    <a:pt x="157831" y="102782"/>
                    <a:pt x="174445" y="101505"/>
                  </a:cubicBezTo>
                  <a:lnTo>
                    <a:pt x="174445" y="90014"/>
                  </a:lnTo>
                  <a:cubicBezTo>
                    <a:pt x="164221" y="86184"/>
                    <a:pt x="158470" y="75331"/>
                    <a:pt x="161665" y="64478"/>
                  </a:cubicBezTo>
                  <a:cubicBezTo>
                    <a:pt x="165499" y="54264"/>
                    <a:pt x="176362" y="48518"/>
                    <a:pt x="187225" y="51710"/>
                  </a:cubicBezTo>
                  <a:cubicBezTo>
                    <a:pt x="197449" y="55541"/>
                    <a:pt x="203200" y="66393"/>
                    <a:pt x="200005" y="77246"/>
                  </a:cubicBezTo>
                  <a:cubicBezTo>
                    <a:pt x="198088" y="82992"/>
                    <a:pt x="193615" y="88099"/>
                    <a:pt x="187225" y="90014"/>
                  </a:cubicBezTo>
                  <a:lnTo>
                    <a:pt x="187225" y="101505"/>
                  </a:lnTo>
                  <a:cubicBezTo>
                    <a:pt x="203839" y="102782"/>
                    <a:pt x="219175" y="109166"/>
                    <a:pt x="231955" y="120019"/>
                  </a:cubicBezTo>
                  <a:lnTo>
                    <a:pt x="240262" y="111720"/>
                  </a:lnTo>
                  <a:cubicBezTo>
                    <a:pt x="236428" y="104059"/>
                    <a:pt x="237706" y="94483"/>
                    <a:pt x="244096" y="88737"/>
                  </a:cubicBezTo>
                  <a:cubicBezTo>
                    <a:pt x="251764" y="81076"/>
                    <a:pt x="264543" y="81076"/>
                    <a:pt x="272211" y="88737"/>
                  </a:cubicBezTo>
                  <a:cubicBezTo>
                    <a:pt x="279879" y="96398"/>
                    <a:pt x="279879" y="109166"/>
                    <a:pt x="272211" y="116827"/>
                  </a:cubicBezTo>
                  <a:cubicBezTo>
                    <a:pt x="272211" y="116827"/>
                    <a:pt x="272211" y="116827"/>
                    <a:pt x="272211" y="116827"/>
                  </a:cubicBezTo>
                  <a:lnTo>
                    <a:pt x="272211" y="116827"/>
                  </a:lnTo>
                  <a:cubicBezTo>
                    <a:pt x="268377" y="120657"/>
                    <a:pt x="263265" y="122572"/>
                    <a:pt x="258154" y="122572"/>
                  </a:cubicBezTo>
                  <a:cubicBezTo>
                    <a:pt x="254959" y="122572"/>
                    <a:pt x="251764" y="121934"/>
                    <a:pt x="249208" y="120657"/>
                  </a:cubicBezTo>
                  <a:lnTo>
                    <a:pt x="241540" y="128956"/>
                  </a:lnTo>
                  <a:cubicBezTo>
                    <a:pt x="252403" y="141724"/>
                    <a:pt x="258792" y="157046"/>
                    <a:pt x="260070" y="173644"/>
                  </a:cubicBezTo>
                  <a:lnTo>
                    <a:pt x="271572" y="173644"/>
                  </a:lnTo>
                  <a:cubicBezTo>
                    <a:pt x="275406" y="163430"/>
                    <a:pt x="286269" y="157684"/>
                    <a:pt x="297132" y="160876"/>
                  </a:cubicBezTo>
                  <a:cubicBezTo>
                    <a:pt x="307356" y="164707"/>
                    <a:pt x="313107" y="175560"/>
                    <a:pt x="309912" y="186412"/>
                  </a:cubicBezTo>
                  <a:cubicBezTo>
                    <a:pt x="306717" y="195350"/>
                    <a:pt x="299049" y="200457"/>
                    <a:pt x="290103" y="200457"/>
                  </a:cubicBezTo>
                  <a:lnTo>
                    <a:pt x="290103" y="200457"/>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86" name="Graphic 4">
              <a:extLst>
                <a:ext uri="{FF2B5EF4-FFF2-40B4-BE49-F238E27FC236}">
                  <a16:creationId xmlns:a16="http://schemas.microsoft.com/office/drawing/2014/main" id="{8FC98ADA-CA4F-0359-4B3B-87AF60466E04}"/>
                </a:ext>
              </a:extLst>
            </p:cNvPr>
            <p:cNvSpPr/>
            <p:nvPr/>
          </p:nvSpPr>
          <p:spPr>
            <a:xfrm>
              <a:off x="1188528" y="3029362"/>
              <a:ext cx="14057" cy="14044"/>
            </a:xfrm>
            <a:custGeom>
              <a:avLst/>
              <a:gdLst>
                <a:gd name="connsiteX0" fmla="*/ 7029 w 14057"/>
                <a:gd name="connsiteY0" fmla="*/ 0 h 14044"/>
                <a:gd name="connsiteX1" fmla="*/ 0 w 14057"/>
                <a:gd name="connsiteY1" fmla="*/ 7022 h 14044"/>
                <a:gd name="connsiteX2" fmla="*/ 7029 w 14057"/>
                <a:gd name="connsiteY2" fmla="*/ 14045 h 14044"/>
                <a:gd name="connsiteX3" fmla="*/ 14058 w 14057"/>
                <a:gd name="connsiteY3" fmla="*/ 7022 h 14044"/>
                <a:gd name="connsiteX4" fmla="*/ 7029 w 14057"/>
                <a:gd name="connsiteY4" fmla="*/ 0 h 14044"/>
                <a:gd name="connsiteX5" fmla="*/ 7029 w 14057"/>
                <a:gd name="connsiteY5" fmla="*/ 0 h 1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7" h="14044">
                  <a:moveTo>
                    <a:pt x="7029" y="0"/>
                  </a:moveTo>
                  <a:cubicBezTo>
                    <a:pt x="3195" y="0"/>
                    <a:pt x="0" y="3192"/>
                    <a:pt x="0" y="7022"/>
                  </a:cubicBezTo>
                  <a:cubicBezTo>
                    <a:pt x="0" y="10853"/>
                    <a:pt x="3195" y="14045"/>
                    <a:pt x="7029" y="14045"/>
                  </a:cubicBezTo>
                  <a:cubicBezTo>
                    <a:pt x="10863" y="14045"/>
                    <a:pt x="14058" y="10853"/>
                    <a:pt x="14058" y="7022"/>
                  </a:cubicBezTo>
                  <a:cubicBezTo>
                    <a:pt x="14058" y="3192"/>
                    <a:pt x="11502" y="0"/>
                    <a:pt x="7029" y="0"/>
                  </a:cubicBezTo>
                  <a:lnTo>
                    <a:pt x="7029" y="0"/>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87" name="Graphic 4">
              <a:extLst>
                <a:ext uri="{FF2B5EF4-FFF2-40B4-BE49-F238E27FC236}">
                  <a16:creationId xmlns:a16="http://schemas.microsoft.com/office/drawing/2014/main" id="{10CCCBA9-3D06-DA9E-F291-E836EF21C0A0}"/>
                </a:ext>
              </a:extLst>
            </p:cNvPr>
            <p:cNvSpPr/>
            <p:nvPr/>
          </p:nvSpPr>
          <p:spPr>
            <a:xfrm>
              <a:off x="1019834" y="2969991"/>
              <a:ext cx="132910" cy="132786"/>
            </a:xfrm>
            <a:custGeom>
              <a:avLst/>
              <a:gdLst>
                <a:gd name="connsiteX0" fmla="*/ 66455 w 132910"/>
                <a:gd name="connsiteY0" fmla="*/ 0 h 132786"/>
                <a:gd name="connsiteX1" fmla="*/ 0 w 132910"/>
                <a:gd name="connsiteY1" fmla="*/ 66393 h 132786"/>
                <a:gd name="connsiteX2" fmla="*/ 66455 w 132910"/>
                <a:gd name="connsiteY2" fmla="*/ 132787 h 132786"/>
                <a:gd name="connsiteX3" fmla="*/ 132911 w 132910"/>
                <a:gd name="connsiteY3" fmla="*/ 66393 h 132786"/>
                <a:gd name="connsiteX4" fmla="*/ 66455 w 132910"/>
                <a:gd name="connsiteY4" fmla="*/ 0 h 132786"/>
                <a:gd name="connsiteX5" fmla="*/ 66455 w 132910"/>
                <a:gd name="connsiteY5" fmla="*/ 0 h 132786"/>
                <a:gd name="connsiteX6" fmla="*/ 99683 w 132910"/>
                <a:gd name="connsiteY6" fmla="*/ 100228 h 132786"/>
                <a:gd name="connsiteX7" fmla="*/ 70928 w 132910"/>
                <a:gd name="connsiteY7" fmla="*/ 123849 h 132786"/>
                <a:gd name="connsiteX8" fmla="*/ 63260 w 132910"/>
                <a:gd name="connsiteY8" fmla="*/ 123849 h 132786"/>
                <a:gd name="connsiteX9" fmla="*/ 33867 w 132910"/>
                <a:gd name="connsiteY9" fmla="*/ 100867 h 132786"/>
                <a:gd name="connsiteX10" fmla="*/ 31950 w 132910"/>
                <a:gd name="connsiteY10" fmla="*/ 93844 h 132786"/>
                <a:gd name="connsiteX11" fmla="*/ 37701 w 132910"/>
                <a:gd name="connsiteY11" fmla="*/ 89376 h 132786"/>
                <a:gd name="connsiteX12" fmla="*/ 44730 w 132910"/>
                <a:gd name="connsiteY12" fmla="*/ 89376 h 132786"/>
                <a:gd name="connsiteX13" fmla="*/ 44730 w 132910"/>
                <a:gd name="connsiteY13" fmla="*/ 75969 h 132786"/>
                <a:gd name="connsiteX14" fmla="*/ 51119 w 132910"/>
                <a:gd name="connsiteY14" fmla="*/ 69585 h 132786"/>
                <a:gd name="connsiteX15" fmla="*/ 83069 w 132910"/>
                <a:gd name="connsiteY15" fmla="*/ 69585 h 132786"/>
                <a:gd name="connsiteX16" fmla="*/ 89459 w 132910"/>
                <a:gd name="connsiteY16" fmla="*/ 75969 h 132786"/>
                <a:gd name="connsiteX17" fmla="*/ 89459 w 132910"/>
                <a:gd name="connsiteY17" fmla="*/ 89376 h 132786"/>
                <a:gd name="connsiteX18" fmla="*/ 96488 w 132910"/>
                <a:gd name="connsiteY18" fmla="*/ 89376 h 132786"/>
                <a:gd name="connsiteX19" fmla="*/ 102239 w 132910"/>
                <a:gd name="connsiteY19" fmla="*/ 93844 h 132786"/>
                <a:gd name="connsiteX20" fmla="*/ 99683 w 132910"/>
                <a:gd name="connsiteY20" fmla="*/ 100228 h 132786"/>
                <a:gd name="connsiteX21" fmla="*/ 99683 w 132910"/>
                <a:gd name="connsiteY21" fmla="*/ 100228 h 132786"/>
                <a:gd name="connsiteX22" fmla="*/ 101600 w 132910"/>
                <a:gd name="connsiteY22" fmla="*/ 39581 h 132786"/>
                <a:gd name="connsiteX23" fmla="*/ 95849 w 132910"/>
                <a:gd name="connsiteY23" fmla="*/ 44049 h 132786"/>
                <a:gd name="connsiteX24" fmla="*/ 88820 w 132910"/>
                <a:gd name="connsiteY24" fmla="*/ 44049 h 132786"/>
                <a:gd name="connsiteX25" fmla="*/ 88820 w 132910"/>
                <a:gd name="connsiteY25" fmla="*/ 57456 h 132786"/>
                <a:gd name="connsiteX26" fmla="*/ 82430 w 132910"/>
                <a:gd name="connsiteY26" fmla="*/ 63840 h 132786"/>
                <a:gd name="connsiteX27" fmla="*/ 50480 w 132910"/>
                <a:gd name="connsiteY27" fmla="*/ 63840 h 132786"/>
                <a:gd name="connsiteX28" fmla="*/ 44091 w 132910"/>
                <a:gd name="connsiteY28" fmla="*/ 57456 h 132786"/>
                <a:gd name="connsiteX29" fmla="*/ 44091 w 132910"/>
                <a:gd name="connsiteY29" fmla="*/ 44049 h 132786"/>
                <a:gd name="connsiteX30" fmla="*/ 37062 w 132910"/>
                <a:gd name="connsiteY30" fmla="*/ 44049 h 132786"/>
                <a:gd name="connsiteX31" fmla="*/ 30672 w 132910"/>
                <a:gd name="connsiteY31" fmla="*/ 37665 h 132786"/>
                <a:gd name="connsiteX32" fmla="*/ 33228 w 132910"/>
                <a:gd name="connsiteY32" fmla="*/ 32558 h 132786"/>
                <a:gd name="connsiteX33" fmla="*/ 62621 w 132910"/>
                <a:gd name="connsiteY33" fmla="*/ 9576 h 132786"/>
                <a:gd name="connsiteX34" fmla="*/ 70289 w 132910"/>
                <a:gd name="connsiteY34" fmla="*/ 9576 h 132786"/>
                <a:gd name="connsiteX35" fmla="*/ 99683 w 132910"/>
                <a:gd name="connsiteY35" fmla="*/ 32558 h 132786"/>
                <a:gd name="connsiteX36" fmla="*/ 101600 w 132910"/>
                <a:gd name="connsiteY36" fmla="*/ 39581 h 132786"/>
                <a:gd name="connsiteX37" fmla="*/ 101600 w 132910"/>
                <a:gd name="connsiteY37" fmla="*/ 39581 h 13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2910" h="132786">
                  <a:moveTo>
                    <a:pt x="66455" y="0"/>
                  </a:moveTo>
                  <a:cubicBezTo>
                    <a:pt x="30033" y="0"/>
                    <a:pt x="0" y="30005"/>
                    <a:pt x="0" y="66393"/>
                  </a:cubicBezTo>
                  <a:cubicBezTo>
                    <a:pt x="0" y="102782"/>
                    <a:pt x="30033" y="132787"/>
                    <a:pt x="66455" y="132787"/>
                  </a:cubicBezTo>
                  <a:cubicBezTo>
                    <a:pt x="102878" y="132787"/>
                    <a:pt x="132911" y="102782"/>
                    <a:pt x="132911" y="66393"/>
                  </a:cubicBezTo>
                  <a:cubicBezTo>
                    <a:pt x="132911" y="30005"/>
                    <a:pt x="103517" y="0"/>
                    <a:pt x="66455" y="0"/>
                  </a:cubicBezTo>
                  <a:cubicBezTo>
                    <a:pt x="66455" y="0"/>
                    <a:pt x="66455" y="0"/>
                    <a:pt x="66455" y="0"/>
                  </a:cubicBezTo>
                  <a:close/>
                  <a:moveTo>
                    <a:pt x="99683" y="100228"/>
                  </a:moveTo>
                  <a:lnTo>
                    <a:pt x="70928" y="123849"/>
                  </a:lnTo>
                  <a:cubicBezTo>
                    <a:pt x="68372" y="125764"/>
                    <a:pt x="65177" y="125764"/>
                    <a:pt x="63260" y="123849"/>
                  </a:cubicBezTo>
                  <a:lnTo>
                    <a:pt x="33867" y="100867"/>
                  </a:lnTo>
                  <a:cubicBezTo>
                    <a:pt x="31950" y="98952"/>
                    <a:pt x="30672" y="96398"/>
                    <a:pt x="31950" y="93844"/>
                  </a:cubicBezTo>
                  <a:cubicBezTo>
                    <a:pt x="32589" y="91291"/>
                    <a:pt x="35145" y="89376"/>
                    <a:pt x="37701" y="89376"/>
                  </a:cubicBezTo>
                  <a:lnTo>
                    <a:pt x="44730" y="89376"/>
                  </a:lnTo>
                  <a:lnTo>
                    <a:pt x="44730" y="75969"/>
                  </a:lnTo>
                  <a:cubicBezTo>
                    <a:pt x="44730" y="72139"/>
                    <a:pt x="47285" y="69585"/>
                    <a:pt x="51119" y="69585"/>
                  </a:cubicBezTo>
                  <a:lnTo>
                    <a:pt x="83069" y="69585"/>
                  </a:lnTo>
                  <a:cubicBezTo>
                    <a:pt x="86903" y="69585"/>
                    <a:pt x="89459" y="72139"/>
                    <a:pt x="89459" y="75969"/>
                  </a:cubicBezTo>
                  <a:lnTo>
                    <a:pt x="89459" y="89376"/>
                  </a:lnTo>
                  <a:lnTo>
                    <a:pt x="96488" y="89376"/>
                  </a:lnTo>
                  <a:cubicBezTo>
                    <a:pt x="99044" y="89376"/>
                    <a:pt x="101600" y="91291"/>
                    <a:pt x="102239" y="93844"/>
                  </a:cubicBezTo>
                  <a:cubicBezTo>
                    <a:pt x="102878" y="95760"/>
                    <a:pt x="101600" y="98952"/>
                    <a:pt x="99683" y="100228"/>
                  </a:cubicBezTo>
                  <a:lnTo>
                    <a:pt x="99683" y="100228"/>
                  </a:lnTo>
                  <a:close/>
                  <a:moveTo>
                    <a:pt x="101600" y="39581"/>
                  </a:moveTo>
                  <a:cubicBezTo>
                    <a:pt x="100961" y="42134"/>
                    <a:pt x="98405" y="44049"/>
                    <a:pt x="95849" y="44049"/>
                  </a:cubicBezTo>
                  <a:lnTo>
                    <a:pt x="88820" y="44049"/>
                  </a:lnTo>
                  <a:lnTo>
                    <a:pt x="88820" y="57456"/>
                  </a:lnTo>
                  <a:cubicBezTo>
                    <a:pt x="88820" y="61286"/>
                    <a:pt x="86264" y="63840"/>
                    <a:pt x="82430" y="63840"/>
                  </a:cubicBezTo>
                  <a:lnTo>
                    <a:pt x="50480" y="63840"/>
                  </a:lnTo>
                  <a:cubicBezTo>
                    <a:pt x="46646" y="63840"/>
                    <a:pt x="44091" y="61286"/>
                    <a:pt x="44091" y="57456"/>
                  </a:cubicBezTo>
                  <a:lnTo>
                    <a:pt x="44091" y="44049"/>
                  </a:lnTo>
                  <a:lnTo>
                    <a:pt x="37062" y="44049"/>
                  </a:lnTo>
                  <a:cubicBezTo>
                    <a:pt x="33228" y="44049"/>
                    <a:pt x="30672" y="40857"/>
                    <a:pt x="30672" y="37665"/>
                  </a:cubicBezTo>
                  <a:cubicBezTo>
                    <a:pt x="30672" y="35750"/>
                    <a:pt x="31311" y="33835"/>
                    <a:pt x="33228" y="32558"/>
                  </a:cubicBezTo>
                  <a:lnTo>
                    <a:pt x="62621" y="9576"/>
                  </a:lnTo>
                  <a:cubicBezTo>
                    <a:pt x="65177" y="7661"/>
                    <a:pt x="68372" y="7661"/>
                    <a:pt x="70289" y="9576"/>
                  </a:cubicBezTo>
                  <a:lnTo>
                    <a:pt x="99683" y="32558"/>
                  </a:lnTo>
                  <a:cubicBezTo>
                    <a:pt x="102239" y="34473"/>
                    <a:pt x="102878" y="37027"/>
                    <a:pt x="101600" y="39581"/>
                  </a:cubicBezTo>
                  <a:lnTo>
                    <a:pt x="101600" y="39581"/>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88" name="Graphic 4">
              <a:extLst>
                <a:ext uri="{FF2B5EF4-FFF2-40B4-BE49-F238E27FC236}">
                  <a16:creationId xmlns:a16="http://schemas.microsoft.com/office/drawing/2014/main" id="{BEE7E149-4BB8-3A78-2F47-F3C01E600BCE}"/>
                </a:ext>
              </a:extLst>
            </p:cNvPr>
            <p:cNvSpPr/>
            <p:nvPr/>
          </p:nvSpPr>
          <p:spPr>
            <a:xfrm>
              <a:off x="1074148" y="2992973"/>
              <a:ext cx="24281" cy="28089"/>
            </a:xfrm>
            <a:custGeom>
              <a:avLst/>
              <a:gdLst>
                <a:gd name="connsiteX0" fmla="*/ 0 w 24281"/>
                <a:gd name="connsiteY0" fmla="*/ 9576 h 28089"/>
                <a:gd name="connsiteX1" fmla="*/ 2556 w 24281"/>
                <a:gd name="connsiteY1" fmla="*/ 14683 h 28089"/>
                <a:gd name="connsiteX2" fmla="*/ 2556 w 24281"/>
                <a:gd name="connsiteY2" fmla="*/ 28089 h 28089"/>
                <a:gd name="connsiteX3" fmla="*/ 21726 w 24281"/>
                <a:gd name="connsiteY3" fmla="*/ 28089 h 28089"/>
                <a:gd name="connsiteX4" fmla="*/ 21726 w 24281"/>
                <a:gd name="connsiteY4" fmla="*/ 14683 h 28089"/>
                <a:gd name="connsiteX5" fmla="*/ 24282 w 24281"/>
                <a:gd name="connsiteY5" fmla="*/ 9576 h 28089"/>
                <a:gd name="connsiteX6" fmla="*/ 12141 w 24281"/>
                <a:gd name="connsiteY6" fmla="*/ 0 h 28089"/>
                <a:gd name="connsiteX7" fmla="*/ 0 w 24281"/>
                <a:gd name="connsiteY7" fmla="*/ 9576 h 2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81" h="28089">
                  <a:moveTo>
                    <a:pt x="0" y="9576"/>
                  </a:moveTo>
                  <a:cubicBezTo>
                    <a:pt x="1917" y="10853"/>
                    <a:pt x="2556" y="12768"/>
                    <a:pt x="2556" y="14683"/>
                  </a:cubicBezTo>
                  <a:lnTo>
                    <a:pt x="2556" y="28089"/>
                  </a:lnTo>
                  <a:lnTo>
                    <a:pt x="21726" y="28089"/>
                  </a:lnTo>
                  <a:lnTo>
                    <a:pt x="21726" y="14683"/>
                  </a:lnTo>
                  <a:cubicBezTo>
                    <a:pt x="21726" y="12768"/>
                    <a:pt x="23004" y="10853"/>
                    <a:pt x="24282" y="9576"/>
                  </a:cubicBezTo>
                  <a:lnTo>
                    <a:pt x="12141" y="0"/>
                  </a:lnTo>
                  <a:lnTo>
                    <a:pt x="0" y="9576"/>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90" name="Rectangle 89">
            <a:extLst>
              <a:ext uri="{FF2B5EF4-FFF2-40B4-BE49-F238E27FC236}">
                <a16:creationId xmlns:a16="http://schemas.microsoft.com/office/drawing/2014/main" id="{11E534F2-387A-8F6A-5E38-17130FCCD02D}"/>
              </a:ext>
            </a:extLst>
          </p:cNvPr>
          <p:cNvSpPr/>
          <p:nvPr/>
        </p:nvSpPr>
        <p:spPr>
          <a:xfrm>
            <a:off x="562006" y="3133110"/>
            <a:ext cx="1964221" cy="3270382"/>
          </a:xfrm>
          <a:prstGeom prst="rect">
            <a:avLst/>
          </a:prstGeom>
        </p:spPr>
        <p:txBody>
          <a:bodyPr wrap="square" lIns="0" rIns="0">
            <a:spAutoFit/>
          </a:bodyPr>
          <a:lstStyle/>
          <a:p>
            <a:pPr marL="114300" lvl="1" eaLnBrk="0" fontAlgn="base" hangingPunct="0">
              <a:lnSpc>
                <a:spcPct val="120000"/>
              </a:lnSpc>
              <a:spcAft>
                <a:spcPts val="1000"/>
              </a:spcAft>
              <a:buSzPct val="75000"/>
              <a:defRPr/>
            </a:pPr>
            <a:r>
              <a:rPr lang="en-US" sz="1100" kern="0" dirty="0">
                <a:solidFill>
                  <a:srgbClr val="000000"/>
                </a:solidFill>
                <a:latin typeface="Open Sans"/>
                <a:ea typeface="Open Sans" charset="0"/>
                <a:cs typeface="Open Sans" charset="0"/>
              </a:rPr>
              <a:t>In November of 2022, the government allocated $13B to improve electric grid resilience and reliability.  This study sought to understand the factors which have the greatest impact on grid reliability, how these factors contribute to grid reliability, and assess where funds would best be used to improve electric grid reliability.</a:t>
            </a:r>
          </a:p>
          <a:p>
            <a:pPr marL="114300" marR="0" lvl="1" indent="0" algn="l" defTabSz="914400" rtl="0" eaLnBrk="0" fontAlgn="base" latinLnBrk="0" hangingPunct="0">
              <a:lnSpc>
                <a:spcPct val="120000"/>
              </a:lnSpc>
              <a:spcBef>
                <a:spcPts val="0"/>
              </a:spcBef>
              <a:spcAft>
                <a:spcPts val="1000"/>
              </a:spcAft>
              <a:buClrTx/>
              <a:buSzPct val="75000"/>
              <a:buFontTx/>
              <a:buNone/>
              <a:tabLst/>
              <a:defRPr/>
            </a:pPr>
            <a:endParaRPr lang="en-US" sz="1200" kern="0" dirty="0">
              <a:solidFill>
                <a:srgbClr val="000000"/>
              </a:solidFill>
              <a:latin typeface="Open Sans"/>
              <a:ea typeface="Open Sans" charset="0"/>
              <a:cs typeface="Open Sans" charset="0"/>
            </a:endParaRPr>
          </a:p>
        </p:txBody>
      </p:sp>
      <p:sp>
        <p:nvSpPr>
          <p:cNvPr id="91" name="Rectangle 90">
            <a:extLst>
              <a:ext uri="{FF2B5EF4-FFF2-40B4-BE49-F238E27FC236}">
                <a16:creationId xmlns:a16="http://schemas.microsoft.com/office/drawing/2014/main" id="{541FCABB-87EB-B2EF-D0BF-0574787FCB44}"/>
              </a:ext>
            </a:extLst>
          </p:cNvPr>
          <p:cNvSpPr/>
          <p:nvPr/>
        </p:nvSpPr>
        <p:spPr>
          <a:xfrm>
            <a:off x="5125645" y="3133110"/>
            <a:ext cx="1964221" cy="3253198"/>
          </a:xfrm>
          <a:prstGeom prst="rect">
            <a:avLst/>
          </a:prstGeom>
        </p:spPr>
        <p:txBody>
          <a:bodyPr wrap="square" lIns="0" rIns="0">
            <a:spAutoFit/>
          </a:bodyPr>
          <a:lstStyle/>
          <a:p>
            <a:pPr marL="0" marR="0" lvl="1" indent="0" algn="l" defTabSz="914400" rtl="0" eaLnBrk="0" fontAlgn="base" latinLnBrk="0" hangingPunct="0">
              <a:lnSpc>
                <a:spcPct val="120000"/>
              </a:lnSpc>
              <a:spcBef>
                <a:spcPts val="0"/>
              </a:spcBef>
              <a:spcAft>
                <a:spcPts val="1000"/>
              </a:spcAft>
              <a:buClrTx/>
              <a:buSzPct val="75000"/>
              <a:buFontTx/>
              <a:buNone/>
              <a:tabLst/>
              <a:defRPr/>
            </a:pPr>
            <a:r>
              <a:rPr lang="en-US" sz="1100" kern="0" dirty="0">
                <a:solidFill>
                  <a:srgbClr val="000000"/>
                </a:solidFill>
                <a:latin typeface="Open Sans"/>
                <a:ea typeface="Open Sans" charset="0"/>
                <a:cs typeface="Open Sans" charset="0"/>
              </a:rPr>
              <a:t>Gathered insights about major US outages by analyzing feature statistics. </a:t>
            </a:r>
          </a:p>
          <a:p>
            <a:pPr marL="0" marR="0" lvl="1" indent="0" algn="l" defTabSz="914400" rtl="0" eaLnBrk="0" fontAlgn="base" latinLnBrk="0" hangingPunct="0">
              <a:lnSpc>
                <a:spcPct val="120000"/>
              </a:lnSpc>
              <a:spcBef>
                <a:spcPts val="0"/>
              </a:spcBef>
              <a:buClrTx/>
              <a:buSzPct val="75000"/>
              <a:buFontTx/>
              <a:buNone/>
              <a:tabLst/>
              <a:defRPr/>
            </a:pPr>
            <a:r>
              <a:rPr kumimoji="0" lang="en-US" sz="1100" i="0" u="none" strike="noStrike" kern="0" cap="none" spc="0" normalizeH="0" baseline="0" noProof="0" dirty="0">
                <a:ln>
                  <a:noFill/>
                </a:ln>
                <a:solidFill>
                  <a:srgbClr val="000000"/>
                </a:solidFill>
                <a:effectLst/>
                <a:uLnTx/>
                <a:uFillTx/>
                <a:latin typeface="Open Sans"/>
                <a:ea typeface="Open Sans" charset="0"/>
                <a:cs typeface="Open Sans" charset="0"/>
              </a:rPr>
              <a:t>Key takeaways:</a:t>
            </a:r>
          </a:p>
          <a:p>
            <a:pPr marL="171450" lvl="1" indent="-171450" eaLnBrk="0" fontAlgn="base" hangingPunct="0">
              <a:lnSpc>
                <a:spcPct val="120000"/>
              </a:lnSpc>
              <a:buSzPct val="75000"/>
              <a:buFont typeface="System Font Regular"/>
              <a:buChar char="-"/>
              <a:defRPr/>
            </a:pPr>
            <a:r>
              <a:rPr kumimoji="0" lang="en-US" sz="1100" i="0" u="none" strike="noStrike" kern="0" cap="none" spc="0" normalizeH="0" baseline="0" noProof="0" dirty="0">
                <a:ln>
                  <a:noFill/>
                </a:ln>
                <a:solidFill>
                  <a:srgbClr val="000000"/>
                </a:solidFill>
                <a:effectLst/>
                <a:uLnTx/>
                <a:uFillTx/>
                <a:latin typeface="Open Sans"/>
                <a:ea typeface="Open Sans" charset="0"/>
                <a:cs typeface="Open Sans" charset="0"/>
              </a:rPr>
              <a:t>Many outages occur at higher temperatures – snowfall may not have as large of an impact</a:t>
            </a:r>
          </a:p>
          <a:p>
            <a:pPr marL="171450" lvl="1" indent="-171450" eaLnBrk="0" fontAlgn="base" hangingPunct="0">
              <a:lnSpc>
                <a:spcPct val="120000"/>
              </a:lnSpc>
              <a:buSzPct val="75000"/>
              <a:buFont typeface="System Font Regular"/>
              <a:buChar char="-"/>
              <a:defRPr/>
            </a:pPr>
            <a:r>
              <a:rPr lang="en-US" sz="1100" kern="0" dirty="0">
                <a:solidFill>
                  <a:srgbClr val="000000"/>
                </a:solidFill>
                <a:latin typeface="Open Sans"/>
                <a:ea typeface="Open Sans" charset="0"/>
                <a:cs typeface="Open Sans" charset="0"/>
              </a:rPr>
              <a:t>Vandalism is a significant cause of outages, accounting for &gt;17% of outages</a:t>
            </a:r>
          </a:p>
          <a:p>
            <a:pPr marL="171450" lvl="1" indent="-171450" eaLnBrk="0" fontAlgn="base" hangingPunct="0">
              <a:lnSpc>
                <a:spcPct val="120000"/>
              </a:lnSpc>
              <a:buSzPct val="75000"/>
              <a:buFont typeface="System Font Regular"/>
              <a:buChar char="-"/>
              <a:defRPr/>
            </a:pPr>
            <a:r>
              <a:rPr kumimoji="0" lang="en-US" sz="1100" i="0" u="none" strike="noStrike" kern="0" cap="none" spc="0" normalizeH="0" baseline="0" noProof="0" dirty="0">
                <a:ln>
                  <a:noFill/>
                </a:ln>
                <a:solidFill>
                  <a:srgbClr val="000000"/>
                </a:solidFill>
                <a:effectLst/>
                <a:uLnTx/>
                <a:uFillTx/>
                <a:latin typeface="Open Sans"/>
                <a:ea typeface="Open Sans" charset="0"/>
                <a:cs typeface="Open Sans" charset="0"/>
              </a:rPr>
              <a:t>5 states are responsible for &gt; 50% of outages</a:t>
            </a:r>
          </a:p>
          <a:p>
            <a:pPr marL="171450" lvl="1" indent="-171450" eaLnBrk="0" fontAlgn="base" hangingPunct="0">
              <a:lnSpc>
                <a:spcPct val="120000"/>
              </a:lnSpc>
              <a:spcAft>
                <a:spcPts val="1000"/>
              </a:spcAft>
              <a:buSzPct val="75000"/>
              <a:buFont typeface="System Font Regular"/>
              <a:buChar char="-"/>
              <a:defRPr/>
            </a:pPr>
            <a:endParaRPr kumimoji="0" lang="en-US" sz="1100" i="0" u="none" strike="noStrike" kern="0" cap="none" spc="0" normalizeH="0" baseline="0" noProof="0" dirty="0">
              <a:ln>
                <a:noFill/>
              </a:ln>
              <a:solidFill>
                <a:srgbClr val="000000"/>
              </a:solidFill>
              <a:effectLst/>
              <a:uLnTx/>
              <a:uFillTx/>
              <a:latin typeface="Open Sans"/>
              <a:ea typeface="Open Sans" charset="0"/>
              <a:cs typeface="Open Sans" charset="0"/>
            </a:endParaRPr>
          </a:p>
        </p:txBody>
      </p:sp>
      <p:sp>
        <p:nvSpPr>
          <p:cNvPr id="92" name="Rectangle 91">
            <a:extLst>
              <a:ext uri="{FF2B5EF4-FFF2-40B4-BE49-F238E27FC236}">
                <a16:creationId xmlns:a16="http://schemas.microsoft.com/office/drawing/2014/main" id="{37C05F54-FB37-6C07-5285-FF17FE941B92}"/>
              </a:ext>
            </a:extLst>
          </p:cNvPr>
          <p:cNvSpPr/>
          <p:nvPr/>
        </p:nvSpPr>
        <p:spPr>
          <a:xfrm>
            <a:off x="7422123" y="3133110"/>
            <a:ext cx="1964221" cy="1093633"/>
          </a:xfrm>
          <a:prstGeom prst="rect">
            <a:avLst/>
          </a:prstGeom>
        </p:spPr>
        <p:txBody>
          <a:bodyPr wrap="square" lIns="0" rIns="0">
            <a:spAutoFit/>
          </a:bodyPr>
          <a:lstStyle/>
          <a:p>
            <a:pPr marL="0" marR="0" lvl="1" indent="0" algn="l" defTabSz="914400" rtl="0" eaLnBrk="0" fontAlgn="base" latinLnBrk="0" hangingPunct="0">
              <a:lnSpc>
                <a:spcPct val="120000"/>
              </a:lnSpc>
              <a:spcBef>
                <a:spcPts val="0"/>
              </a:spcBef>
              <a:spcAft>
                <a:spcPts val="1000"/>
              </a:spcAft>
              <a:buClrTx/>
              <a:buSzPct val="75000"/>
              <a:buFontTx/>
              <a:buNone/>
              <a:tabLst/>
              <a:defRPr/>
            </a:pPr>
            <a:r>
              <a:rPr kumimoji="0" lang="en-US" sz="1100" b="0" i="0" u="none" strike="noStrike" kern="0" cap="none" spc="0" normalizeH="0" baseline="0" noProof="0" dirty="0">
                <a:ln>
                  <a:noFill/>
                </a:ln>
                <a:solidFill>
                  <a:srgbClr val="000000"/>
                </a:solidFill>
                <a:effectLst/>
                <a:uLnTx/>
                <a:uFillTx/>
                <a:latin typeface="Open Sans"/>
                <a:ea typeface="Open Sans" charset="0"/>
                <a:cs typeface="Open Sans" charset="0"/>
              </a:rPr>
              <a:t>Created dummy variables for categorical columns and standardized numerical columns for modeling purposes.</a:t>
            </a:r>
            <a:endParaRPr kumimoji="0" lang="en-US" sz="1100" b="1" i="0" u="none" strike="noStrike" kern="0" cap="none" spc="0" normalizeH="0" baseline="0" noProof="0" dirty="0">
              <a:ln>
                <a:noFill/>
              </a:ln>
              <a:solidFill>
                <a:srgbClr val="000000"/>
              </a:solidFill>
              <a:effectLst/>
              <a:uLnTx/>
              <a:uFillTx/>
              <a:latin typeface="Open Sans"/>
              <a:ea typeface="Open Sans" charset="0"/>
              <a:cs typeface="Open Sans" charset="0"/>
            </a:endParaRPr>
          </a:p>
        </p:txBody>
      </p:sp>
      <p:sp>
        <p:nvSpPr>
          <p:cNvPr id="93" name="Rectangle 92">
            <a:extLst>
              <a:ext uri="{FF2B5EF4-FFF2-40B4-BE49-F238E27FC236}">
                <a16:creationId xmlns:a16="http://schemas.microsoft.com/office/drawing/2014/main" id="{744AF7C8-8D53-68AD-7E12-41B85797D8C2}"/>
              </a:ext>
            </a:extLst>
          </p:cNvPr>
          <p:cNvSpPr/>
          <p:nvPr/>
        </p:nvSpPr>
        <p:spPr>
          <a:xfrm>
            <a:off x="9708828" y="3133110"/>
            <a:ext cx="1964221" cy="2568908"/>
          </a:xfrm>
          <a:prstGeom prst="rect">
            <a:avLst/>
          </a:prstGeom>
        </p:spPr>
        <p:txBody>
          <a:bodyPr wrap="square" lIns="0" rIns="0">
            <a:spAutoFit/>
          </a:bodyPr>
          <a:lstStyle/>
          <a:p>
            <a:pPr marL="0" marR="0" lvl="1" indent="0" algn="l" defTabSz="914400" rtl="0" eaLnBrk="0" fontAlgn="base" latinLnBrk="0" hangingPunct="0">
              <a:lnSpc>
                <a:spcPct val="120000"/>
              </a:lnSpc>
              <a:spcBef>
                <a:spcPts val="0"/>
              </a:spcBef>
              <a:spcAft>
                <a:spcPts val="1000"/>
              </a:spcAft>
              <a:buClrTx/>
              <a:buSzPct val="75000"/>
              <a:buFontTx/>
              <a:buNone/>
              <a:tabLst/>
              <a:defRPr/>
            </a:pPr>
            <a:r>
              <a:rPr kumimoji="0" lang="en-US" sz="1100" b="0" i="0" u="none" strike="noStrike" kern="0" cap="none" spc="0" normalizeH="0" baseline="0" noProof="0" dirty="0">
                <a:ln>
                  <a:noFill/>
                </a:ln>
                <a:solidFill>
                  <a:srgbClr val="000000"/>
                </a:solidFill>
                <a:effectLst/>
                <a:uLnTx/>
                <a:uFillTx/>
                <a:latin typeface="Open Sans"/>
                <a:ea typeface="Open Sans" charset="0"/>
                <a:cs typeface="Open Sans" charset="0"/>
              </a:rPr>
              <a:t>Modeled using unsupervised clustering methods to include </a:t>
            </a:r>
            <a:r>
              <a:rPr kumimoji="0" lang="en-US" sz="1100" b="0" i="0" u="none" strike="noStrike" kern="0" cap="none" spc="0" normalizeH="0" baseline="0" noProof="0" dirty="0" err="1">
                <a:ln>
                  <a:noFill/>
                </a:ln>
                <a:solidFill>
                  <a:srgbClr val="000000"/>
                </a:solidFill>
                <a:effectLst/>
                <a:uLnTx/>
                <a:uFillTx/>
                <a:latin typeface="Open Sans"/>
                <a:ea typeface="Open Sans" charset="0"/>
                <a:cs typeface="Open Sans" charset="0"/>
              </a:rPr>
              <a:t>KMeans</a:t>
            </a:r>
            <a:r>
              <a:rPr kumimoji="0" lang="en-US" sz="1100" b="0" i="0" u="none" strike="noStrike" kern="0" cap="none" spc="0" normalizeH="0" baseline="0" noProof="0" dirty="0">
                <a:ln>
                  <a:noFill/>
                </a:ln>
                <a:solidFill>
                  <a:srgbClr val="000000"/>
                </a:solidFill>
                <a:effectLst/>
                <a:uLnTx/>
                <a:uFillTx/>
                <a:latin typeface="Open Sans"/>
                <a:ea typeface="Open Sans" charset="0"/>
                <a:cs typeface="Open Sans" charset="0"/>
              </a:rPr>
              <a:t>, </a:t>
            </a:r>
            <a:r>
              <a:rPr kumimoji="0" lang="en-US" sz="1100" b="0" i="0" u="none" strike="noStrike" kern="0" cap="none" spc="0" normalizeH="0" baseline="0" noProof="0" dirty="0" err="1">
                <a:ln>
                  <a:noFill/>
                </a:ln>
                <a:solidFill>
                  <a:srgbClr val="000000"/>
                </a:solidFill>
                <a:effectLst/>
                <a:uLnTx/>
                <a:uFillTx/>
                <a:latin typeface="Open Sans"/>
                <a:ea typeface="Open Sans" charset="0"/>
                <a:cs typeface="Open Sans" charset="0"/>
              </a:rPr>
              <a:t>MeanShift</a:t>
            </a:r>
            <a:r>
              <a:rPr kumimoji="0" lang="en-US" sz="1100" b="0" i="0" u="none" strike="noStrike" kern="0" cap="none" spc="0" normalizeH="0" baseline="0" noProof="0" dirty="0">
                <a:ln>
                  <a:noFill/>
                </a:ln>
                <a:solidFill>
                  <a:srgbClr val="000000"/>
                </a:solidFill>
                <a:effectLst/>
                <a:uLnTx/>
                <a:uFillTx/>
                <a:latin typeface="Open Sans"/>
                <a:ea typeface="Open Sans" charset="0"/>
                <a:cs typeface="Open Sans" charset="0"/>
              </a:rPr>
              <a:t>, Hierarchical Clustering, and DBSCAN.  </a:t>
            </a:r>
          </a:p>
          <a:p>
            <a:pPr marL="0" marR="0" lvl="1" indent="0" algn="l" defTabSz="914400" rtl="0" eaLnBrk="0" fontAlgn="base" latinLnBrk="0" hangingPunct="0">
              <a:lnSpc>
                <a:spcPct val="120000"/>
              </a:lnSpc>
              <a:spcBef>
                <a:spcPts val="0"/>
              </a:spcBef>
              <a:spcAft>
                <a:spcPts val="1000"/>
              </a:spcAft>
              <a:buClrTx/>
              <a:buSzPct val="75000"/>
              <a:buFontTx/>
              <a:buNone/>
              <a:tabLst/>
              <a:defRPr/>
            </a:pPr>
            <a:r>
              <a:rPr lang="en-US" sz="1100" kern="0" dirty="0">
                <a:solidFill>
                  <a:srgbClr val="000000"/>
                </a:solidFill>
                <a:latin typeface="Open Sans"/>
                <a:ea typeface="Open Sans" charset="0"/>
                <a:cs typeface="Open Sans" charset="0"/>
              </a:rPr>
              <a:t>Reduced dimensions of the dataset via t-SNE and PCA to visualize the cluster.</a:t>
            </a:r>
          </a:p>
          <a:p>
            <a:pPr marL="0" marR="0" lvl="1" indent="0" algn="l" defTabSz="914400" rtl="0" eaLnBrk="0" fontAlgn="base" latinLnBrk="0" hangingPunct="0">
              <a:lnSpc>
                <a:spcPct val="120000"/>
              </a:lnSpc>
              <a:spcBef>
                <a:spcPts val="0"/>
              </a:spcBef>
              <a:spcAft>
                <a:spcPts val="1000"/>
              </a:spcAft>
              <a:buClrTx/>
              <a:buSzPct val="75000"/>
              <a:buFontTx/>
              <a:buNone/>
              <a:tabLst/>
              <a:defRPr/>
            </a:pPr>
            <a:r>
              <a:rPr kumimoji="0" lang="en-US" sz="1100" b="0" i="0" u="none" strike="noStrike" kern="0" cap="none" spc="0" normalizeH="0" baseline="0" noProof="0" dirty="0">
                <a:ln>
                  <a:noFill/>
                </a:ln>
                <a:solidFill>
                  <a:srgbClr val="000000"/>
                </a:solidFill>
                <a:effectLst/>
                <a:uLnTx/>
                <a:uFillTx/>
                <a:latin typeface="Open Sans"/>
                <a:ea typeface="Open Sans" charset="0"/>
                <a:cs typeface="Open Sans" charset="0"/>
              </a:rPr>
              <a:t>The best clusters were formed by </a:t>
            </a:r>
            <a:r>
              <a:rPr kumimoji="0" lang="en-US" sz="1100" b="0" i="0" u="none" strike="noStrike" kern="0" cap="none" spc="0" normalizeH="0" baseline="0" noProof="0" dirty="0" err="1">
                <a:ln>
                  <a:noFill/>
                </a:ln>
                <a:solidFill>
                  <a:srgbClr val="000000"/>
                </a:solidFill>
                <a:effectLst/>
                <a:uLnTx/>
                <a:uFillTx/>
                <a:latin typeface="Open Sans"/>
                <a:ea typeface="Open Sans" charset="0"/>
                <a:cs typeface="Open Sans" charset="0"/>
              </a:rPr>
              <a:t>KMeans</a:t>
            </a:r>
            <a:r>
              <a:rPr kumimoji="0" lang="en-US" sz="1100" b="0" i="0" u="none" strike="noStrike" kern="0" cap="none" spc="0" normalizeH="0" baseline="0" noProof="0" dirty="0">
                <a:ln>
                  <a:noFill/>
                </a:ln>
                <a:solidFill>
                  <a:srgbClr val="000000"/>
                </a:solidFill>
                <a:effectLst/>
                <a:uLnTx/>
                <a:uFillTx/>
                <a:latin typeface="Open Sans"/>
                <a:ea typeface="Open Sans" charset="0"/>
                <a:cs typeface="Open Sans" charset="0"/>
              </a:rPr>
              <a:t> with 4 clusters.</a:t>
            </a:r>
          </a:p>
        </p:txBody>
      </p:sp>
    </p:spTree>
    <p:extLst>
      <p:ext uri="{BB962C8B-B14F-4D97-AF65-F5344CB8AC3E}">
        <p14:creationId xmlns:p14="http://schemas.microsoft.com/office/powerpoint/2010/main" val="3909460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5ED83D15-6DE0-CC5D-3FDE-439EF56884F5}"/>
              </a:ext>
            </a:extLst>
          </p:cNvPr>
          <p:cNvSpPr txBox="1">
            <a:spLocks/>
          </p:cNvSpPr>
          <p:nvPr/>
        </p:nvSpPr>
        <p:spPr bwMode="gray">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i="0" kern="1200" noProof="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lumMod val="85000"/>
                    <a:lumOff val="15000"/>
                  </a:sysClr>
                </a:solidFill>
                <a:effectLst/>
                <a:uLnTx/>
                <a:uFillTx/>
                <a:latin typeface="Open Sans" panose="020B0606030504020204" pitchFamily="34" charset="0"/>
                <a:ea typeface="Open Sans" panose="020B0606030504020204" pitchFamily="34" charset="0"/>
                <a:cs typeface="Open Sans" panose="020B0606030504020204" pitchFamily="34" charset="0"/>
              </a:rPr>
              <a:t>Data Wrangling</a:t>
            </a:r>
          </a:p>
        </p:txBody>
      </p:sp>
      <p:sp>
        <p:nvSpPr>
          <p:cNvPr id="42" name="Rectangle 41">
            <a:extLst>
              <a:ext uri="{FF2B5EF4-FFF2-40B4-BE49-F238E27FC236}">
                <a16:creationId xmlns:a16="http://schemas.microsoft.com/office/drawing/2014/main" id="{D952445D-26F1-B089-CD2A-C4058FDBFCA6}"/>
              </a:ext>
            </a:extLst>
          </p:cNvPr>
          <p:cNvSpPr/>
          <p:nvPr/>
        </p:nvSpPr>
        <p:spPr>
          <a:xfrm>
            <a:off x="551688" y="1188987"/>
            <a:ext cx="11014263" cy="332592"/>
          </a:xfrm>
          <a:prstGeom prst="rect">
            <a:avLst/>
          </a:prstGeom>
        </p:spPr>
        <p:txBody>
          <a:bodyPr wrap="square" lIns="0" rIns="0">
            <a:spAutoFit/>
          </a:bodyPr>
          <a:lstStyle/>
          <a:p>
            <a:pPr marL="0" marR="0" lvl="1" indent="0" algn="l" defTabSz="914400" rtl="0" eaLnBrk="0" fontAlgn="base" latinLnBrk="0" hangingPunct="0">
              <a:lnSpc>
                <a:spcPct val="120000"/>
              </a:lnSpc>
              <a:spcBef>
                <a:spcPts val="0"/>
              </a:spcBef>
              <a:spcAft>
                <a:spcPts val="1000"/>
              </a:spcAft>
              <a:buClrTx/>
              <a:buSzPct val="75000"/>
              <a:buFontTx/>
              <a:buNone/>
              <a:tabLst/>
              <a:defRPr/>
            </a:pPr>
            <a:r>
              <a:rPr kumimoji="0" lang="en-US" sz="1400" b="1" i="0" u="none" strike="noStrike" kern="0" cap="none" spc="0" normalizeH="0" baseline="0" noProof="0" dirty="0">
                <a:ln>
                  <a:noFill/>
                </a:ln>
                <a:solidFill>
                  <a:srgbClr val="000000"/>
                </a:solidFill>
                <a:effectLst/>
                <a:uLnTx/>
                <a:uFillTx/>
                <a:latin typeface="Open Sans"/>
                <a:ea typeface="Open Sans" charset="0"/>
                <a:cs typeface="Open Sans" charset="0"/>
              </a:rPr>
              <a:t>Obtained and cleaned data from the following sources:</a:t>
            </a:r>
          </a:p>
        </p:txBody>
      </p:sp>
      <p:grpSp>
        <p:nvGrpSpPr>
          <p:cNvPr id="6" name="Group 5">
            <a:extLst>
              <a:ext uri="{FF2B5EF4-FFF2-40B4-BE49-F238E27FC236}">
                <a16:creationId xmlns:a16="http://schemas.microsoft.com/office/drawing/2014/main" id="{54A035EF-D583-511E-82FA-1ACCE5FCF759}"/>
              </a:ext>
            </a:extLst>
          </p:cNvPr>
          <p:cNvGrpSpPr>
            <a:grpSpLocks noChangeAspect="1"/>
          </p:cNvGrpSpPr>
          <p:nvPr/>
        </p:nvGrpSpPr>
        <p:grpSpPr>
          <a:xfrm>
            <a:off x="11264902" y="238607"/>
            <a:ext cx="677520" cy="677520"/>
            <a:chOff x="11222554" y="238607"/>
            <a:chExt cx="719868" cy="719868"/>
          </a:xfrm>
        </p:grpSpPr>
        <p:sp>
          <p:nvSpPr>
            <p:cNvPr id="74" name="Graphic 4">
              <a:extLst>
                <a:ext uri="{FF2B5EF4-FFF2-40B4-BE49-F238E27FC236}">
                  <a16:creationId xmlns:a16="http://schemas.microsoft.com/office/drawing/2014/main" id="{A785DD75-D35D-732F-78B1-1FED157922F2}"/>
                </a:ext>
              </a:extLst>
            </p:cNvPr>
            <p:cNvSpPr/>
            <p:nvPr/>
          </p:nvSpPr>
          <p:spPr>
            <a:xfrm>
              <a:off x="11418074" y="439206"/>
              <a:ext cx="332637" cy="305976"/>
            </a:xfrm>
            <a:custGeom>
              <a:avLst/>
              <a:gdLst>
                <a:gd name="connsiteX0" fmla="*/ 72845 w 167416"/>
                <a:gd name="connsiteY0" fmla="*/ 60648 h 153854"/>
                <a:gd name="connsiteX1" fmla="*/ 75401 w 167416"/>
                <a:gd name="connsiteY1" fmla="*/ 65755 h 153854"/>
                <a:gd name="connsiteX2" fmla="*/ 75401 w 167416"/>
                <a:gd name="connsiteY2" fmla="*/ 153854 h 153854"/>
                <a:gd name="connsiteX3" fmla="*/ 91376 w 167416"/>
                <a:gd name="connsiteY3" fmla="*/ 141724 h 153854"/>
                <a:gd name="connsiteX4" fmla="*/ 91376 w 167416"/>
                <a:gd name="connsiteY4" fmla="*/ 65755 h 153854"/>
                <a:gd name="connsiteX5" fmla="*/ 93932 w 167416"/>
                <a:gd name="connsiteY5" fmla="*/ 60648 h 153854"/>
                <a:gd name="connsiteX6" fmla="*/ 167416 w 167416"/>
                <a:gd name="connsiteY6" fmla="*/ 0 h 153854"/>
                <a:gd name="connsiteX7" fmla="*/ 0 w 167416"/>
                <a:gd name="connsiteY7" fmla="*/ 0 h 153854"/>
                <a:gd name="connsiteX8" fmla="*/ 72845 w 167416"/>
                <a:gd name="connsiteY8" fmla="*/ 60648 h 15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16" h="153854">
                  <a:moveTo>
                    <a:pt x="72845" y="60648"/>
                  </a:moveTo>
                  <a:cubicBezTo>
                    <a:pt x="74123" y="61925"/>
                    <a:pt x="75401" y="63840"/>
                    <a:pt x="75401" y="65755"/>
                  </a:cubicBezTo>
                  <a:lnTo>
                    <a:pt x="75401" y="153854"/>
                  </a:lnTo>
                  <a:lnTo>
                    <a:pt x="91376" y="141724"/>
                  </a:lnTo>
                  <a:lnTo>
                    <a:pt x="91376" y="65755"/>
                  </a:lnTo>
                  <a:cubicBezTo>
                    <a:pt x="91376" y="63840"/>
                    <a:pt x="92015" y="61925"/>
                    <a:pt x="93932" y="60648"/>
                  </a:cubicBezTo>
                  <a:lnTo>
                    <a:pt x="167416" y="0"/>
                  </a:lnTo>
                  <a:lnTo>
                    <a:pt x="0" y="0"/>
                  </a:lnTo>
                  <a:lnTo>
                    <a:pt x="72845" y="60648"/>
                  </a:lnTo>
                  <a:close/>
                </a:path>
              </a:pathLst>
            </a:custGeom>
            <a:solidFill>
              <a:srgbClr val="007680"/>
            </a:solid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5" name="Graphic 4">
              <a:extLst>
                <a:ext uri="{FF2B5EF4-FFF2-40B4-BE49-F238E27FC236}">
                  <a16:creationId xmlns:a16="http://schemas.microsoft.com/office/drawing/2014/main" id="{3CC4E83D-7851-65D1-1DFF-536AEA5F419B}"/>
                </a:ext>
              </a:extLst>
            </p:cNvPr>
            <p:cNvSpPr/>
            <p:nvPr/>
          </p:nvSpPr>
          <p:spPr>
            <a:xfrm>
              <a:off x="11222554" y="238607"/>
              <a:ext cx="719868" cy="719868"/>
            </a:xfrm>
            <a:custGeom>
              <a:avLst/>
              <a:gdLst>
                <a:gd name="connsiteX0" fmla="*/ 181474 w 362309"/>
                <a:gd name="connsiteY0" fmla="*/ 0 h 361971"/>
                <a:gd name="connsiteX1" fmla="*/ 0 w 362309"/>
                <a:gd name="connsiteY1" fmla="*/ 180667 h 361971"/>
                <a:gd name="connsiteX2" fmla="*/ 180836 w 362309"/>
                <a:gd name="connsiteY2" fmla="*/ 361972 h 361971"/>
                <a:gd name="connsiteX3" fmla="*/ 362310 w 362309"/>
                <a:gd name="connsiteY3" fmla="*/ 181305 h 361971"/>
                <a:gd name="connsiteX4" fmla="*/ 362310 w 362309"/>
                <a:gd name="connsiteY4" fmla="*/ 181305 h 361971"/>
                <a:gd name="connsiteX5" fmla="*/ 181474 w 362309"/>
                <a:gd name="connsiteY5" fmla="*/ 0 h 361971"/>
                <a:gd name="connsiteX6" fmla="*/ 286908 w 362309"/>
                <a:gd name="connsiteY6" fmla="*/ 99590 h 361971"/>
                <a:gd name="connsiteX7" fmla="*/ 202561 w 362309"/>
                <a:gd name="connsiteY7" fmla="*/ 169814 h 361971"/>
                <a:gd name="connsiteX8" fmla="*/ 202561 w 362309"/>
                <a:gd name="connsiteY8" fmla="*/ 246422 h 361971"/>
                <a:gd name="connsiteX9" fmla="*/ 200005 w 362309"/>
                <a:gd name="connsiteY9" fmla="*/ 251529 h 361971"/>
                <a:gd name="connsiteX10" fmla="*/ 171251 w 362309"/>
                <a:gd name="connsiteY10" fmla="*/ 273234 h 361971"/>
                <a:gd name="connsiteX11" fmla="*/ 167416 w 362309"/>
                <a:gd name="connsiteY11" fmla="*/ 274511 h 361971"/>
                <a:gd name="connsiteX12" fmla="*/ 161027 w 362309"/>
                <a:gd name="connsiteY12" fmla="*/ 268127 h 361971"/>
                <a:gd name="connsiteX13" fmla="*/ 161027 w 362309"/>
                <a:gd name="connsiteY13" fmla="*/ 169814 h 361971"/>
                <a:gd name="connsiteX14" fmla="*/ 76679 w 362309"/>
                <a:gd name="connsiteY14" fmla="*/ 99590 h 361971"/>
                <a:gd name="connsiteX15" fmla="*/ 76040 w 362309"/>
                <a:gd name="connsiteY15" fmla="*/ 90653 h 361971"/>
                <a:gd name="connsiteX16" fmla="*/ 81152 w 362309"/>
                <a:gd name="connsiteY16" fmla="*/ 88099 h 361971"/>
                <a:gd name="connsiteX17" fmla="*/ 283713 w 362309"/>
                <a:gd name="connsiteY17" fmla="*/ 88099 h 361971"/>
                <a:gd name="connsiteX18" fmla="*/ 290103 w 362309"/>
                <a:gd name="connsiteY18" fmla="*/ 94483 h 361971"/>
                <a:gd name="connsiteX19" fmla="*/ 286908 w 362309"/>
                <a:gd name="connsiteY19" fmla="*/ 99590 h 361971"/>
                <a:gd name="connsiteX20" fmla="*/ 286908 w 362309"/>
                <a:gd name="connsiteY20" fmla="*/ 99590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2309" h="361971">
                  <a:moveTo>
                    <a:pt x="181474" y="0"/>
                  </a:moveTo>
                  <a:cubicBezTo>
                    <a:pt x="81152" y="0"/>
                    <a:pt x="0" y="81077"/>
                    <a:pt x="0" y="180667"/>
                  </a:cubicBezTo>
                  <a:cubicBezTo>
                    <a:pt x="0" y="280257"/>
                    <a:pt x="81152" y="361972"/>
                    <a:pt x="180836" y="361972"/>
                  </a:cubicBezTo>
                  <a:cubicBezTo>
                    <a:pt x="280518" y="361972"/>
                    <a:pt x="362310" y="280895"/>
                    <a:pt x="362310" y="181305"/>
                  </a:cubicBezTo>
                  <a:lnTo>
                    <a:pt x="362310" y="181305"/>
                  </a:lnTo>
                  <a:cubicBezTo>
                    <a:pt x="362310" y="81077"/>
                    <a:pt x="281796" y="0"/>
                    <a:pt x="181474" y="0"/>
                  </a:cubicBezTo>
                  <a:close/>
                  <a:moveTo>
                    <a:pt x="286908" y="99590"/>
                  </a:moveTo>
                  <a:lnTo>
                    <a:pt x="202561" y="169814"/>
                  </a:lnTo>
                  <a:lnTo>
                    <a:pt x="202561" y="246422"/>
                  </a:lnTo>
                  <a:cubicBezTo>
                    <a:pt x="202561" y="248337"/>
                    <a:pt x="201922" y="250252"/>
                    <a:pt x="200005" y="251529"/>
                  </a:cubicBezTo>
                  <a:lnTo>
                    <a:pt x="171251" y="273234"/>
                  </a:lnTo>
                  <a:cubicBezTo>
                    <a:pt x="169973" y="273873"/>
                    <a:pt x="168695" y="274511"/>
                    <a:pt x="167416" y="274511"/>
                  </a:cubicBezTo>
                  <a:cubicBezTo>
                    <a:pt x="163583" y="274511"/>
                    <a:pt x="161027" y="271958"/>
                    <a:pt x="161027" y="268127"/>
                  </a:cubicBezTo>
                  <a:lnTo>
                    <a:pt x="161027" y="169814"/>
                  </a:lnTo>
                  <a:lnTo>
                    <a:pt x="76679" y="99590"/>
                  </a:lnTo>
                  <a:cubicBezTo>
                    <a:pt x="74124" y="97037"/>
                    <a:pt x="73484" y="93206"/>
                    <a:pt x="76040" y="90653"/>
                  </a:cubicBezTo>
                  <a:cubicBezTo>
                    <a:pt x="77318" y="89376"/>
                    <a:pt x="79235" y="88099"/>
                    <a:pt x="81152" y="88099"/>
                  </a:cubicBezTo>
                  <a:lnTo>
                    <a:pt x="283713" y="88099"/>
                  </a:lnTo>
                  <a:cubicBezTo>
                    <a:pt x="287547" y="88099"/>
                    <a:pt x="290103" y="90653"/>
                    <a:pt x="290103" y="94483"/>
                  </a:cubicBezTo>
                  <a:cubicBezTo>
                    <a:pt x="289464" y="96398"/>
                    <a:pt x="288186" y="98313"/>
                    <a:pt x="286908" y="99590"/>
                  </a:cubicBezTo>
                  <a:lnTo>
                    <a:pt x="286908" y="99590"/>
                  </a:lnTo>
                  <a:close/>
                </a:path>
              </a:pathLst>
            </a:custGeom>
            <a:solidFill>
              <a:srgbClr val="007680"/>
            </a:solid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cxnSp>
        <p:nvCxnSpPr>
          <p:cNvPr id="2" name="Straight Connector 1">
            <a:extLst>
              <a:ext uri="{FF2B5EF4-FFF2-40B4-BE49-F238E27FC236}">
                <a16:creationId xmlns:a16="http://schemas.microsoft.com/office/drawing/2014/main" id="{DD343514-4EA6-E897-D256-A740E135D735}"/>
              </a:ext>
            </a:extLst>
          </p:cNvPr>
          <p:cNvCxnSpPr>
            <a:cxnSpLocks/>
          </p:cNvCxnSpPr>
          <p:nvPr/>
        </p:nvCxnSpPr>
        <p:spPr>
          <a:xfrm>
            <a:off x="486138" y="1636776"/>
            <a:ext cx="11079813" cy="0"/>
          </a:xfrm>
          <a:prstGeom prst="line">
            <a:avLst/>
          </a:prstGeom>
          <a:noFill/>
          <a:ln w="114300" cap="flat" cmpd="sng" algn="ctr">
            <a:solidFill>
              <a:srgbClr val="0C7680"/>
            </a:solidFill>
            <a:prstDash val="solid"/>
          </a:ln>
          <a:effectLst/>
        </p:spPr>
      </p:cxnSp>
      <p:sp>
        <p:nvSpPr>
          <p:cNvPr id="3" name="Rectangle 2">
            <a:extLst>
              <a:ext uri="{FF2B5EF4-FFF2-40B4-BE49-F238E27FC236}">
                <a16:creationId xmlns:a16="http://schemas.microsoft.com/office/drawing/2014/main" id="{5179852C-9B82-C848-F242-BE0B58A67C4F}"/>
              </a:ext>
            </a:extLst>
          </p:cNvPr>
          <p:cNvSpPr/>
          <p:nvPr/>
        </p:nvSpPr>
        <p:spPr>
          <a:xfrm>
            <a:off x="551688" y="1840776"/>
            <a:ext cx="11014263" cy="3176447"/>
          </a:xfrm>
          <a:prstGeom prst="rect">
            <a:avLst/>
          </a:prstGeom>
        </p:spPr>
        <p:txBody>
          <a:bodyPr wrap="square" lIns="0" rIns="0">
            <a:spAutoFit/>
          </a:bodyPr>
          <a:lstStyle/>
          <a:p>
            <a:pPr marL="342900" marR="0" lvl="1" indent="-342900" algn="l" defTabSz="914400" rtl="0" eaLnBrk="0" fontAlgn="base" latinLnBrk="0" hangingPunct="0">
              <a:lnSpc>
                <a:spcPct val="120000"/>
              </a:lnSpc>
              <a:spcBef>
                <a:spcPts val="0"/>
              </a:spcBef>
              <a:buClrTx/>
              <a:buSzPct val="75000"/>
              <a:buAutoNum type="arabicPeriod"/>
              <a:tabLst/>
              <a:defRPr/>
            </a:pPr>
            <a:r>
              <a:rPr lang="en-US" sz="1400" b="1" kern="0" dirty="0">
                <a:solidFill>
                  <a:srgbClr val="000000"/>
                </a:solidFill>
                <a:latin typeface="Open Sans"/>
                <a:ea typeface="Open Sans" charset="0"/>
                <a:cs typeface="Open Sans" charset="0"/>
              </a:rPr>
              <a:t>Major US outages from 2018 – 2023 from the Department of Energy (DOE)</a:t>
            </a:r>
          </a:p>
          <a:p>
            <a:pPr marL="742950" lvl="2" indent="-285750" eaLnBrk="0" fontAlgn="base" hangingPunct="0">
              <a:lnSpc>
                <a:spcPct val="120000"/>
              </a:lnSpc>
              <a:buSzPct val="75000"/>
              <a:buFont typeface="Arial" panose="020B0604020202020204" pitchFamily="34" charset="0"/>
              <a:buChar char="•"/>
              <a:defRPr/>
            </a:pPr>
            <a:r>
              <a:rPr lang="en-US" sz="1400" kern="0" dirty="0">
                <a:solidFill>
                  <a:srgbClr val="000000"/>
                </a:solidFill>
                <a:latin typeface="Open Sans"/>
                <a:ea typeface="Open Sans" charset="0"/>
                <a:cs typeface="Open Sans" charset="0"/>
              </a:rPr>
              <a:t>Contained information in a separate excel for each year of outages</a:t>
            </a:r>
          </a:p>
          <a:p>
            <a:pPr marL="742950" lvl="2" indent="-285750" eaLnBrk="0" fontAlgn="base" hangingPunct="0">
              <a:lnSpc>
                <a:spcPct val="120000"/>
              </a:lnSpc>
              <a:buSzPct val="75000"/>
              <a:buFont typeface="Arial" panose="020B0604020202020204" pitchFamily="34" charset="0"/>
              <a:buChar char="•"/>
              <a:defRPr/>
            </a:pPr>
            <a:r>
              <a:rPr lang="en-US" sz="1400" kern="0" dirty="0">
                <a:solidFill>
                  <a:srgbClr val="000000"/>
                </a:solidFill>
                <a:latin typeface="Open Sans"/>
                <a:ea typeface="Open Sans" charset="0"/>
                <a:cs typeface="Open Sans" charset="0"/>
              </a:rPr>
              <a:t>Had to be extensively cleaned to align formats and columns between excel files</a:t>
            </a:r>
          </a:p>
          <a:p>
            <a:pPr marL="457200" lvl="2" eaLnBrk="0" fontAlgn="base" hangingPunct="0">
              <a:lnSpc>
                <a:spcPct val="120000"/>
              </a:lnSpc>
              <a:buSzPct val="75000"/>
              <a:defRPr/>
            </a:pPr>
            <a:endParaRPr lang="en-US" sz="1400" kern="0" dirty="0">
              <a:solidFill>
                <a:srgbClr val="000000"/>
              </a:solidFill>
              <a:latin typeface="Open Sans"/>
              <a:ea typeface="Open Sans" charset="0"/>
              <a:cs typeface="Open Sans" charset="0"/>
            </a:endParaRPr>
          </a:p>
          <a:p>
            <a:pPr marL="342900" marR="0" lvl="1" indent="-342900" algn="l" defTabSz="914400" rtl="0" eaLnBrk="0" fontAlgn="base" latinLnBrk="0" hangingPunct="0">
              <a:lnSpc>
                <a:spcPct val="120000"/>
              </a:lnSpc>
              <a:spcBef>
                <a:spcPts val="0"/>
              </a:spcBef>
              <a:buClrTx/>
              <a:buSzPct val="75000"/>
              <a:buFont typeface="+mj-lt"/>
              <a:buAutoNum type="arabicPeriod"/>
              <a:tabLst/>
              <a:defRPr/>
            </a:pPr>
            <a:r>
              <a:rPr kumimoji="0" lang="en-US" sz="1400" b="1" i="0" u="none" strike="noStrike" kern="0" cap="none" spc="0" normalizeH="0" baseline="0" noProof="0" dirty="0">
                <a:ln>
                  <a:noFill/>
                </a:ln>
                <a:solidFill>
                  <a:srgbClr val="000000"/>
                </a:solidFill>
                <a:effectLst/>
                <a:uLnTx/>
                <a:uFillTx/>
                <a:latin typeface="Open Sans"/>
                <a:ea typeface="Open Sans" charset="0"/>
                <a:cs typeface="Open Sans" charset="0"/>
              </a:rPr>
              <a:t>State weather conditions during the day of each outage from National Oceanic and Atmospheric Administration (NOAA)</a:t>
            </a:r>
          </a:p>
          <a:p>
            <a:pPr marL="800100" lvl="2" indent="-342900" eaLnBrk="0" fontAlgn="base" hangingPunct="0">
              <a:lnSpc>
                <a:spcPct val="120000"/>
              </a:lnSpc>
              <a:buSzPct val="75000"/>
              <a:buFont typeface="Arial" panose="020B0604020202020204" pitchFamily="34" charset="0"/>
              <a:buChar char="•"/>
              <a:defRPr/>
            </a:pPr>
            <a:r>
              <a:rPr lang="en-US" sz="1400" kern="0" dirty="0">
                <a:solidFill>
                  <a:srgbClr val="000000"/>
                </a:solidFill>
                <a:latin typeface="Open Sans"/>
                <a:ea typeface="Open Sans" charset="0"/>
                <a:cs typeface="Open Sans" charset="0"/>
              </a:rPr>
              <a:t>Obtained data from the NOAA API for each outage</a:t>
            </a:r>
          </a:p>
          <a:p>
            <a:pPr marL="800100" lvl="2" indent="-342900" eaLnBrk="0" fontAlgn="base" hangingPunct="0">
              <a:lnSpc>
                <a:spcPct val="120000"/>
              </a:lnSpc>
              <a:buSzPct val="75000"/>
              <a:buFont typeface="Arial" panose="020B0604020202020204" pitchFamily="34" charset="0"/>
              <a:buChar char="•"/>
              <a:defRPr/>
            </a:pPr>
            <a:r>
              <a:rPr kumimoji="0" lang="en-US" sz="1400" i="0" u="none" strike="noStrike" kern="0" cap="none" spc="0" normalizeH="0" baseline="0" noProof="0" dirty="0">
                <a:ln>
                  <a:noFill/>
                </a:ln>
                <a:solidFill>
                  <a:srgbClr val="000000"/>
                </a:solidFill>
                <a:effectLst/>
                <a:uLnTx/>
                <a:uFillTx/>
                <a:latin typeface="Open Sans"/>
                <a:ea typeface="Open Sans" charset="0"/>
                <a:cs typeface="Open Sans" charset="0"/>
              </a:rPr>
              <a:t>Gathered </a:t>
            </a:r>
            <a:r>
              <a:rPr lang="en-US" sz="1400" kern="0" dirty="0">
                <a:solidFill>
                  <a:srgbClr val="000000"/>
                </a:solidFill>
                <a:latin typeface="Open Sans"/>
                <a:ea typeface="Open Sans" charset="0"/>
                <a:cs typeface="Open Sans" charset="0"/>
              </a:rPr>
              <a:t>temperature, windspeed, precipitation, and snowfall data for each station within the affected state and averaged the readings to obtain the value included in the analysis</a:t>
            </a:r>
          </a:p>
          <a:p>
            <a:pPr marL="457200" lvl="2" eaLnBrk="0" fontAlgn="base" hangingPunct="0">
              <a:lnSpc>
                <a:spcPct val="120000"/>
              </a:lnSpc>
              <a:buSzPct val="75000"/>
              <a:defRPr/>
            </a:pPr>
            <a:endParaRPr kumimoji="0" lang="en-US" sz="1400" b="1" i="0" u="none" strike="noStrike" kern="0" cap="none" spc="0" normalizeH="0" baseline="0" noProof="0" dirty="0">
              <a:ln>
                <a:noFill/>
              </a:ln>
              <a:solidFill>
                <a:srgbClr val="000000"/>
              </a:solidFill>
              <a:effectLst/>
              <a:uLnTx/>
              <a:uFillTx/>
              <a:latin typeface="Open Sans"/>
              <a:ea typeface="Open Sans" charset="0"/>
              <a:cs typeface="Open Sans" charset="0"/>
            </a:endParaRPr>
          </a:p>
          <a:p>
            <a:pPr marL="342900" marR="0" lvl="1" indent="-342900" algn="l" defTabSz="914400" rtl="0" eaLnBrk="0" fontAlgn="base" latinLnBrk="0" hangingPunct="0">
              <a:lnSpc>
                <a:spcPct val="120000"/>
              </a:lnSpc>
              <a:spcBef>
                <a:spcPts val="0"/>
              </a:spcBef>
              <a:buClrTx/>
              <a:buSzPct val="75000"/>
              <a:buFont typeface="+mj-lt"/>
              <a:buAutoNum type="arabicPeriod"/>
              <a:tabLst/>
              <a:defRPr/>
            </a:pPr>
            <a:r>
              <a:rPr kumimoji="0" lang="en-US" sz="1400" b="1" i="0" u="none" strike="noStrike" kern="0" cap="none" spc="0" normalizeH="0" baseline="0" noProof="0" dirty="0">
                <a:ln>
                  <a:noFill/>
                </a:ln>
                <a:solidFill>
                  <a:srgbClr val="000000"/>
                </a:solidFill>
                <a:effectLst/>
                <a:uLnTx/>
                <a:uFillTx/>
                <a:latin typeface="Open Sans"/>
                <a:ea typeface="Open Sans" charset="0"/>
                <a:cs typeface="Open Sans" charset="0"/>
              </a:rPr>
              <a:t>Energy supply and generation during month of the outage from North American Electric Reliability Corporation (NERC)</a:t>
            </a:r>
          </a:p>
          <a:p>
            <a:pPr marL="800100" lvl="2" indent="-342900" eaLnBrk="0" fontAlgn="base" hangingPunct="0">
              <a:lnSpc>
                <a:spcPct val="120000"/>
              </a:lnSpc>
              <a:buSzPct val="75000"/>
              <a:buFont typeface="Arial" panose="020B0604020202020204" pitchFamily="34" charset="0"/>
              <a:buChar char="•"/>
              <a:defRPr/>
            </a:pPr>
            <a:r>
              <a:rPr lang="en-US" sz="1400" kern="0" dirty="0">
                <a:solidFill>
                  <a:srgbClr val="000000"/>
                </a:solidFill>
                <a:latin typeface="Open Sans"/>
                <a:ea typeface="Open Sans" charset="0"/>
                <a:cs typeface="Open Sans" charset="0"/>
              </a:rPr>
              <a:t>Obtained monthly peak demand and net energy supply for the region of the outage in excel format</a:t>
            </a:r>
          </a:p>
          <a:p>
            <a:pPr marL="800100" lvl="2" indent="-342900" eaLnBrk="0" fontAlgn="base" hangingPunct="0">
              <a:lnSpc>
                <a:spcPct val="120000"/>
              </a:lnSpc>
              <a:buSzPct val="75000"/>
              <a:buFont typeface="Arial" panose="020B0604020202020204" pitchFamily="34" charset="0"/>
              <a:buChar char="•"/>
              <a:defRPr/>
            </a:pPr>
            <a:r>
              <a:rPr kumimoji="0" lang="en-US" sz="1400" i="0" u="none" strike="noStrike" kern="0" cap="none" spc="0" normalizeH="0" baseline="0" noProof="0" dirty="0">
                <a:ln>
                  <a:noFill/>
                </a:ln>
                <a:solidFill>
                  <a:srgbClr val="000000"/>
                </a:solidFill>
                <a:effectLst/>
                <a:uLnTx/>
                <a:uFillTx/>
                <a:latin typeface="Open Sans"/>
                <a:ea typeface="Open Sans" charset="0"/>
                <a:cs typeface="Open Sans" charset="0"/>
              </a:rPr>
              <a:t>Was not able to obtain energy data on a more frequent basis</a:t>
            </a:r>
          </a:p>
        </p:txBody>
      </p:sp>
      <p:sp>
        <p:nvSpPr>
          <p:cNvPr id="4" name="Text Placeholder 2">
            <a:extLst>
              <a:ext uri="{FF2B5EF4-FFF2-40B4-BE49-F238E27FC236}">
                <a16:creationId xmlns:a16="http://schemas.microsoft.com/office/drawing/2014/main" id="{4CBE936C-DF2B-8EF8-ABD7-A1CE5AB04087}"/>
              </a:ext>
            </a:extLst>
          </p:cNvPr>
          <p:cNvSpPr txBox="1">
            <a:spLocks/>
          </p:cNvSpPr>
          <p:nvPr/>
        </p:nvSpPr>
        <p:spPr>
          <a:xfrm>
            <a:off x="551686" y="5400314"/>
            <a:ext cx="11088625" cy="772782"/>
          </a:xfrm>
          <a:prstGeom prst="rect">
            <a:avLst/>
          </a:prstGeom>
          <a:solidFill>
            <a:schemeClr val="bg1">
              <a:lumMod val="95000"/>
            </a:schemeClr>
          </a:solidFill>
          <a:ln>
            <a:solidFill>
              <a:srgbClr val="004E59"/>
            </a:solidFill>
          </a:ln>
        </p:spPr>
        <p:txBody>
          <a:bodyPr vert="horz" lIns="0" tIns="0" rIns="0" bIns="0" rtlCol="0" anchor="ctr">
            <a:noAutofit/>
          </a:bodyPr>
          <a:lstStyle>
            <a:lvl1pPr marL="0" indent="0" algn="l" defTabSz="914400" rtl="0" eaLnBrk="1" latinLnBrk="0" hangingPunct="1">
              <a:spcBef>
                <a:spcPts val="200"/>
              </a:spcBef>
              <a:spcAft>
                <a:spcPts val="1333"/>
              </a:spcAft>
              <a:buSzPct val="100000"/>
              <a:buFontTx/>
              <a:buNone/>
              <a:defRPr lang="en-US" sz="1200" b="0" kern="1200" noProof="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200"/>
              </a:spcBef>
              <a:spcAft>
                <a:spcPts val="1333"/>
              </a:spcAft>
              <a:buClrTx/>
              <a:buSzPct val="100000"/>
              <a:buFontTx/>
              <a:buNone/>
              <a:tabLst/>
              <a:defRPr/>
            </a:pPr>
            <a:r>
              <a:rPr lang="en-US" sz="1600" dirty="0">
                <a:solidFill>
                  <a:prstClr val="black"/>
                </a:solidFill>
              </a:rPr>
              <a:t>The resulting dataset contained information regarding 419 outages (i.e., 419 rows) and 12 features for each outage.</a:t>
            </a:r>
          </a:p>
        </p:txBody>
      </p:sp>
    </p:spTree>
    <p:extLst>
      <p:ext uri="{BB962C8B-B14F-4D97-AF65-F5344CB8AC3E}">
        <p14:creationId xmlns:p14="http://schemas.microsoft.com/office/powerpoint/2010/main" val="49647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4F32FC7-72D0-2893-F9AA-21B335A570B0}"/>
              </a:ext>
            </a:extLst>
          </p:cNvPr>
          <p:cNvSpPr txBox="1">
            <a:spLocks/>
          </p:cNvSpPr>
          <p:nvPr/>
        </p:nvSpPr>
        <p:spPr bwMode="gray">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i="0" kern="1200" noProof="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lumMod val="85000"/>
                    <a:lumOff val="15000"/>
                  </a:sysClr>
                </a:solidFill>
                <a:effectLst/>
                <a:uLnTx/>
                <a:uFillTx/>
                <a:latin typeface="Open Sans" panose="020B0606030504020204" pitchFamily="34" charset="0"/>
                <a:ea typeface="Open Sans" panose="020B0606030504020204" pitchFamily="34" charset="0"/>
                <a:cs typeface="Open Sans" panose="020B0606030504020204" pitchFamily="34" charset="0"/>
              </a:rPr>
              <a:t>EDA: Histograms of Outage Events by NERC Region</a:t>
            </a:r>
          </a:p>
        </p:txBody>
      </p:sp>
      <p:sp>
        <p:nvSpPr>
          <p:cNvPr id="2" name="Rectangle 1">
            <a:extLst>
              <a:ext uri="{FF2B5EF4-FFF2-40B4-BE49-F238E27FC236}">
                <a16:creationId xmlns:a16="http://schemas.microsoft.com/office/drawing/2014/main" id="{FB0904A2-1706-7376-727B-34440B730C41}"/>
              </a:ext>
            </a:extLst>
          </p:cNvPr>
          <p:cNvSpPr/>
          <p:nvPr/>
        </p:nvSpPr>
        <p:spPr>
          <a:xfrm>
            <a:off x="551687" y="1036721"/>
            <a:ext cx="10954672" cy="5452980"/>
          </a:xfrm>
          <a:prstGeom prst="rect">
            <a:avLst/>
          </a:prstGeom>
          <a:solidFill>
            <a:schemeClr val="bg2"/>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0" lang="en-US" b="1" i="0" u="none" strike="noStrike" kern="1200" cap="none" spc="0" normalizeH="0" baseline="0" noProof="0" dirty="0">
                <a:ln>
                  <a:noFill/>
                </a:ln>
                <a:solidFill>
                  <a:prstClr val="black"/>
                </a:solidFill>
                <a:effectLst/>
                <a:uLnTx/>
                <a:uFillTx/>
                <a:latin typeface="Aptos" panose="02110004020202020204"/>
                <a:ea typeface="+mn-ea"/>
                <a:cs typeface="+mn-cs"/>
              </a:rPr>
              <a:t>Histogram of outage events by NERC Region and Event Type</a:t>
            </a: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lang="en-US" sz="1200" b="1" dirty="0">
              <a:solidFill>
                <a:prstClr val="black"/>
              </a:solidFill>
              <a:latin typeface="Aptos" panose="02110004020202020204"/>
            </a:endParaRPr>
          </a:p>
          <a:p>
            <a:pPr algn="ctr"/>
            <a:endParaRPr lang="en-US" sz="1200" b="1" dirty="0">
              <a:solidFill>
                <a:prstClr val="black"/>
              </a:solidFill>
              <a:latin typeface="Aptos" panose="02110004020202020204"/>
            </a:endParaRPr>
          </a:p>
          <a:p>
            <a:pPr marL="171450" indent="-171450">
              <a:spcAft>
                <a:spcPts val="600"/>
              </a:spcAft>
              <a:buFont typeface="Arial" panose="020B0604020202020204" pitchFamily="34" charset="0"/>
              <a:buChar char="•"/>
            </a:pPr>
            <a:r>
              <a:rPr lang="en-US" sz="1200" dirty="0">
                <a:solidFill>
                  <a:prstClr val="black"/>
                </a:solidFill>
                <a:latin typeface="Aptos" panose="02110004020202020204"/>
              </a:rPr>
              <a:t>WECC and SERC account for well over half of all US major outages.  These geographic areas (the west and south) tend to be hotter and subject to more extreme weather events such as wildfires and hurricanes</a:t>
            </a:r>
          </a:p>
          <a:p>
            <a:pPr marL="171450" indent="-171450">
              <a:spcAft>
                <a:spcPts val="600"/>
              </a:spcAft>
              <a:buFont typeface="Arial" panose="020B0604020202020204" pitchFamily="34" charset="0"/>
              <a:buChar char="•"/>
            </a:pPr>
            <a:r>
              <a:rPr lang="en-US" sz="1200" dirty="0">
                <a:solidFill>
                  <a:prstClr val="black"/>
                </a:solidFill>
                <a:latin typeface="Aptos" panose="02110004020202020204"/>
              </a:rPr>
              <a:t>Vandalism, especially in the WECC region, is an especially prevalent source of major outages. This could present an opportunity to provide a cost-effective measure in preventing many future outages – security may be less expensive than building new infrastructure. </a:t>
            </a:r>
            <a:r>
              <a:rPr lang="en-US" sz="1200" b="1" dirty="0">
                <a:solidFill>
                  <a:prstClr val="black"/>
                </a:solidFill>
                <a:latin typeface="Aptos" panose="02110004020202020204"/>
              </a:rPr>
              <a:t>Overall, vandalism accounts for &gt;17% of all major US outages.</a:t>
            </a:r>
          </a:p>
        </p:txBody>
      </p:sp>
      <p:pic>
        <p:nvPicPr>
          <p:cNvPr id="2049" name="Picture 2" descr="A graph of blue rectangular bars&#10;&#10;Description automatically generated with medium confidence">
            <a:extLst>
              <a:ext uri="{FF2B5EF4-FFF2-40B4-BE49-F238E27FC236}">
                <a16:creationId xmlns:a16="http://schemas.microsoft.com/office/drawing/2014/main" id="{FBB4E1FC-F15F-0131-29FC-2799D1A8458A}"/>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85641" y="1453821"/>
            <a:ext cx="4722509" cy="3802314"/>
          </a:xfrm>
          <a:prstGeom prst="rect">
            <a:avLst/>
          </a:prstGeom>
          <a:noFill/>
          <a:extLst>
            <a:ext uri="{909E8E84-426E-40DD-AFC4-6F175D3DCCD1}">
              <a14:hiddenFill xmlns:a14="http://schemas.microsoft.com/office/drawing/2010/main">
                <a:solidFill>
                  <a:srgbClr val="FFFFFF"/>
                </a:solidFill>
              </a14:hiddenFill>
            </a:ext>
          </a:extLst>
        </p:spPr>
      </p:pic>
      <p:sp>
        <p:nvSpPr>
          <p:cNvPr id="9" name="Graphic 5">
            <a:extLst>
              <a:ext uri="{FF2B5EF4-FFF2-40B4-BE49-F238E27FC236}">
                <a16:creationId xmlns:a16="http://schemas.microsoft.com/office/drawing/2014/main" id="{B01C7ADF-924B-7E56-2F2E-3FCC80DBD8A9}"/>
              </a:ext>
            </a:extLst>
          </p:cNvPr>
          <p:cNvSpPr>
            <a:spLocks noChangeAspect="1"/>
          </p:cNvSpPr>
          <p:nvPr/>
        </p:nvSpPr>
        <p:spPr>
          <a:xfrm>
            <a:off x="11324472" y="238607"/>
            <a:ext cx="617950" cy="617374"/>
          </a:xfrm>
          <a:custGeom>
            <a:avLst/>
            <a:gdLst>
              <a:gd name="connsiteX0" fmla="*/ 181474 w 362309"/>
              <a:gd name="connsiteY0" fmla="*/ 0 h 361971"/>
              <a:gd name="connsiteX1" fmla="*/ 0 w 362309"/>
              <a:gd name="connsiteY1" fmla="*/ 180667 h 361971"/>
              <a:gd name="connsiteX2" fmla="*/ 180836 w 362309"/>
              <a:gd name="connsiteY2" fmla="*/ 361972 h 361971"/>
              <a:gd name="connsiteX3" fmla="*/ 362310 w 362309"/>
              <a:gd name="connsiteY3" fmla="*/ 181305 h 361971"/>
              <a:gd name="connsiteX4" fmla="*/ 362310 w 362309"/>
              <a:gd name="connsiteY4" fmla="*/ 181305 h 361971"/>
              <a:gd name="connsiteX5" fmla="*/ 181474 w 362309"/>
              <a:gd name="connsiteY5" fmla="*/ 0 h 361971"/>
              <a:gd name="connsiteX6" fmla="*/ 181474 w 362309"/>
              <a:gd name="connsiteY6" fmla="*/ 0 h 361971"/>
              <a:gd name="connsiteX7" fmla="*/ 68372 w 362309"/>
              <a:gd name="connsiteY7" fmla="*/ 180667 h 361971"/>
              <a:gd name="connsiteX8" fmla="*/ 74762 w 362309"/>
              <a:gd name="connsiteY8" fmla="*/ 174283 h 361971"/>
              <a:gd name="connsiteX9" fmla="*/ 189142 w 362309"/>
              <a:gd name="connsiteY9" fmla="*/ 174283 h 361971"/>
              <a:gd name="connsiteX10" fmla="*/ 169333 w 362309"/>
              <a:gd name="connsiteY10" fmla="*/ 154492 h 361971"/>
              <a:gd name="connsiteX11" fmla="*/ 169333 w 362309"/>
              <a:gd name="connsiteY11" fmla="*/ 145555 h 361971"/>
              <a:gd name="connsiteX12" fmla="*/ 178279 w 362309"/>
              <a:gd name="connsiteY12" fmla="*/ 145555 h 361971"/>
              <a:gd name="connsiteX13" fmla="*/ 178279 w 362309"/>
              <a:gd name="connsiteY13" fmla="*/ 145555 h 361971"/>
              <a:gd name="connsiteX14" fmla="*/ 208951 w 362309"/>
              <a:gd name="connsiteY14" fmla="*/ 176198 h 361971"/>
              <a:gd name="connsiteX15" fmla="*/ 210229 w 362309"/>
              <a:gd name="connsiteY15" fmla="*/ 178113 h 361971"/>
              <a:gd name="connsiteX16" fmla="*/ 210229 w 362309"/>
              <a:gd name="connsiteY16" fmla="*/ 183220 h 361971"/>
              <a:gd name="connsiteX17" fmla="*/ 208951 w 362309"/>
              <a:gd name="connsiteY17" fmla="*/ 185135 h 361971"/>
              <a:gd name="connsiteX18" fmla="*/ 178279 w 362309"/>
              <a:gd name="connsiteY18" fmla="*/ 215779 h 361971"/>
              <a:gd name="connsiteX19" fmla="*/ 173806 w 362309"/>
              <a:gd name="connsiteY19" fmla="*/ 217694 h 361971"/>
              <a:gd name="connsiteX20" fmla="*/ 167416 w 362309"/>
              <a:gd name="connsiteY20" fmla="*/ 211310 h 361971"/>
              <a:gd name="connsiteX21" fmla="*/ 169333 w 362309"/>
              <a:gd name="connsiteY21" fmla="*/ 206841 h 361971"/>
              <a:gd name="connsiteX22" fmla="*/ 189142 w 362309"/>
              <a:gd name="connsiteY22" fmla="*/ 187051 h 361971"/>
              <a:gd name="connsiteX23" fmla="*/ 74762 w 362309"/>
              <a:gd name="connsiteY23" fmla="*/ 187051 h 361971"/>
              <a:gd name="connsiteX24" fmla="*/ 68372 w 362309"/>
              <a:gd name="connsiteY24" fmla="*/ 180667 h 361971"/>
              <a:gd name="connsiteX25" fmla="*/ 68372 w 362309"/>
              <a:gd name="connsiteY25" fmla="*/ 180667 h 361971"/>
              <a:gd name="connsiteX26" fmla="*/ 256237 w 362309"/>
              <a:gd name="connsiteY26" fmla="*/ 287918 h 361971"/>
              <a:gd name="connsiteX27" fmla="*/ 249847 w 362309"/>
              <a:gd name="connsiteY27" fmla="*/ 294302 h 361971"/>
              <a:gd name="connsiteX28" fmla="*/ 135467 w 362309"/>
              <a:gd name="connsiteY28" fmla="*/ 294302 h 361971"/>
              <a:gd name="connsiteX29" fmla="*/ 129077 w 362309"/>
              <a:gd name="connsiteY29" fmla="*/ 287918 h 361971"/>
              <a:gd name="connsiteX30" fmla="*/ 129077 w 362309"/>
              <a:gd name="connsiteY30" fmla="*/ 218971 h 361971"/>
              <a:gd name="connsiteX31" fmla="*/ 135467 w 362309"/>
              <a:gd name="connsiteY31" fmla="*/ 212587 h 361971"/>
              <a:gd name="connsiteX32" fmla="*/ 141857 w 362309"/>
              <a:gd name="connsiteY32" fmla="*/ 218971 h 361971"/>
              <a:gd name="connsiteX33" fmla="*/ 141857 w 362309"/>
              <a:gd name="connsiteY33" fmla="*/ 281534 h 361971"/>
              <a:gd name="connsiteX34" fmla="*/ 243457 w 362309"/>
              <a:gd name="connsiteY34" fmla="*/ 281534 h 361971"/>
              <a:gd name="connsiteX35" fmla="*/ 243457 w 362309"/>
              <a:gd name="connsiteY35" fmla="*/ 81077 h 361971"/>
              <a:gd name="connsiteX36" fmla="*/ 141857 w 362309"/>
              <a:gd name="connsiteY36" fmla="*/ 81077 h 361971"/>
              <a:gd name="connsiteX37" fmla="*/ 141857 w 362309"/>
              <a:gd name="connsiteY37" fmla="*/ 143640 h 361971"/>
              <a:gd name="connsiteX38" fmla="*/ 135467 w 362309"/>
              <a:gd name="connsiteY38" fmla="*/ 150024 h 361971"/>
              <a:gd name="connsiteX39" fmla="*/ 129077 w 362309"/>
              <a:gd name="connsiteY39" fmla="*/ 143640 h 361971"/>
              <a:gd name="connsiteX40" fmla="*/ 129077 w 362309"/>
              <a:gd name="connsiteY40" fmla="*/ 74693 h 361971"/>
              <a:gd name="connsiteX41" fmla="*/ 135467 w 362309"/>
              <a:gd name="connsiteY41" fmla="*/ 68309 h 361971"/>
              <a:gd name="connsiteX42" fmla="*/ 249847 w 362309"/>
              <a:gd name="connsiteY42" fmla="*/ 68309 h 361971"/>
              <a:gd name="connsiteX43" fmla="*/ 256237 w 362309"/>
              <a:gd name="connsiteY43" fmla="*/ 74693 h 361971"/>
              <a:gd name="connsiteX44" fmla="*/ 256237 w 362309"/>
              <a:gd name="connsiteY44" fmla="*/ 287918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62309" h="361971">
                <a:moveTo>
                  <a:pt x="181474" y="0"/>
                </a:moveTo>
                <a:cubicBezTo>
                  <a:pt x="81152" y="0"/>
                  <a:pt x="0" y="81077"/>
                  <a:pt x="0" y="180667"/>
                </a:cubicBezTo>
                <a:cubicBezTo>
                  <a:pt x="0" y="280895"/>
                  <a:pt x="81152" y="361972"/>
                  <a:pt x="180836" y="361972"/>
                </a:cubicBezTo>
                <a:cubicBezTo>
                  <a:pt x="281157" y="361972"/>
                  <a:pt x="362310" y="280895"/>
                  <a:pt x="362310" y="181305"/>
                </a:cubicBezTo>
                <a:cubicBezTo>
                  <a:pt x="362310" y="181305"/>
                  <a:pt x="362310" y="181305"/>
                  <a:pt x="362310" y="181305"/>
                </a:cubicBezTo>
                <a:cubicBezTo>
                  <a:pt x="362310" y="81077"/>
                  <a:pt x="281796" y="0"/>
                  <a:pt x="181474" y="0"/>
                </a:cubicBezTo>
                <a:cubicBezTo>
                  <a:pt x="181474" y="0"/>
                  <a:pt x="181474" y="0"/>
                  <a:pt x="181474" y="0"/>
                </a:cubicBezTo>
                <a:close/>
                <a:moveTo>
                  <a:pt x="68372" y="180667"/>
                </a:moveTo>
                <a:cubicBezTo>
                  <a:pt x="68372" y="176836"/>
                  <a:pt x="70929" y="174283"/>
                  <a:pt x="74762" y="174283"/>
                </a:cubicBezTo>
                <a:lnTo>
                  <a:pt x="189142" y="174283"/>
                </a:lnTo>
                <a:lnTo>
                  <a:pt x="169333" y="154492"/>
                </a:lnTo>
                <a:cubicBezTo>
                  <a:pt x="166778" y="151939"/>
                  <a:pt x="166778" y="148108"/>
                  <a:pt x="169333" y="145555"/>
                </a:cubicBezTo>
                <a:cubicBezTo>
                  <a:pt x="171889" y="143001"/>
                  <a:pt x="175723" y="143001"/>
                  <a:pt x="178279" y="145555"/>
                </a:cubicBezTo>
                <a:cubicBezTo>
                  <a:pt x="178279" y="145555"/>
                  <a:pt x="178279" y="145555"/>
                  <a:pt x="178279" y="145555"/>
                </a:cubicBezTo>
                <a:lnTo>
                  <a:pt x="208951" y="176198"/>
                </a:lnTo>
                <a:cubicBezTo>
                  <a:pt x="209590" y="176836"/>
                  <a:pt x="210229" y="177475"/>
                  <a:pt x="210229" y="178113"/>
                </a:cubicBezTo>
                <a:cubicBezTo>
                  <a:pt x="210868" y="179390"/>
                  <a:pt x="210868" y="181305"/>
                  <a:pt x="210229" y="183220"/>
                </a:cubicBezTo>
                <a:cubicBezTo>
                  <a:pt x="210229" y="183859"/>
                  <a:pt x="209590" y="184497"/>
                  <a:pt x="208951" y="185135"/>
                </a:cubicBezTo>
                <a:lnTo>
                  <a:pt x="178279" y="215779"/>
                </a:lnTo>
                <a:cubicBezTo>
                  <a:pt x="177001" y="217055"/>
                  <a:pt x="175723" y="217694"/>
                  <a:pt x="173806" y="217694"/>
                </a:cubicBezTo>
                <a:cubicBezTo>
                  <a:pt x="169973" y="217694"/>
                  <a:pt x="167416" y="214502"/>
                  <a:pt x="167416" y="211310"/>
                </a:cubicBezTo>
                <a:cubicBezTo>
                  <a:pt x="167416" y="209395"/>
                  <a:pt x="168056" y="208118"/>
                  <a:pt x="169333" y="206841"/>
                </a:cubicBezTo>
                <a:lnTo>
                  <a:pt x="189142" y="187051"/>
                </a:lnTo>
                <a:lnTo>
                  <a:pt x="74762" y="187051"/>
                </a:lnTo>
                <a:cubicBezTo>
                  <a:pt x="70929" y="187051"/>
                  <a:pt x="68372" y="184497"/>
                  <a:pt x="68372" y="180667"/>
                </a:cubicBezTo>
                <a:cubicBezTo>
                  <a:pt x="68372" y="180667"/>
                  <a:pt x="68372" y="180667"/>
                  <a:pt x="68372" y="180667"/>
                </a:cubicBezTo>
                <a:close/>
                <a:moveTo>
                  <a:pt x="256237" y="287918"/>
                </a:moveTo>
                <a:cubicBezTo>
                  <a:pt x="256237" y="291748"/>
                  <a:pt x="253681" y="294302"/>
                  <a:pt x="249847" y="294302"/>
                </a:cubicBezTo>
                <a:lnTo>
                  <a:pt x="135467" y="294302"/>
                </a:lnTo>
                <a:cubicBezTo>
                  <a:pt x="131633" y="294302"/>
                  <a:pt x="129077" y="291748"/>
                  <a:pt x="129077" y="287918"/>
                </a:cubicBezTo>
                <a:lnTo>
                  <a:pt x="129077" y="218971"/>
                </a:lnTo>
                <a:cubicBezTo>
                  <a:pt x="129077" y="215140"/>
                  <a:pt x="131633" y="212587"/>
                  <a:pt x="135467" y="212587"/>
                </a:cubicBezTo>
                <a:cubicBezTo>
                  <a:pt x="139301" y="212587"/>
                  <a:pt x="141857" y="215140"/>
                  <a:pt x="141857" y="218971"/>
                </a:cubicBezTo>
                <a:lnTo>
                  <a:pt x="141857" y="281534"/>
                </a:lnTo>
                <a:lnTo>
                  <a:pt x="243457" y="281534"/>
                </a:lnTo>
                <a:lnTo>
                  <a:pt x="243457" y="81077"/>
                </a:lnTo>
                <a:lnTo>
                  <a:pt x="141857" y="81077"/>
                </a:lnTo>
                <a:lnTo>
                  <a:pt x="141857" y="143640"/>
                </a:lnTo>
                <a:cubicBezTo>
                  <a:pt x="141857" y="147470"/>
                  <a:pt x="139301" y="150024"/>
                  <a:pt x="135467" y="150024"/>
                </a:cubicBezTo>
                <a:cubicBezTo>
                  <a:pt x="131633" y="150024"/>
                  <a:pt x="129077" y="147470"/>
                  <a:pt x="129077" y="143640"/>
                </a:cubicBezTo>
                <a:lnTo>
                  <a:pt x="129077" y="74693"/>
                </a:lnTo>
                <a:cubicBezTo>
                  <a:pt x="129077" y="70862"/>
                  <a:pt x="131633" y="68309"/>
                  <a:pt x="135467" y="68309"/>
                </a:cubicBezTo>
                <a:lnTo>
                  <a:pt x="249847" y="68309"/>
                </a:lnTo>
                <a:cubicBezTo>
                  <a:pt x="253681" y="68309"/>
                  <a:pt x="256237" y="70862"/>
                  <a:pt x="256237" y="74693"/>
                </a:cubicBezTo>
                <a:lnTo>
                  <a:pt x="256237" y="287918"/>
                </a:lnTo>
                <a:close/>
              </a:path>
            </a:pathLst>
          </a:custGeom>
          <a:solidFill>
            <a:srgbClr val="00ABAB"/>
          </a:solid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Open Sans"/>
              <a:ea typeface="+mn-ea"/>
              <a:cs typeface="+mn-cs"/>
            </a:endParaRPr>
          </a:p>
        </p:txBody>
      </p:sp>
      <p:pic>
        <p:nvPicPr>
          <p:cNvPr id="11" name="Picture 5" descr="A graph of events by each other&#10;&#10;Description automatically generated">
            <a:extLst>
              <a:ext uri="{FF2B5EF4-FFF2-40B4-BE49-F238E27FC236}">
                <a16:creationId xmlns:a16="http://schemas.microsoft.com/office/drawing/2014/main" id="{AB2D70A2-9091-C7A2-E126-D5D60FC09DDC}"/>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559074" y="1453821"/>
            <a:ext cx="5796361" cy="3802314"/>
          </a:xfrm>
          <a:prstGeom prst="rect">
            <a:avLst/>
          </a:prstGeom>
          <a:noFill/>
          <a:extLst>
            <a:ext uri="{909E8E84-426E-40DD-AFC4-6F175D3DCCD1}">
              <a14:hiddenFill xmlns:a14="http://schemas.microsoft.com/office/drawing/2010/main">
                <a:solidFill>
                  <a:srgbClr val="FFFFFF"/>
                </a:solidFill>
              </a14:hiddenFill>
            </a:ext>
          </a:extLst>
        </p:spPr>
      </p:pic>
      <p:sp>
        <p:nvSpPr>
          <p:cNvPr id="13" name="Line Callout 1 12">
            <a:extLst>
              <a:ext uri="{FF2B5EF4-FFF2-40B4-BE49-F238E27FC236}">
                <a16:creationId xmlns:a16="http://schemas.microsoft.com/office/drawing/2014/main" id="{3148FAD9-30C5-6494-31B5-ABA54CB94578}"/>
              </a:ext>
            </a:extLst>
          </p:cNvPr>
          <p:cNvSpPr/>
          <p:nvPr/>
        </p:nvSpPr>
        <p:spPr>
          <a:xfrm>
            <a:off x="3616712" y="1816100"/>
            <a:ext cx="1641088" cy="1612900"/>
          </a:xfrm>
          <a:prstGeom prst="borderCallout1">
            <a:avLst>
              <a:gd name="adj1" fmla="val 3750"/>
              <a:gd name="adj2" fmla="val -1131"/>
              <a:gd name="adj3" fmla="val 32500"/>
              <a:gd name="adj4" fmla="val -30238"/>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WECC, accounting for ~35% of all outages, is by far the largest geographic region, covering most of the American west, which tends to be hot and have large wildfires.   </a:t>
            </a:r>
          </a:p>
        </p:txBody>
      </p:sp>
      <p:sp>
        <p:nvSpPr>
          <p:cNvPr id="14" name="Line Callout 1 13">
            <a:extLst>
              <a:ext uri="{FF2B5EF4-FFF2-40B4-BE49-F238E27FC236}">
                <a16:creationId xmlns:a16="http://schemas.microsoft.com/office/drawing/2014/main" id="{5218EA56-022B-D790-3B85-07337A5D5832}"/>
              </a:ext>
            </a:extLst>
          </p:cNvPr>
          <p:cNvSpPr/>
          <p:nvPr/>
        </p:nvSpPr>
        <p:spPr>
          <a:xfrm>
            <a:off x="7744212" y="1816100"/>
            <a:ext cx="3444488" cy="850900"/>
          </a:xfrm>
          <a:prstGeom prst="borderCallout1">
            <a:avLst>
              <a:gd name="adj1" fmla="val 3750"/>
              <a:gd name="adj2" fmla="val -1131"/>
              <a:gd name="adj3" fmla="val 150423"/>
              <a:gd name="adj4" fmla="val -14668"/>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Vandalism accounts for &gt; 25% of all WECC outages. Providing security against vandalism is a potentially cost-effective path towards preventing a significant number of future outages. </a:t>
            </a:r>
          </a:p>
        </p:txBody>
      </p:sp>
    </p:spTree>
    <p:extLst>
      <p:ext uri="{BB962C8B-B14F-4D97-AF65-F5344CB8AC3E}">
        <p14:creationId xmlns:p14="http://schemas.microsoft.com/office/powerpoint/2010/main" val="3624716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CFDDA3-7291-546F-B26A-716DB3D5A977}"/>
              </a:ext>
            </a:extLst>
          </p:cNvPr>
          <p:cNvSpPr/>
          <p:nvPr/>
        </p:nvSpPr>
        <p:spPr>
          <a:xfrm>
            <a:off x="551687" y="1036720"/>
            <a:ext cx="10954672" cy="5582668"/>
          </a:xfrm>
          <a:prstGeom prst="rect">
            <a:avLst/>
          </a:prstGeom>
          <a:solidFill>
            <a:schemeClr val="bg2"/>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0" lang="en-US" b="1" i="0" u="none" strike="noStrike" kern="1200" cap="none" spc="0" normalizeH="0" baseline="0" noProof="0" dirty="0">
                <a:ln>
                  <a:noFill/>
                </a:ln>
                <a:solidFill>
                  <a:prstClr val="black"/>
                </a:solidFill>
                <a:effectLst/>
                <a:uLnTx/>
                <a:uFillTx/>
                <a:latin typeface="Aptos" panose="02110004020202020204"/>
                <a:ea typeface="+mn-ea"/>
                <a:cs typeface="+mn-cs"/>
              </a:rPr>
              <a:t>Histogram of outage events by State and Event Type</a:t>
            </a: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indent="-171450">
              <a:buFont typeface="Arial" panose="020B0604020202020204" pitchFamily="34" charset="0"/>
              <a:buChar char="•"/>
            </a:pPr>
            <a:r>
              <a:rPr kumimoji="0" lang="en-US" sz="1200" i="0" u="none" strike="noStrike" kern="1200" cap="none" spc="0" normalizeH="0" baseline="0" noProof="0" dirty="0">
                <a:ln>
                  <a:noFill/>
                </a:ln>
                <a:solidFill>
                  <a:prstClr val="black"/>
                </a:solidFill>
                <a:effectLst/>
                <a:uLnTx/>
                <a:uFillTx/>
                <a:latin typeface="Aptos" panose="02110004020202020204"/>
                <a:ea typeface="+mn-ea"/>
                <a:cs typeface="+mn-cs"/>
              </a:rPr>
              <a:t>The top 5 states of California, Texas, Alabama, Louisiana, and Washington account for &gt; 50% of all major US outages, focusing on these 5 states may provide insights into the best allocation of investments for grid reliability</a:t>
            </a:r>
          </a:p>
          <a:p>
            <a:pPr marL="171450" indent="-171450">
              <a:buFont typeface="Arial" panose="020B0604020202020204" pitchFamily="34" charset="0"/>
              <a:buChar char="•"/>
            </a:pPr>
            <a:endParaRPr kumimoji="0" lang="en-US" sz="1200"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indent="-171450">
              <a:buFont typeface="Arial" panose="020B0604020202020204" pitchFamily="34" charset="0"/>
              <a:buChar char="•"/>
            </a:pPr>
            <a:r>
              <a:rPr lang="en-US" sz="1200" dirty="0">
                <a:solidFill>
                  <a:prstClr val="black"/>
                </a:solidFill>
                <a:latin typeface="Aptos" panose="02110004020202020204"/>
              </a:rPr>
              <a:t>Severe weather and vandalism cause a significant number of outages in California.  Wildfires are a major source of severe weather in California – further studies relating wildfires to outages should be examined. Weather proofing infrastructure (e.g., moving lines underground) may combat outages due to wildfires.</a:t>
            </a:r>
            <a:endParaRPr kumimoji="0" lang="en-US" sz="1200"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indent="-171450">
              <a:buFont typeface="Arial" panose="020B0604020202020204" pitchFamily="34" charset="0"/>
              <a:buChar char="•"/>
            </a:pP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5" name="Title 1">
            <a:extLst>
              <a:ext uri="{FF2B5EF4-FFF2-40B4-BE49-F238E27FC236}">
                <a16:creationId xmlns:a16="http://schemas.microsoft.com/office/drawing/2014/main" id="{74F32FC7-72D0-2893-F9AA-21B335A570B0}"/>
              </a:ext>
            </a:extLst>
          </p:cNvPr>
          <p:cNvSpPr txBox="1">
            <a:spLocks/>
          </p:cNvSpPr>
          <p:nvPr/>
        </p:nvSpPr>
        <p:spPr bwMode="gray">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i="0" kern="1200" noProof="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lumMod val="85000"/>
                    <a:lumOff val="15000"/>
                  </a:sysClr>
                </a:solidFill>
                <a:effectLst/>
                <a:uLnTx/>
                <a:uFillTx/>
                <a:latin typeface="Open Sans" panose="020B0606030504020204" pitchFamily="34" charset="0"/>
                <a:ea typeface="Open Sans" panose="020B0606030504020204" pitchFamily="34" charset="0"/>
                <a:cs typeface="Open Sans" panose="020B0606030504020204" pitchFamily="34" charset="0"/>
              </a:rPr>
              <a:t>EDA: Histogram of Outages by State</a:t>
            </a:r>
          </a:p>
        </p:txBody>
      </p:sp>
      <p:sp>
        <p:nvSpPr>
          <p:cNvPr id="7" name="Graphic 5">
            <a:extLst>
              <a:ext uri="{FF2B5EF4-FFF2-40B4-BE49-F238E27FC236}">
                <a16:creationId xmlns:a16="http://schemas.microsoft.com/office/drawing/2014/main" id="{5DFCDBAE-D0B4-DA2A-D9AA-A3D6129E0EA3}"/>
              </a:ext>
            </a:extLst>
          </p:cNvPr>
          <p:cNvSpPr>
            <a:spLocks noChangeAspect="1"/>
          </p:cNvSpPr>
          <p:nvPr/>
        </p:nvSpPr>
        <p:spPr>
          <a:xfrm>
            <a:off x="11324472" y="238607"/>
            <a:ext cx="617950" cy="617374"/>
          </a:xfrm>
          <a:custGeom>
            <a:avLst/>
            <a:gdLst>
              <a:gd name="connsiteX0" fmla="*/ 181474 w 362309"/>
              <a:gd name="connsiteY0" fmla="*/ 0 h 361971"/>
              <a:gd name="connsiteX1" fmla="*/ 0 w 362309"/>
              <a:gd name="connsiteY1" fmla="*/ 180667 h 361971"/>
              <a:gd name="connsiteX2" fmla="*/ 180836 w 362309"/>
              <a:gd name="connsiteY2" fmla="*/ 361972 h 361971"/>
              <a:gd name="connsiteX3" fmla="*/ 362310 w 362309"/>
              <a:gd name="connsiteY3" fmla="*/ 181305 h 361971"/>
              <a:gd name="connsiteX4" fmla="*/ 362310 w 362309"/>
              <a:gd name="connsiteY4" fmla="*/ 181305 h 361971"/>
              <a:gd name="connsiteX5" fmla="*/ 181474 w 362309"/>
              <a:gd name="connsiteY5" fmla="*/ 0 h 361971"/>
              <a:gd name="connsiteX6" fmla="*/ 181474 w 362309"/>
              <a:gd name="connsiteY6" fmla="*/ 0 h 361971"/>
              <a:gd name="connsiteX7" fmla="*/ 68372 w 362309"/>
              <a:gd name="connsiteY7" fmla="*/ 180667 h 361971"/>
              <a:gd name="connsiteX8" fmla="*/ 74762 w 362309"/>
              <a:gd name="connsiteY8" fmla="*/ 174283 h 361971"/>
              <a:gd name="connsiteX9" fmla="*/ 189142 w 362309"/>
              <a:gd name="connsiteY9" fmla="*/ 174283 h 361971"/>
              <a:gd name="connsiteX10" fmla="*/ 169333 w 362309"/>
              <a:gd name="connsiteY10" fmla="*/ 154492 h 361971"/>
              <a:gd name="connsiteX11" fmla="*/ 169333 w 362309"/>
              <a:gd name="connsiteY11" fmla="*/ 145555 h 361971"/>
              <a:gd name="connsiteX12" fmla="*/ 178279 w 362309"/>
              <a:gd name="connsiteY12" fmla="*/ 145555 h 361971"/>
              <a:gd name="connsiteX13" fmla="*/ 178279 w 362309"/>
              <a:gd name="connsiteY13" fmla="*/ 145555 h 361971"/>
              <a:gd name="connsiteX14" fmla="*/ 208951 w 362309"/>
              <a:gd name="connsiteY14" fmla="*/ 176198 h 361971"/>
              <a:gd name="connsiteX15" fmla="*/ 210229 w 362309"/>
              <a:gd name="connsiteY15" fmla="*/ 178113 h 361971"/>
              <a:gd name="connsiteX16" fmla="*/ 210229 w 362309"/>
              <a:gd name="connsiteY16" fmla="*/ 183220 h 361971"/>
              <a:gd name="connsiteX17" fmla="*/ 208951 w 362309"/>
              <a:gd name="connsiteY17" fmla="*/ 185135 h 361971"/>
              <a:gd name="connsiteX18" fmla="*/ 178279 w 362309"/>
              <a:gd name="connsiteY18" fmla="*/ 215779 h 361971"/>
              <a:gd name="connsiteX19" fmla="*/ 173806 w 362309"/>
              <a:gd name="connsiteY19" fmla="*/ 217694 h 361971"/>
              <a:gd name="connsiteX20" fmla="*/ 167416 w 362309"/>
              <a:gd name="connsiteY20" fmla="*/ 211310 h 361971"/>
              <a:gd name="connsiteX21" fmla="*/ 169333 w 362309"/>
              <a:gd name="connsiteY21" fmla="*/ 206841 h 361971"/>
              <a:gd name="connsiteX22" fmla="*/ 189142 w 362309"/>
              <a:gd name="connsiteY22" fmla="*/ 187051 h 361971"/>
              <a:gd name="connsiteX23" fmla="*/ 74762 w 362309"/>
              <a:gd name="connsiteY23" fmla="*/ 187051 h 361971"/>
              <a:gd name="connsiteX24" fmla="*/ 68372 w 362309"/>
              <a:gd name="connsiteY24" fmla="*/ 180667 h 361971"/>
              <a:gd name="connsiteX25" fmla="*/ 68372 w 362309"/>
              <a:gd name="connsiteY25" fmla="*/ 180667 h 361971"/>
              <a:gd name="connsiteX26" fmla="*/ 256237 w 362309"/>
              <a:gd name="connsiteY26" fmla="*/ 287918 h 361971"/>
              <a:gd name="connsiteX27" fmla="*/ 249847 w 362309"/>
              <a:gd name="connsiteY27" fmla="*/ 294302 h 361971"/>
              <a:gd name="connsiteX28" fmla="*/ 135467 w 362309"/>
              <a:gd name="connsiteY28" fmla="*/ 294302 h 361971"/>
              <a:gd name="connsiteX29" fmla="*/ 129077 w 362309"/>
              <a:gd name="connsiteY29" fmla="*/ 287918 h 361971"/>
              <a:gd name="connsiteX30" fmla="*/ 129077 w 362309"/>
              <a:gd name="connsiteY30" fmla="*/ 218971 h 361971"/>
              <a:gd name="connsiteX31" fmla="*/ 135467 w 362309"/>
              <a:gd name="connsiteY31" fmla="*/ 212587 h 361971"/>
              <a:gd name="connsiteX32" fmla="*/ 141857 w 362309"/>
              <a:gd name="connsiteY32" fmla="*/ 218971 h 361971"/>
              <a:gd name="connsiteX33" fmla="*/ 141857 w 362309"/>
              <a:gd name="connsiteY33" fmla="*/ 281534 h 361971"/>
              <a:gd name="connsiteX34" fmla="*/ 243457 w 362309"/>
              <a:gd name="connsiteY34" fmla="*/ 281534 h 361971"/>
              <a:gd name="connsiteX35" fmla="*/ 243457 w 362309"/>
              <a:gd name="connsiteY35" fmla="*/ 81077 h 361971"/>
              <a:gd name="connsiteX36" fmla="*/ 141857 w 362309"/>
              <a:gd name="connsiteY36" fmla="*/ 81077 h 361971"/>
              <a:gd name="connsiteX37" fmla="*/ 141857 w 362309"/>
              <a:gd name="connsiteY37" fmla="*/ 143640 h 361971"/>
              <a:gd name="connsiteX38" fmla="*/ 135467 w 362309"/>
              <a:gd name="connsiteY38" fmla="*/ 150024 h 361971"/>
              <a:gd name="connsiteX39" fmla="*/ 129077 w 362309"/>
              <a:gd name="connsiteY39" fmla="*/ 143640 h 361971"/>
              <a:gd name="connsiteX40" fmla="*/ 129077 w 362309"/>
              <a:gd name="connsiteY40" fmla="*/ 74693 h 361971"/>
              <a:gd name="connsiteX41" fmla="*/ 135467 w 362309"/>
              <a:gd name="connsiteY41" fmla="*/ 68309 h 361971"/>
              <a:gd name="connsiteX42" fmla="*/ 249847 w 362309"/>
              <a:gd name="connsiteY42" fmla="*/ 68309 h 361971"/>
              <a:gd name="connsiteX43" fmla="*/ 256237 w 362309"/>
              <a:gd name="connsiteY43" fmla="*/ 74693 h 361971"/>
              <a:gd name="connsiteX44" fmla="*/ 256237 w 362309"/>
              <a:gd name="connsiteY44" fmla="*/ 287918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62309" h="361971">
                <a:moveTo>
                  <a:pt x="181474" y="0"/>
                </a:moveTo>
                <a:cubicBezTo>
                  <a:pt x="81152" y="0"/>
                  <a:pt x="0" y="81077"/>
                  <a:pt x="0" y="180667"/>
                </a:cubicBezTo>
                <a:cubicBezTo>
                  <a:pt x="0" y="280895"/>
                  <a:pt x="81152" y="361972"/>
                  <a:pt x="180836" y="361972"/>
                </a:cubicBezTo>
                <a:cubicBezTo>
                  <a:pt x="281157" y="361972"/>
                  <a:pt x="362310" y="280895"/>
                  <a:pt x="362310" y="181305"/>
                </a:cubicBezTo>
                <a:cubicBezTo>
                  <a:pt x="362310" y="181305"/>
                  <a:pt x="362310" y="181305"/>
                  <a:pt x="362310" y="181305"/>
                </a:cubicBezTo>
                <a:cubicBezTo>
                  <a:pt x="362310" y="81077"/>
                  <a:pt x="281796" y="0"/>
                  <a:pt x="181474" y="0"/>
                </a:cubicBezTo>
                <a:cubicBezTo>
                  <a:pt x="181474" y="0"/>
                  <a:pt x="181474" y="0"/>
                  <a:pt x="181474" y="0"/>
                </a:cubicBezTo>
                <a:close/>
                <a:moveTo>
                  <a:pt x="68372" y="180667"/>
                </a:moveTo>
                <a:cubicBezTo>
                  <a:pt x="68372" y="176836"/>
                  <a:pt x="70929" y="174283"/>
                  <a:pt x="74762" y="174283"/>
                </a:cubicBezTo>
                <a:lnTo>
                  <a:pt x="189142" y="174283"/>
                </a:lnTo>
                <a:lnTo>
                  <a:pt x="169333" y="154492"/>
                </a:lnTo>
                <a:cubicBezTo>
                  <a:pt x="166778" y="151939"/>
                  <a:pt x="166778" y="148108"/>
                  <a:pt x="169333" y="145555"/>
                </a:cubicBezTo>
                <a:cubicBezTo>
                  <a:pt x="171889" y="143001"/>
                  <a:pt x="175723" y="143001"/>
                  <a:pt x="178279" y="145555"/>
                </a:cubicBezTo>
                <a:cubicBezTo>
                  <a:pt x="178279" y="145555"/>
                  <a:pt x="178279" y="145555"/>
                  <a:pt x="178279" y="145555"/>
                </a:cubicBezTo>
                <a:lnTo>
                  <a:pt x="208951" y="176198"/>
                </a:lnTo>
                <a:cubicBezTo>
                  <a:pt x="209590" y="176836"/>
                  <a:pt x="210229" y="177475"/>
                  <a:pt x="210229" y="178113"/>
                </a:cubicBezTo>
                <a:cubicBezTo>
                  <a:pt x="210868" y="179390"/>
                  <a:pt x="210868" y="181305"/>
                  <a:pt x="210229" y="183220"/>
                </a:cubicBezTo>
                <a:cubicBezTo>
                  <a:pt x="210229" y="183859"/>
                  <a:pt x="209590" y="184497"/>
                  <a:pt x="208951" y="185135"/>
                </a:cubicBezTo>
                <a:lnTo>
                  <a:pt x="178279" y="215779"/>
                </a:lnTo>
                <a:cubicBezTo>
                  <a:pt x="177001" y="217055"/>
                  <a:pt x="175723" y="217694"/>
                  <a:pt x="173806" y="217694"/>
                </a:cubicBezTo>
                <a:cubicBezTo>
                  <a:pt x="169973" y="217694"/>
                  <a:pt x="167416" y="214502"/>
                  <a:pt x="167416" y="211310"/>
                </a:cubicBezTo>
                <a:cubicBezTo>
                  <a:pt x="167416" y="209395"/>
                  <a:pt x="168056" y="208118"/>
                  <a:pt x="169333" y="206841"/>
                </a:cubicBezTo>
                <a:lnTo>
                  <a:pt x="189142" y="187051"/>
                </a:lnTo>
                <a:lnTo>
                  <a:pt x="74762" y="187051"/>
                </a:lnTo>
                <a:cubicBezTo>
                  <a:pt x="70929" y="187051"/>
                  <a:pt x="68372" y="184497"/>
                  <a:pt x="68372" y="180667"/>
                </a:cubicBezTo>
                <a:cubicBezTo>
                  <a:pt x="68372" y="180667"/>
                  <a:pt x="68372" y="180667"/>
                  <a:pt x="68372" y="180667"/>
                </a:cubicBezTo>
                <a:close/>
                <a:moveTo>
                  <a:pt x="256237" y="287918"/>
                </a:moveTo>
                <a:cubicBezTo>
                  <a:pt x="256237" y="291748"/>
                  <a:pt x="253681" y="294302"/>
                  <a:pt x="249847" y="294302"/>
                </a:cubicBezTo>
                <a:lnTo>
                  <a:pt x="135467" y="294302"/>
                </a:lnTo>
                <a:cubicBezTo>
                  <a:pt x="131633" y="294302"/>
                  <a:pt x="129077" y="291748"/>
                  <a:pt x="129077" y="287918"/>
                </a:cubicBezTo>
                <a:lnTo>
                  <a:pt x="129077" y="218971"/>
                </a:lnTo>
                <a:cubicBezTo>
                  <a:pt x="129077" y="215140"/>
                  <a:pt x="131633" y="212587"/>
                  <a:pt x="135467" y="212587"/>
                </a:cubicBezTo>
                <a:cubicBezTo>
                  <a:pt x="139301" y="212587"/>
                  <a:pt x="141857" y="215140"/>
                  <a:pt x="141857" y="218971"/>
                </a:cubicBezTo>
                <a:lnTo>
                  <a:pt x="141857" y="281534"/>
                </a:lnTo>
                <a:lnTo>
                  <a:pt x="243457" y="281534"/>
                </a:lnTo>
                <a:lnTo>
                  <a:pt x="243457" y="81077"/>
                </a:lnTo>
                <a:lnTo>
                  <a:pt x="141857" y="81077"/>
                </a:lnTo>
                <a:lnTo>
                  <a:pt x="141857" y="143640"/>
                </a:lnTo>
                <a:cubicBezTo>
                  <a:pt x="141857" y="147470"/>
                  <a:pt x="139301" y="150024"/>
                  <a:pt x="135467" y="150024"/>
                </a:cubicBezTo>
                <a:cubicBezTo>
                  <a:pt x="131633" y="150024"/>
                  <a:pt x="129077" y="147470"/>
                  <a:pt x="129077" y="143640"/>
                </a:cubicBezTo>
                <a:lnTo>
                  <a:pt x="129077" y="74693"/>
                </a:lnTo>
                <a:cubicBezTo>
                  <a:pt x="129077" y="70862"/>
                  <a:pt x="131633" y="68309"/>
                  <a:pt x="135467" y="68309"/>
                </a:cubicBezTo>
                <a:lnTo>
                  <a:pt x="249847" y="68309"/>
                </a:lnTo>
                <a:cubicBezTo>
                  <a:pt x="253681" y="68309"/>
                  <a:pt x="256237" y="70862"/>
                  <a:pt x="256237" y="74693"/>
                </a:cubicBezTo>
                <a:lnTo>
                  <a:pt x="256237" y="287918"/>
                </a:lnTo>
                <a:close/>
              </a:path>
            </a:pathLst>
          </a:custGeom>
          <a:solidFill>
            <a:srgbClr val="00ABAB"/>
          </a:solid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Open Sans"/>
              <a:ea typeface="+mn-ea"/>
              <a:cs typeface="+mn-cs"/>
            </a:endParaRPr>
          </a:p>
        </p:txBody>
      </p:sp>
      <p:sp>
        <p:nvSpPr>
          <p:cNvPr id="3" name="Rectangle 2">
            <a:extLst>
              <a:ext uri="{FF2B5EF4-FFF2-40B4-BE49-F238E27FC236}">
                <a16:creationId xmlns:a16="http://schemas.microsoft.com/office/drawing/2014/main" id="{4EB46D19-B32D-DDC2-E4C4-835805AEC68A}"/>
              </a:ext>
            </a:extLst>
          </p:cNvPr>
          <p:cNvSpPr>
            <a:spLocks noChangeArrowheads="1"/>
          </p:cNvSpPr>
          <p:nvPr/>
        </p:nvSpPr>
        <p:spPr bwMode="auto">
          <a:xfrm>
            <a:off x="749300" y="1491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6" descr="A graph of events with blue and green bars&#10;&#10;Description automatically generated with medium confidence">
            <a:extLst>
              <a:ext uri="{FF2B5EF4-FFF2-40B4-BE49-F238E27FC236}">
                <a16:creationId xmlns:a16="http://schemas.microsoft.com/office/drawing/2014/main" id="{DF08BA32-3478-0263-9A5D-7AADCF992A6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49300" y="1491921"/>
            <a:ext cx="4318574" cy="3955859"/>
          </a:xfrm>
          <a:prstGeom prst="rect">
            <a:avLst/>
          </a:prstGeom>
          <a:noFill/>
          <a:extLst>
            <a:ext uri="{909E8E84-426E-40DD-AFC4-6F175D3DCCD1}">
              <a14:hiddenFill xmlns:a14="http://schemas.microsoft.com/office/drawing/2010/main">
                <a:solidFill>
                  <a:srgbClr val="FFFFFF"/>
                </a:solidFill>
              </a14:hiddenFill>
            </a:ext>
          </a:extLst>
        </p:spPr>
      </p:pic>
      <p:sp>
        <p:nvSpPr>
          <p:cNvPr id="6" name="Line Callout 1 5">
            <a:extLst>
              <a:ext uri="{FF2B5EF4-FFF2-40B4-BE49-F238E27FC236}">
                <a16:creationId xmlns:a16="http://schemas.microsoft.com/office/drawing/2014/main" id="{DB0DA469-698F-6CBA-FE24-3176029A7D2A}"/>
              </a:ext>
            </a:extLst>
          </p:cNvPr>
          <p:cNvSpPr/>
          <p:nvPr/>
        </p:nvSpPr>
        <p:spPr>
          <a:xfrm>
            <a:off x="2051779" y="2369783"/>
            <a:ext cx="2870200" cy="838198"/>
          </a:xfrm>
          <a:prstGeom prst="borderCallout1">
            <a:avLst>
              <a:gd name="adj1" fmla="val 3750"/>
              <a:gd name="adj2" fmla="val -1131"/>
              <a:gd name="adj3" fmla="val 71023"/>
              <a:gd name="adj4" fmla="val -8557"/>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The top 5 states of California, Texas, Alabama, Louisiana, and Washington account for &gt; 50% of all major US outages</a:t>
            </a:r>
          </a:p>
        </p:txBody>
      </p:sp>
      <p:sp>
        <p:nvSpPr>
          <p:cNvPr id="8" name="Right Bracket 7">
            <a:extLst>
              <a:ext uri="{FF2B5EF4-FFF2-40B4-BE49-F238E27FC236}">
                <a16:creationId xmlns:a16="http://schemas.microsoft.com/office/drawing/2014/main" id="{CDB3523E-CF09-1A43-F263-3F0AD5509F34}"/>
              </a:ext>
            </a:extLst>
          </p:cNvPr>
          <p:cNvSpPr/>
          <p:nvPr/>
        </p:nvSpPr>
        <p:spPr>
          <a:xfrm rot="21290327">
            <a:off x="1652572" y="1819198"/>
            <a:ext cx="153908" cy="2216955"/>
          </a:xfrm>
          <a:prstGeom prst="rightBracket">
            <a:avLst/>
          </a:prstGeom>
          <a:ln w="63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5126" name="Picture 6">
            <a:extLst>
              <a:ext uri="{FF2B5EF4-FFF2-40B4-BE49-F238E27FC236}">
                <a16:creationId xmlns:a16="http://schemas.microsoft.com/office/drawing/2014/main" id="{47B471FE-6373-EDEF-89B9-7B5576ADCD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5059" y="1491921"/>
            <a:ext cx="6066159" cy="3955852"/>
          </a:xfrm>
          <a:prstGeom prst="rect">
            <a:avLst/>
          </a:prstGeom>
          <a:noFill/>
          <a:extLst>
            <a:ext uri="{909E8E84-426E-40DD-AFC4-6F175D3DCCD1}">
              <a14:hiddenFill xmlns:a14="http://schemas.microsoft.com/office/drawing/2010/main">
                <a:solidFill>
                  <a:srgbClr val="FFFFFF"/>
                </a:solidFill>
              </a14:hiddenFill>
            </a:ext>
          </a:extLst>
        </p:spPr>
      </p:pic>
      <p:sp>
        <p:nvSpPr>
          <p:cNvPr id="10" name="Line Callout 1 9">
            <a:extLst>
              <a:ext uri="{FF2B5EF4-FFF2-40B4-BE49-F238E27FC236}">
                <a16:creationId xmlns:a16="http://schemas.microsoft.com/office/drawing/2014/main" id="{DC657221-9198-28DF-96CB-82F8BBF84916}"/>
              </a:ext>
            </a:extLst>
          </p:cNvPr>
          <p:cNvSpPr/>
          <p:nvPr/>
        </p:nvSpPr>
        <p:spPr>
          <a:xfrm>
            <a:off x="6611078" y="1960377"/>
            <a:ext cx="4590321" cy="516121"/>
          </a:xfrm>
          <a:prstGeom prst="borderCallout1">
            <a:avLst>
              <a:gd name="adj1" fmla="val 3750"/>
              <a:gd name="adj2" fmla="val -1131"/>
              <a:gd name="adj3" fmla="val 367717"/>
              <a:gd name="adj4" fmla="val -13034"/>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Preventing vandalism in California would lower the amount of major US outages by ~ 5%</a:t>
            </a:r>
          </a:p>
        </p:txBody>
      </p:sp>
    </p:spTree>
    <p:extLst>
      <p:ext uri="{BB962C8B-B14F-4D97-AF65-F5344CB8AC3E}">
        <p14:creationId xmlns:p14="http://schemas.microsoft.com/office/powerpoint/2010/main" val="1801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CFDDA3-7291-546F-B26A-716DB3D5A977}"/>
              </a:ext>
            </a:extLst>
          </p:cNvPr>
          <p:cNvSpPr/>
          <p:nvPr/>
        </p:nvSpPr>
        <p:spPr>
          <a:xfrm>
            <a:off x="551687" y="1036720"/>
            <a:ext cx="10954672" cy="5582668"/>
          </a:xfrm>
          <a:prstGeom prst="rect">
            <a:avLst/>
          </a:prstGeom>
          <a:solidFill>
            <a:schemeClr val="bg2"/>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0" lang="en-US" b="1" i="0" u="none" strike="noStrike" kern="1200" cap="none" spc="0" normalizeH="0" baseline="0" noProof="0" dirty="0">
                <a:ln>
                  <a:noFill/>
                </a:ln>
                <a:solidFill>
                  <a:prstClr val="black"/>
                </a:solidFill>
                <a:effectLst/>
                <a:uLnTx/>
                <a:uFillTx/>
                <a:latin typeface="Aptos" panose="02110004020202020204"/>
                <a:ea typeface="+mn-ea"/>
                <a:cs typeface="+mn-cs"/>
              </a:rPr>
              <a:t>Analysis of weather impacts on outages</a:t>
            </a: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algn="ct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lgn="ctr"/>
            <a:endParaRPr lang="en-US" sz="1200" b="1" dirty="0">
              <a:solidFill>
                <a:prstClr val="black"/>
              </a:solidFill>
              <a:latin typeface="Aptos" panose="02110004020202020204"/>
            </a:endParaRPr>
          </a:p>
          <a:p>
            <a:pPr marL="171450" indent="-171450">
              <a:buFont typeface="Arial" panose="020B0604020202020204" pitchFamily="34" charset="0"/>
              <a:buChar char="•"/>
            </a:pPr>
            <a:r>
              <a:rPr kumimoji="0" lang="en-US" sz="1200" i="0" u="none" strike="noStrike" kern="1200" cap="none" spc="0" normalizeH="0" baseline="0" noProof="0" dirty="0">
                <a:ln>
                  <a:noFill/>
                </a:ln>
                <a:solidFill>
                  <a:prstClr val="black"/>
                </a:solidFill>
                <a:effectLst/>
                <a:uLnTx/>
                <a:uFillTx/>
                <a:latin typeface="Aptos" panose="02110004020202020204"/>
                <a:ea typeface="+mn-ea"/>
                <a:cs typeface="+mn-cs"/>
              </a:rPr>
              <a:t>More outages occur during Winter and Summer rather than Spring and Fall. More outages seem to occur during Wintertime vs. Summertime.</a:t>
            </a:r>
          </a:p>
          <a:p>
            <a:pPr marL="171450" indent="-171450">
              <a:buFont typeface="Arial" panose="020B0604020202020204" pitchFamily="34" charset="0"/>
              <a:buChar char="•"/>
            </a:pPr>
            <a:endParaRPr kumimoji="0" lang="en-US" sz="1200"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indent="-171450">
              <a:buFont typeface="Arial" panose="020B0604020202020204" pitchFamily="34" charset="0"/>
              <a:buChar char="•"/>
            </a:pPr>
            <a:r>
              <a:rPr lang="en-US" sz="1200" dirty="0">
                <a:solidFill>
                  <a:prstClr val="black"/>
                </a:solidFill>
                <a:latin typeface="Aptos" panose="02110004020202020204"/>
              </a:rPr>
              <a:t>Although more outages seem to occur during Winter vs. Summer, most of the outages seem to occur at relatively high temperatures.  Even in Winter, most outages occur at temperatures above freezing.</a:t>
            </a:r>
          </a:p>
          <a:p>
            <a:pPr marL="171450" indent="-171450">
              <a:buFont typeface="Arial" panose="020B0604020202020204" pitchFamily="34" charset="0"/>
              <a:buChar char="•"/>
            </a:pPr>
            <a:endParaRPr lang="en-US" sz="1200" dirty="0">
              <a:solidFill>
                <a:prstClr val="black"/>
              </a:solidFill>
              <a:latin typeface="Aptos" panose="02110004020202020204"/>
            </a:endParaRPr>
          </a:p>
          <a:p>
            <a:pPr marL="171450" indent="-171450">
              <a:buFont typeface="Arial" panose="020B0604020202020204" pitchFamily="34" charset="0"/>
              <a:buChar char="•"/>
            </a:pPr>
            <a:r>
              <a:rPr kumimoji="0" lang="en-US" sz="1200" i="0" u="none" strike="noStrike" kern="1200" cap="none" spc="0" normalizeH="0" baseline="0" noProof="0" dirty="0" err="1">
                <a:ln>
                  <a:noFill/>
                </a:ln>
                <a:solidFill>
                  <a:prstClr val="black"/>
                </a:solidFill>
                <a:effectLst/>
                <a:uLnTx/>
                <a:uFillTx/>
                <a:latin typeface="Aptos" panose="02110004020202020204"/>
                <a:ea typeface="+mn-ea"/>
                <a:cs typeface="+mn-cs"/>
              </a:rPr>
              <a:t>Snowf</a:t>
            </a:r>
            <a:r>
              <a:rPr lang="en-US" sz="1200" dirty="0">
                <a:solidFill>
                  <a:prstClr val="black"/>
                </a:solidFill>
                <a:latin typeface="Aptos" panose="02110004020202020204"/>
              </a:rPr>
              <a:t>all and precipitation levels are very low during most outages.  It seems as if snowfall and precipitation have a low probability of causing outages.</a:t>
            </a:r>
            <a:endParaRPr kumimoji="0" lang="en-US" sz="1200"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indent="-171450">
              <a:buFont typeface="Arial" panose="020B0604020202020204" pitchFamily="34" charset="0"/>
              <a:buChar char="•"/>
            </a:pP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5" name="Title 1">
            <a:extLst>
              <a:ext uri="{FF2B5EF4-FFF2-40B4-BE49-F238E27FC236}">
                <a16:creationId xmlns:a16="http://schemas.microsoft.com/office/drawing/2014/main" id="{74F32FC7-72D0-2893-F9AA-21B335A570B0}"/>
              </a:ext>
            </a:extLst>
          </p:cNvPr>
          <p:cNvSpPr txBox="1">
            <a:spLocks/>
          </p:cNvSpPr>
          <p:nvPr/>
        </p:nvSpPr>
        <p:spPr bwMode="gray">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i="0" kern="1200" noProof="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lumMod val="85000"/>
                    <a:lumOff val="15000"/>
                  </a:sysClr>
                </a:solidFill>
                <a:effectLst/>
                <a:uLnTx/>
                <a:uFillTx/>
                <a:latin typeface="Open Sans" panose="020B0606030504020204" pitchFamily="34" charset="0"/>
                <a:ea typeface="Open Sans" panose="020B0606030504020204" pitchFamily="34" charset="0"/>
                <a:cs typeface="Open Sans" panose="020B0606030504020204" pitchFamily="34" charset="0"/>
              </a:rPr>
              <a:t>EDA: </a:t>
            </a:r>
            <a:r>
              <a:rPr lang="en-US" dirty="0">
                <a:solidFill>
                  <a:sysClr val="windowText" lastClr="000000">
                    <a:lumMod val="85000"/>
                    <a:lumOff val="15000"/>
                  </a:sysClr>
                </a:solidFill>
              </a:rPr>
              <a:t>Weather Effects on Outages</a:t>
            </a:r>
            <a:endParaRPr kumimoji="0" lang="en-US" sz="2400" b="1" i="0" u="none" strike="noStrike" kern="1200" cap="none" spc="0" normalizeH="0" baseline="0" noProof="0" dirty="0">
              <a:ln>
                <a:noFill/>
              </a:ln>
              <a:solidFill>
                <a:sysClr val="windowText" lastClr="000000">
                  <a:lumMod val="85000"/>
                  <a:lumOff val="15000"/>
                </a:sys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 name="Graphic 5">
            <a:extLst>
              <a:ext uri="{FF2B5EF4-FFF2-40B4-BE49-F238E27FC236}">
                <a16:creationId xmlns:a16="http://schemas.microsoft.com/office/drawing/2014/main" id="{5DFCDBAE-D0B4-DA2A-D9AA-A3D6129E0EA3}"/>
              </a:ext>
            </a:extLst>
          </p:cNvPr>
          <p:cNvSpPr>
            <a:spLocks noChangeAspect="1"/>
          </p:cNvSpPr>
          <p:nvPr/>
        </p:nvSpPr>
        <p:spPr>
          <a:xfrm>
            <a:off x="11324472" y="238607"/>
            <a:ext cx="617950" cy="617374"/>
          </a:xfrm>
          <a:custGeom>
            <a:avLst/>
            <a:gdLst>
              <a:gd name="connsiteX0" fmla="*/ 181474 w 362309"/>
              <a:gd name="connsiteY0" fmla="*/ 0 h 361971"/>
              <a:gd name="connsiteX1" fmla="*/ 0 w 362309"/>
              <a:gd name="connsiteY1" fmla="*/ 180667 h 361971"/>
              <a:gd name="connsiteX2" fmla="*/ 180836 w 362309"/>
              <a:gd name="connsiteY2" fmla="*/ 361972 h 361971"/>
              <a:gd name="connsiteX3" fmla="*/ 362310 w 362309"/>
              <a:gd name="connsiteY3" fmla="*/ 181305 h 361971"/>
              <a:gd name="connsiteX4" fmla="*/ 362310 w 362309"/>
              <a:gd name="connsiteY4" fmla="*/ 181305 h 361971"/>
              <a:gd name="connsiteX5" fmla="*/ 181474 w 362309"/>
              <a:gd name="connsiteY5" fmla="*/ 0 h 361971"/>
              <a:gd name="connsiteX6" fmla="*/ 181474 w 362309"/>
              <a:gd name="connsiteY6" fmla="*/ 0 h 361971"/>
              <a:gd name="connsiteX7" fmla="*/ 68372 w 362309"/>
              <a:gd name="connsiteY7" fmla="*/ 180667 h 361971"/>
              <a:gd name="connsiteX8" fmla="*/ 74762 w 362309"/>
              <a:gd name="connsiteY8" fmla="*/ 174283 h 361971"/>
              <a:gd name="connsiteX9" fmla="*/ 189142 w 362309"/>
              <a:gd name="connsiteY9" fmla="*/ 174283 h 361971"/>
              <a:gd name="connsiteX10" fmla="*/ 169333 w 362309"/>
              <a:gd name="connsiteY10" fmla="*/ 154492 h 361971"/>
              <a:gd name="connsiteX11" fmla="*/ 169333 w 362309"/>
              <a:gd name="connsiteY11" fmla="*/ 145555 h 361971"/>
              <a:gd name="connsiteX12" fmla="*/ 178279 w 362309"/>
              <a:gd name="connsiteY12" fmla="*/ 145555 h 361971"/>
              <a:gd name="connsiteX13" fmla="*/ 178279 w 362309"/>
              <a:gd name="connsiteY13" fmla="*/ 145555 h 361971"/>
              <a:gd name="connsiteX14" fmla="*/ 208951 w 362309"/>
              <a:gd name="connsiteY14" fmla="*/ 176198 h 361971"/>
              <a:gd name="connsiteX15" fmla="*/ 210229 w 362309"/>
              <a:gd name="connsiteY15" fmla="*/ 178113 h 361971"/>
              <a:gd name="connsiteX16" fmla="*/ 210229 w 362309"/>
              <a:gd name="connsiteY16" fmla="*/ 183220 h 361971"/>
              <a:gd name="connsiteX17" fmla="*/ 208951 w 362309"/>
              <a:gd name="connsiteY17" fmla="*/ 185135 h 361971"/>
              <a:gd name="connsiteX18" fmla="*/ 178279 w 362309"/>
              <a:gd name="connsiteY18" fmla="*/ 215779 h 361971"/>
              <a:gd name="connsiteX19" fmla="*/ 173806 w 362309"/>
              <a:gd name="connsiteY19" fmla="*/ 217694 h 361971"/>
              <a:gd name="connsiteX20" fmla="*/ 167416 w 362309"/>
              <a:gd name="connsiteY20" fmla="*/ 211310 h 361971"/>
              <a:gd name="connsiteX21" fmla="*/ 169333 w 362309"/>
              <a:gd name="connsiteY21" fmla="*/ 206841 h 361971"/>
              <a:gd name="connsiteX22" fmla="*/ 189142 w 362309"/>
              <a:gd name="connsiteY22" fmla="*/ 187051 h 361971"/>
              <a:gd name="connsiteX23" fmla="*/ 74762 w 362309"/>
              <a:gd name="connsiteY23" fmla="*/ 187051 h 361971"/>
              <a:gd name="connsiteX24" fmla="*/ 68372 w 362309"/>
              <a:gd name="connsiteY24" fmla="*/ 180667 h 361971"/>
              <a:gd name="connsiteX25" fmla="*/ 68372 w 362309"/>
              <a:gd name="connsiteY25" fmla="*/ 180667 h 361971"/>
              <a:gd name="connsiteX26" fmla="*/ 256237 w 362309"/>
              <a:gd name="connsiteY26" fmla="*/ 287918 h 361971"/>
              <a:gd name="connsiteX27" fmla="*/ 249847 w 362309"/>
              <a:gd name="connsiteY27" fmla="*/ 294302 h 361971"/>
              <a:gd name="connsiteX28" fmla="*/ 135467 w 362309"/>
              <a:gd name="connsiteY28" fmla="*/ 294302 h 361971"/>
              <a:gd name="connsiteX29" fmla="*/ 129077 w 362309"/>
              <a:gd name="connsiteY29" fmla="*/ 287918 h 361971"/>
              <a:gd name="connsiteX30" fmla="*/ 129077 w 362309"/>
              <a:gd name="connsiteY30" fmla="*/ 218971 h 361971"/>
              <a:gd name="connsiteX31" fmla="*/ 135467 w 362309"/>
              <a:gd name="connsiteY31" fmla="*/ 212587 h 361971"/>
              <a:gd name="connsiteX32" fmla="*/ 141857 w 362309"/>
              <a:gd name="connsiteY32" fmla="*/ 218971 h 361971"/>
              <a:gd name="connsiteX33" fmla="*/ 141857 w 362309"/>
              <a:gd name="connsiteY33" fmla="*/ 281534 h 361971"/>
              <a:gd name="connsiteX34" fmla="*/ 243457 w 362309"/>
              <a:gd name="connsiteY34" fmla="*/ 281534 h 361971"/>
              <a:gd name="connsiteX35" fmla="*/ 243457 w 362309"/>
              <a:gd name="connsiteY35" fmla="*/ 81077 h 361971"/>
              <a:gd name="connsiteX36" fmla="*/ 141857 w 362309"/>
              <a:gd name="connsiteY36" fmla="*/ 81077 h 361971"/>
              <a:gd name="connsiteX37" fmla="*/ 141857 w 362309"/>
              <a:gd name="connsiteY37" fmla="*/ 143640 h 361971"/>
              <a:gd name="connsiteX38" fmla="*/ 135467 w 362309"/>
              <a:gd name="connsiteY38" fmla="*/ 150024 h 361971"/>
              <a:gd name="connsiteX39" fmla="*/ 129077 w 362309"/>
              <a:gd name="connsiteY39" fmla="*/ 143640 h 361971"/>
              <a:gd name="connsiteX40" fmla="*/ 129077 w 362309"/>
              <a:gd name="connsiteY40" fmla="*/ 74693 h 361971"/>
              <a:gd name="connsiteX41" fmla="*/ 135467 w 362309"/>
              <a:gd name="connsiteY41" fmla="*/ 68309 h 361971"/>
              <a:gd name="connsiteX42" fmla="*/ 249847 w 362309"/>
              <a:gd name="connsiteY42" fmla="*/ 68309 h 361971"/>
              <a:gd name="connsiteX43" fmla="*/ 256237 w 362309"/>
              <a:gd name="connsiteY43" fmla="*/ 74693 h 361971"/>
              <a:gd name="connsiteX44" fmla="*/ 256237 w 362309"/>
              <a:gd name="connsiteY44" fmla="*/ 287918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62309" h="361971">
                <a:moveTo>
                  <a:pt x="181474" y="0"/>
                </a:moveTo>
                <a:cubicBezTo>
                  <a:pt x="81152" y="0"/>
                  <a:pt x="0" y="81077"/>
                  <a:pt x="0" y="180667"/>
                </a:cubicBezTo>
                <a:cubicBezTo>
                  <a:pt x="0" y="280895"/>
                  <a:pt x="81152" y="361972"/>
                  <a:pt x="180836" y="361972"/>
                </a:cubicBezTo>
                <a:cubicBezTo>
                  <a:pt x="281157" y="361972"/>
                  <a:pt x="362310" y="280895"/>
                  <a:pt x="362310" y="181305"/>
                </a:cubicBezTo>
                <a:cubicBezTo>
                  <a:pt x="362310" y="181305"/>
                  <a:pt x="362310" y="181305"/>
                  <a:pt x="362310" y="181305"/>
                </a:cubicBezTo>
                <a:cubicBezTo>
                  <a:pt x="362310" y="81077"/>
                  <a:pt x="281796" y="0"/>
                  <a:pt x="181474" y="0"/>
                </a:cubicBezTo>
                <a:cubicBezTo>
                  <a:pt x="181474" y="0"/>
                  <a:pt x="181474" y="0"/>
                  <a:pt x="181474" y="0"/>
                </a:cubicBezTo>
                <a:close/>
                <a:moveTo>
                  <a:pt x="68372" y="180667"/>
                </a:moveTo>
                <a:cubicBezTo>
                  <a:pt x="68372" y="176836"/>
                  <a:pt x="70929" y="174283"/>
                  <a:pt x="74762" y="174283"/>
                </a:cubicBezTo>
                <a:lnTo>
                  <a:pt x="189142" y="174283"/>
                </a:lnTo>
                <a:lnTo>
                  <a:pt x="169333" y="154492"/>
                </a:lnTo>
                <a:cubicBezTo>
                  <a:pt x="166778" y="151939"/>
                  <a:pt x="166778" y="148108"/>
                  <a:pt x="169333" y="145555"/>
                </a:cubicBezTo>
                <a:cubicBezTo>
                  <a:pt x="171889" y="143001"/>
                  <a:pt x="175723" y="143001"/>
                  <a:pt x="178279" y="145555"/>
                </a:cubicBezTo>
                <a:cubicBezTo>
                  <a:pt x="178279" y="145555"/>
                  <a:pt x="178279" y="145555"/>
                  <a:pt x="178279" y="145555"/>
                </a:cubicBezTo>
                <a:lnTo>
                  <a:pt x="208951" y="176198"/>
                </a:lnTo>
                <a:cubicBezTo>
                  <a:pt x="209590" y="176836"/>
                  <a:pt x="210229" y="177475"/>
                  <a:pt x="210229" y="178113"/>
                </a:cubicBezTo>
                <a:cubicBezTo>
                  <a:pt x="210868" y="179390"/>
                  <a:pt x="210868" y="181305"/>
                  <a:pt x="210229" y="183220"/>
                </a:cubicBezTo>
                <a:cubicBezTo>
                  <a:pt x="210229" y="183859"/>
                  <a:pt x="209590" y="184497"/>
                  <a:pt x="208951" y="185135"/>
                </a:cubicBezTo>
                <a:lnTo>
                  <a:pt x="178279" y="215779"/>
                </a:lnTo>
                <a:cubicBezTo>
                  <a:pt x="177001" y="217055"/>
                  <a:pt x="175723" y="217694"/>
                  <a:pt x="173806" y="217694"/>
                </a:cubicBezTo>
                <a:cubicBezTo>
                  <a:pt x="169973" y="217694"/>
                  <a:pt x="167416" y="214502"/>
                  <a:pt x="167416" y="211310"/>
                </a:cubicBezTo>
                <a:cubicBezTo>
                  <a:pt x="167416" y="209395"/>
                  <a:pt x="168056" y="208118"/>
                  <a:pt x="169333" y="206841"/>
                </a:cubicBezTo>
                <a:lnTo>
                  <a:pt x="189142" y="187051"/>
                </a:lnTo>
                <a:lnTo>
                  <a:pt x="74762" y="187051"/>
                </a:lnTo>
                <a:cubicBezTo>
                  <a:pt x="70929" y="187051"/>
                  <a:pt x="68372" y="184497"/>
                  <a:pt x="68372" y="180667"/>
                </a:cubicBezTo>
                <a:cubicBezTo>
                  <a:pt x="68372" y="180667"/>
                  <a:pt x="68372" y="180667"/>
                  <a:pt x="68372" y="180667"/>
                </a:cubicBezTo>
                <a:close/>
                <a:moveTo>
                  <a:pt x="256237" y="287918"/>
                </a:moveTo>
                <a:cubicBezTo>
                  <a:pt x="256237" y="291748"/>
                  <a:pt x="253681" y="294302"/>
                  <a:pt x="249847" y="294302"/>
                </a:cubicBezTo>
                <a:lnTo>
                  <a:pt x="135467" y="294302"/>
                </a:lnTo>
                <a:cubicBezTo>
                  <a:pt x="131633" y="294302"/>
                  <a:pt x="129077" y="291748"/>
                  <a:pt x="129077" y="287918"/>
                </a:cubicBezTo>
                <a:lnTo>
                  <a:pt x="129077" y="218971"/>
                </a:lnTo>
                <a:cubicBezTo>
                  <a:pt x="129077" y="215140"/>
                  <a:pt x="131633" y="212587"/>
                  <a:pt x="135467" y="212587"/>
                </a:cubicBezTo>
                <a:cubicBezTo>
                  <a:pt x="139301" y="212587"/>
                  <a:pt x="141857" y="215140"/>
                  <a:pt x="141857" y="218971"/>
                </a:cubicBezTo>
                <a:lnTo>
                  <a:pt x="141857" y="281534"/>
                </a:lnTo>
                <a:lnTo>
                  <a:pt x="243457" y="281534"/>
                </a:lnTo>
                <a:lnTo>
                  <a:pt x="243457" y="81077"/>
                </a:lnTo>
                <a:lnTo>
                  <a:pt x="141857" y="81077"/>
                </a:lnTo>
                <a:lnTo>
                  <a:pt x="141857" y="143640"/>
                </a:lnTo>
                <a:cubicBezTo>
                  <a:pt x="141857" y="147470"/>
                  <a:pt x="139301" y="150024"/>
                  <a:pt x="135467" y="150024"/>
                </a:cubicBezTo>
                <a:cubicBezTo>
                  <a:pt x="131633" y="150024"/>
                  <a:pt x="129077" y="147470"/>
                  <a:pt x="129077" y="143640"/>
                </a:cubicBezTo>
                <a:lnTo>
                  <a:pt x="129077" y="74693"/>
                </a:lnTo>
                <a:cubicBezTo>
                  <a:pt x="129077" y="70862"/>
                  <a:pt x="131633" y="68309"/>
                  <a:pt x="135467" y="68309"/>
                </a:cubicBezTo>
                <a:lnTo>
                  <a:pt x="249847" y="68309"/>
                </a:lnTo>
                <a:cubicBezTo>
                  <a:pt x="253681" y="68309"/>
                  <a:pt x="256237" y="70862"/>
                  <a:pt x="256237" y="74693"/>
                </a:cubicBezTo>
                <a:lnTo>
                  <a:pt x="256237" y="287918"/>
                </a:lnTo>
                <a:close/>
              </a:path>
            </a:pathLst>
          </a:custGeom>
          <a:solidFill>
            <a:srgbClr val="00ABAB"/>
          </a:solid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Open Sans"/>
              <a:ea typeface="+mn-ea"/>
              <a:cs typeface="+mn-cs"/>
            </a:endParaRPr>
          </a:p>
        </p:txBody>
      </p:sp>
      <p:sp>
        <p:nvSpPr>
          <p:cNvPr id="3" name="Rectangle 2">
            <a:extLst>
              <a:ext uri="{FF2B5EF4-FFF2-40B4-BE49-F238E27FC236}">
                <a16:creationId xmlns:a16="http://schemas.microsoft.com/office/drawing/2014/main" id="{4EB46D19-B32D-DDC2-E4C4-835805AEC68A}"/>
              </a:ext>
            </a:extLst>
          </p:cNvPr>
          <p:cNvSpPr>
            <a:spLocks noChangeArrowheads="1"/>
          </p:cNvSpPr>
          <p:nvPr/>
        </p:nvSpPr>
        <p:spPr bwMode="auto">
          <a:xfrm>
            <a:off x="749300" y="1491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16CC3228-8DD9-72BC-D7E1-500D61542741}"/>
              </a:ext>
            </a:extLst>
          </p:cNvPr>
          <p:cNvPicPr>
            <a:picLocks noChangeAspect="1"/>
          </p:cNvPicPr>
          <p:nvPr/>
        </p:nvPicPr>
        <p:blipFill rotWithShape="1">
          <a:blip r:embed="rId2"/>
          <a:srcRect r="5760"/>
          <a:stretch/>
        </p:blipFill>
        <p:spPr>
          <a:xfrm>
            <a:off x="640624" y="1491921"/>
            <a:ext cx="4591778" cy="3638380"/>
          </a:xfrm>
          <a:prstGeom prst="rect">
            <a:avLst/>
          </a:prstGeom>
        </p:spPr>
      </p:pic>
      <p:pic>
        <p:nvPicPr>
          <p:cNvPr id="9222" name="Picture 6">
            <a:extLst>
              <a:ext uri="{FF2B5EF4-FFF2-40B4-BE49-F238E27FC236}">
                <a16:creationId xmlns:a16="http://schemas.microsoft.com/office/drawing/2014/main" id="{E1A3A092-FBF1-E184-B14D-64EC99DF1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1339" y="1491920"/>
            <a:ext cx="6068130" cy="363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513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CFDDA3-7291-546F-B26A-716DB3D5A977}"/>
              </a:ext>
            </a:extLst>
          </p:cNvPr>
          <p:cNvSpPr/>
          <p:nvPr/>
        </p:nvSpPr>
        <p:spPr>
          <a:xfrm>
            <a:off x="551687" y="1036720"/>
            <a:ext cx="10954672" cy="5491075"/>
          </a:xfrm>
          <a:prstGeom prst="rect">
            <a:avLst/>
          </a:prstGeom>
          <a:solidFill>
            <a:schemeClr val="bg2"/>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0" lang="en-US" b="1" i="0" u="none" strike="noStrike" kern="1200" cap="none" spc="0" normalizeH="0" baseline="0" noProof="0" dirty="0">
                <a:ln>
                  <a:noFill/>
                </a:ln>
                <a:solidFill>
                  <a:prstClr val="black"/>
                </a:solidFill>
                <a:effectLst/>
                <a:uLnTx/>
                <a:uFillTx/>
                <a:latin typeface="Aptos" panose="02110004020202020204"/>
                <a:ea typeface="+mn-ea"/>
                <a:cs typeface="+mn-cs"/>
              </a:rPr>
              <a:t>Correlation Heatmap of Numeric Features for WECC Region</a:t>
            </a:r>
            <a:endParaRPr lang="en-US" sz="1200" b="1" dirty="0">
              <a:solidFill>
                <a:prstClr val="black"/>
              </a:solidFill>
              <a:latin typeface="Aptos" panose="02110004020202020204"/>
            </a:endParaRPr>
          </a:p>
          <a:p>
            <a:pPr algn="ctr"/>
            <a:endParaRPr kumimoji="0" lang="en-US" sz="14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6309360" indent="-171450">
              <a:buFont typeface="Arial" panose="020B0604020202020204" pitchFamily="34" charset="0"/>
              <a:buChar char="•"/>
            </a:pPr>
            <a:endParaRPr kumimoji="0" lang="en-US" sz="1400" i="0" u="none" strike="noStrike" kern="1200" cap="none" spc="0" normalizeH="0" baseline="0" noProof="0" dirty="0">
              <a:ln>
                <a:noFill/>
              </a:ln>
              <a:solidFill>
                <a:prstClr val="black"/>
              </a:solidFill>
              <a:effectLst/>
              <a:uLnTx/>
              <a:uFillTx/>
              <a:latin typeface="Aptos" panose="02110004020202020204"/>
              <a:ea typeface="+mn-ea"/>
              <a:cs typeface="+mn-cs"/>
            </a:endParaRPr>
          </a:p>
          <a:p>
            <a:pPr marL="6309360" indent="-171450">
              <a:buFont typeface="Arial" panose="020B0604020202020204" pitchFamily="34" charset="0"/>
              <a:buChar char="•"/>
            </a:pPr>
            <a:endParaRPr lang="en-US" sz="1400" dirty="0">
              <a:solidFill>
                <a:prstClr val="black"/>
              </a:solidFill>
              <a:latin typeface="Aptos" panose="02110004020202020204"/>
            </a:endParaRPr>
          </a:p>
          <a:p>
            <a:pPr marL="6309360" indent="-171450">
              <a:buFont typeface="Arial" panose="020B0604020202020204" pitchFamily="34" charset="0"/>
              <a:buChar char="•"/>
            </a:pPr>
            <a:endParaRPr kumimoji="0" lang="en-US" sz="1400" i="0" u="none" strike="noStrike" kern="1200" cap="none" spc="0" normalizeH="0" baseline="0" noProof="0" dirty="0">
              <a:ln>
                <a:noFill/>
              </a:ln>
              <a:solidFill>
                <a:prstClr val="black"/>
              </a:solidFill>
              <a:effectLst/>
              <a:uLnTx/>
              <a:uFillTx/>
              <a:latin typeface="Aptos" panose="02110004020202020204"/>
              <a:ea typeface="+mn-ea"/>
              <a:cs typeface="+mn-cs"/>
            </a:endParaRPr>
          </a:p>
          <a:p>
            <a:pPr marL="6309360" indent="-171450">
              <a:buFont typeface="Arial" panose="020B0604020202020204" pitchFamily="34" charset="0"/>
              <a:buChar char="•"/>
            </a:pPr>
            <a:endParaRPr lang="en-US" sz="1400" dirty="0">
              <a:solidFill>
                <a:prstClr val="black"/>
              </a:solidFill>
              <a:latin typeface="Aptos" panose="02110004020202020204"/>
            </a:endParaRPr>
          </a:p>
          <a:p>
            <a:pPr marL="6137910"/>
            <a:endParaRPr kumimoji="0" lang="en-US" sz="1400" i="0" u="none" strike="noStrike" kern="1200" cap="none" spc="0" normalizeH="0" baseline="0" noProof="0" dirty="0">
              <a:ln>
                <a:noFill/>
              </a:ln>
              <a:solidFill>
                <a:prstClr val="black"/>
              </a:solidFill>
              <a:effectLst/>
              <a:uLnTx/>
              <a:uFillTx/>
              <a:latin typeface="Aptos" panose="02110004020202020204"/>
              <a:ea typeface="+mn-ea"/>
              <a:cs typeface="+mn-cs"/>
            </a:endParaRPr>
          </a:p>
          <a:p>
            <a:pPr marL="6309360" indent="-171450">
              <a:buFont typeface="Arial" panose="020B0604020202020204" pitchFamily="34" charset="0"/>
              <a:buChar char="•"/>
            </a:pPr>
            <a:endParaRPr lang="en-US" sz="1400" dirty="0">
              <a:solidFill>
                <a:prstClr val="black"/>
              </a:solidFill>
              <a:latin typeface="Aptos" panose="02110004020202020204"/>
            </a:endParaRPr>
          </a:p>
          <a:p>
            <a:pPr marL="6309360" indent="-171450">
              <a:buFont typeface="Arial" panose="020B0604020202020204" pitchFamily="34" charset="0"/>
              <a:buChar char="•"/>
            </a:pPr>
            <a:r>
              <a:rPr kumimoji="0" lang="en-US" sz="1400" i="0" u="none" strike="noStrike" kern="1200" cap="none" spc="0" normalizeH="0" baseline="0" noProof="0" dirty="0">
                <a:ln>
                  <a:noFill/>
                </a:ln>
                <a:solidFill>
                  <a:prstClr val="black"/>
                </a:solidFill>
                <a:effectLst/>
                <a:uLnTx/>
                <a:uFillTx/>
                <a:latin typeface="Aptos" panose="02110004020202020204"/>
                <a:ea typeface="+mn-ea"/>
                <a:cs typeface="+mn-cs"/>
              </a:rPr>
              <a:t>The positive correlation between temperature and energy demand makes outages more likely.</a:t>
            </a:r>
          </a:p>
          <a:p>
            <a:pPr marL="6309360" indent="-171450">
              <a:buFont typeface="Arial" panose="020B0604020202020204" pitchFamily="34" charset="0"/>
              <a:buChar char="•"/>
            </a:pPr>
            <a:endParaRPr kumimoji="0" lang="en-US" sz="1400" i="0" u="none" strike="noStrike" kern="1200" cap="none" spc="0" normalizeH="0" baseline="0" noProof="0" dirty="0">
              <a:ln>
                <a:noFill/>
              </a:ln>
              <a:solidFill>
                <a:prstClr val="black"/>
              </a:solidFill>
              <a:effectLst/>
              <a:uLnTx/>
              <a:uFillTx/>
              <a:latin typeface="Aptos" panose="02110004020202020204"/>
              <a:ea typeface="+mn-ea"/>
              <a:cs typeface="+mn-cs"/>
            </a:endParaRPr>
          </a:p>
          <a:p>
            <a:pPr marL="6309360" indent="-171450">
              <a:buFont typeface="Arial" panose="020B0604020202020204" pitchFamily="34" charset="0"/>
              <a:buChar char="•"/>
            </a:pPr>
            <a:r>
              <a:rPr lang="en-US" sz="1400" dirty="0">
                <a:solidFill>
                  <a:prstClr val="black"/>
                </a:solidFill>
                <a:latin typeface="Aptos" panose="02110004020202020204"/>
              </a:rPr>
              <a:t>A</a:t>
            </a:r>
            <a:r>
              <a:rPr kumimoji="0" lang="en-US" sz="1400" i="0" u="none" strike="noStrike" kern="1200" cap="none" spc="0" normalizeH="0" baseline="0" noProof="0" dirty="0">
                <a:ln>
                  <a:noFill/>
                </a:ln>
                <a:solidFill>
                  <a:prstClr val="black"/>
                </a:solidFill>
                <a:effectLst/>
                <a:uLnTx/>
                <a:uFillTx/>
                <a:latin typeface="Aptos" panose="02110004020202020204"/>
                <a:ea typeface="+mn-ea"/>
                <a:cs typeface="+mn-cs"/>
              </a:rPr>
              <a:t>s the energy generation capacity of NERC regions during higher temperatures is pushed to the limit there is less flexibility to bring on additional sources of energy to combat fluctuations in demand or counteract weather events.</a:t>
            </a:r>
          </a:p>
          <a:p>
            <a:pPr marL="6309360" indent="-171450">
              <a:buFont typeface="Arial" panose="020B0604020202020204" pitchFamily="34" charset="0"/>
              <a:buChar char="•"/>
            </a:pPr>
            <a:endParaRPr lang="en-US" sz="1400" dirty="0">
              <a:solidFill>
                <a:prstClr val="black"/>
              </a:solidFill>
              <a:latin typeface="Aptos" panose="02110004020202020204"/>
            </a:endParaRPr>
          </a:p>
          <a:p>
            <a:pPr marL="6309360" indent="-171450">
              <a:buFont typeface="Arial" panose="020B0604020202020204" pitchFamily="34" charset="0"/>
              <a:buChar char="•"/>
            </a:pPr>
            <a:r>
              <a:rPr lang="en-US" sz="1400" dirty="0">
                <a:solidFill>
                  <a:prstClr val="black"/>
                </a:solidFill>
                <a:latin typeface="Aptos" panose="02110004020202020204"/>
              </a:rPr>
              <a:t>Building additional generating capacity where high temperatures are prevalent could mitigate significant numbers of outages.</a:t>
            </a:r>
          </a:p>
          <a:p>
            <a:pPr marL="6309360" indent="-171450">
              <a:buFont typeface="Arial" panose="020B0604020202020204" pitchFamily="34" charset="0"/>
              <a:buChar char="•"/>
            </a:pPr>
            <a:endParaRPr kumimoji="0" lang="en-US" sz="1400" i="0" u="none" strike="noStrike" kern="1200" cap="none" spc="0" normalizeH="0" baseline="0" noProof="0" dirty="0">
              <a:ln>
                <a:noFill/>
              </a:ln>
              <a:solidFill>
                <a:prstClr val="black"/>
              </a:solidFill>
              <a:effectLst/>
              <a:uLnTx/>
              <a:uFillTx/>
              <a:latin typeface="Aptos" panose="02110004020202020204"/>
              <a:ea typeface="+mn-ea"/>
              <a:cs typeface="+mn-cs"/>
            </a:endParaRPr>
          </a:p>
          <a:p>
            <a:pPr marL="171450" indent="-171450">
              <a:buFont typeface="Arial" panose="020B0604020202020204" pitchFamily="34" charset="0"/>
              <a:buChar char="•"/>
            </a:pPr>
            <a:endParaRPr kumimoji="0" lang="en-US" sz="12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5" name="Title 1">
            <a:extLst>
              <a:ext uri="{FF2B5EF4-FFF2-40B4-BE49-F238E27FC236}">
                <a16:creationId xmlns:a16="http://schemas.microsoft.com/office/drawing/2014/main" id="{74F32FC7-72D0-2893-F9AA-21B335A570B0}"/>
              </a:ext>
            </a:extLst>
          </p:cNvPr>
          <p:cNvSpPr txBox="1">
            <a:spLocks/>
          </p:cNvSpPr>
          <p:nvPr/>
        </p:nvSpPr>
        <p:spPr bwMode="gray">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i="0" kern="1200" noProof="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lumMod val="85000"/>
                    <a:lumOff val="15000"/>
                  </a:sysClr>
                </a:solidFill>
                <a:effectLst/>
                <a:uLnTx/>
                <a:uFillTx/>
                <a:latin typeface="Open Sans" panose="020B0606030504020204" pitchFamily="34" charset="0"/>
                <a:ea typeface="Open Sans" panose="020B0606030504020204" pitchFamily="34" charset="0"/>
                <a:cs typeface="Open Sans" panose="020B0606030504020204" pitchFamily="34" charset="0"/>
              </a:rPr>
              <a:t>EDA: </a:t>
            </a:r>
            <a:r>
              <a:rPr lang="en-US" dirty="0">
                <a:solidFill>
                  <a:sysClr val="windowText" lastClr="000000">
                    <a:lumMod val="85000"/>
                    <a:lumOff val="15000"/>
                  </a:sysClr>
                </a:solidFill>
              </a:rPr>
              <a:t>Correlation between Features</a:t>
            </a:r>
            <a:endParaRPr kumimoji="0" lang="en-US" sz="2400" b="1" i="0" u="none" strike="noStrike" kern="1200" cap="none" spc="0" normalizeH="0" baseline="0" noProof="0" dirty="0">
              <a:ln>
                <a:noFill/>
              </a:ln>
              <a:solidFill>
                <a:sysClr val="windowText" lastClr="000000">
                  <a:lumMod val="85000"/>
                  <a:lumOff val="15000"/>
                </a:sys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 name="Graphic 5">
            <a:extLst>
              <a:ext uri="{FF2B5EF4-FFF2-40B4-BE49-F238E27FC236}">
                <a16:creationId xmlns:a16="http://schemas.microsoft.com/office/drawing/2014/main" id="{5DFCDBAE-D0B4-DA2A-D9AA-A3D6129E0EA3}"/>
              </a:ext>
            </a:extLst>
          </p:cNvPr>
          <p:cNvSpPr>
            <a:spLocks noChangeAspect="1"/>
          </p:cNvSpPr>
          <p:nvPr/>
        </p:nvSpPr>
        <p:spPr>
          <a:xfrm>
            <a:off x="11324472" y="238607"/>
            <a:ext cx="617950" cy="617374"/>
          </a:xfrm>
          <a:custGeom>
            <a:avLst/>
            <a:gdLst>
              <a:gd name="connsiteX0" fmla="*/ 181474 w 362309"/>
              <a:gd name="connsiteY0" fmla="*/ 0 h 361971"/>
              <a:gd name="connsiteX1" fmla="*/ 0 w 362309"/>
              <a:gd name="connsiteY1" fmla="*/ 180667 h 361971"/>
              <a:gd name="connsiteX2" fmla="*/ 180836 w 362309"/>
              <a:gd name="connsiteY2" fmla="*/ 361972 h 361971"/>
              <a:gd name="connsiteX3" fmla="*/ 362310 w 362309"/>
              <a:gd name="connsiteY3" fmla="*/ 181305 h 361971"/>
              <a:gd name="connsiteX4" fmla="*/ 362310 w 362309"/>
              <a:gd name="connsiteY4" fmla="*/ 181305 h 361971"/>
              <a:gd name="connsiteX5" fmla="*/ 181474 w 362309"/>
              <a:gd name="connsiteY5" fmla="*/ 0 h 361971"/>
              <a:gd name="connsiteX6" fmla="*/ 181474 w 362309"/>
              <a:gd name="connsiteY6" fmla="*/ 0 h 361971"/>
              <a:gd name="connsiteX7" fmla="*/ 68372 w 362309"/>
              <a:gd name="connsiteY7" fmla="*/ 180667 h 361971"/>
              <a:gd name="connsiteX8" fmla="*/ 74762 w 362309"/>
              <a:gd name="connsiteY8" fmla="*/ 174283 h 361971"/>
              <a:gd name="connsiteX9" fmla="*/ 189142 w 362309"/>
              <a:gd name="connsiteY9" fmla="*/ 174283 h 361971"/>
              <a:gd name="connsiteX10" fmla="*/ 169333 w 362309"/>
              <a:gd name="connsiteY10" fmla="*/ 154492 h 361971"/>
              <a:gd name="connsiteX11" fmla="*/ 169333 w 362309"/>
              <a:gd name="connsiteY11" fmla="*/ 145555 h 361971"/>
              <a:gd name="connsiteX12" fmla="*/ 178279 w 362309"/>
              <a:gd name="connsiteY12" fmla="*/ 145555 h 361971"/>
              <a:gd name="connsiteX13" fmla="*/ 178279 w 362309"/>
              <a:gd name="connsiteY13" fmla="*/ 145555 h 361971"/>
              <a:gd name="connsiteX14" fmla="*/ 208951 w 362309"/>
              <a:gd name="connsiteY14" fmla="*/ 176198 h 361971"/>
              <a:gd name="connsiteX15" fmla="*/ 210229 w 362309"/>
              <a:gd name="connsiteY15" fmla="*/ 178113 h 361971"/>
              <a:gd name="connsiteX16" fmla="*/ 210229 w 362309"/>
              <a:gd name="connsiteY16" fmla="*/ 183220 h 361971"/>
              <a:gd name="connsiteX17" fmla="*/ 208951 w 362309"/>
              <a:gd name="connsiteY17" fmla="*/ 185135 h 361971"/>
              <a:gd name="connsiteX18" fmla="*/ 178279 w 362309"/>
              <a:gd name="connsiteY18" fmla="*/ 215779 h 361971"/>
              <a:gd name="connsiteX19" fmla="*/ 173806 w 362309"/>
              <a:gd name="connsiteY19" fmla="*/ 217694 h 361971"/>
              <a:gd name="connsiteX20" fmla="*/ 167416 w 362309"/>
              <a:gd name="connsiteY20" fmla="*/ 211310 h 361971"/>
              <a:gd name="connsiteX21" fmla="*/ 169333 w 362309"/>
              <a:gd name="connsiteY21" fmla="*/ 206841 h 361971"/>
              <a:gd name="connsiteX22" fmla="*/ 189142 w 362309"/>
              <a:gd name="connsiteY22" fmla="*/ 187051 h 361971"/>
              <a:gd name="connsiteX23" fmla="*/ 74762 w 362309"/>
              <a:gd name="connsiteY23" fmla="*/ 187051 h 361971"/>
              <a:gd name="connsiteX24" fmla="*/ 68372 w 362309"/>
              <a:gd name="connsiteY24" fmla="*/ 180667 h 361971"/>
              <a:gd name="connsiteX25" fmla="*/ 68372 w 362309"/>
              <a:gd name="connsiteY25" fmla="*/ 180667 h 361971"/>
              <a:gd name="connsiteX26" fmla="*/ 256237 w 362309"/>
              <a:gd name="connsiteY26" fmla="*/ 287918 h 361971"/>
              <a:gd name="connsiteX27" fmla="*/ 249847 w 362309"/>
              <a:gd name="connsiteY27" fmla="*/ 294302 h 361971"/>
              <a:gd name="connsiteX28" fmla="*/ 135467 w 362309"/>
              <a:gd name="connsiteY28" fmla="*/ 294302 h 361971"/>
              <a:gd name="connsiteX29" fmla="*/ 129077 w 362309"/>
              <a:gd name="connsiteY29" fmla="*/ 287918 h 361971"/>
              <a:gd name="connsiteX30" fmla="*/ 129077 w 362309"/>
              <a:gd name="connsiteY30" fmla="*/ 218971 h 361971"/>
              <a:gd name="connsiteX31" fmla="*/ 135467 w 362309"/>
              <a:gd name="connsiteY31" fmla="*/ 212587 h 361971"/>
              <a:gd name="connsiteX32" fmla="*/ 141857 w 362309"/>
              <a:gd name="connsiteY32" fmla="*/ 218971 h 361971"/>
              <a:gd name="connsiteX33" fmla="*/ 141857 w 362309"/>
              <a:gd name="connsiteY33" fmla="*/ 281534 h 361971"/>
              <a:gd name="connsiteX34" fmla="*/ 243457 w 362309"/>
              <a:gd name="connsiteY34" fmla="*/ 281534 h 361971"/>
              <a:gd name="connsiteX35" fmla="*/ 243457 w 362309"/>
              <a:gd name="connsiteY35" fmla="*/ 81077 h 361971"/>
              <a:gd name="connsiteX36" fmla="*/ 141857 w 362309"/>
              <a:gd name="connsiteY36" fmla="*/ 81077 h 361971"/>
              <a:gd name="connsiteX37" fmla="*/ 141857 w 362309"/>
              <a:gd name="connsiteY37" fmla="*/ 143640 h 361971"/>
              <a:gd name="connsiteX38" fmla="*/ 135467 w 362309"/>
              <a:gd name="connsiteY38" fmla="*/ 150024 h 361971"/>
              <a:gd name="connsiteX39" fmla="*/ 129077 w 362309"/>
              <a:gd name="connsiteY39" fmla="*/ 143640 h 361971"/>
              <a:gd name="connsiteX40" fmla="*/ 129077 w 362309"/>
              <a:gd name="connsiteY40" fmla="*/ 74693 h 361971"/>
              <a:gd name="connsiteX41" fmla="*/ 135467 w 362309"/>
              <a:gd name="connsiteY41" fmla="*/ 68309 h 361971"/>
              <a:gd name="connsiteX42" fmla="*/ 249847 w 362309"/>
              <a:gd name="connsiteY42" fmla="*/ 68309 h 361971"/>
              <a:gd name="connsiteX43" fmla="*/ 256237 w 362309"/>
              <a:gd name="connsiteY43" fmla="*/ 74693 h 361971"/>
              <a:gd name="connsiteX44" fmla="*/ 256237 w 362309"/>
              <a:gd name="connsiteY44" fmla="*/ 287918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62309" h="361971">
                <a:moveTo>
                  <a:pt x="181474" y="0"/>
                </a:moveTo>
                <a:cubicBezTo>
                  <a:pt x="81152" y="0"/>
                  <a:pt x="0" y="81077"/>
                  <a:pt x="0" y="180667"/>
                </a:cubicBezTo>
                <a:cubicBezTo>
                  <a:pt x="0" y="280895"/>
                  <a:pt x="81152" y="361972"/>
                  <a:pt x="180836" y="361972"/>
                </a:cubicBezTo>
                <a:cubicBezTo>
                  <a:pt x="281157" y="361972"/>
                  <a:pt x="362310" y="280895"/>
                  <a:pt x="362310" y="181305"/>
                </a:cubicBezTo>
                <a:cubicBezTo>
                  <a:pt x="362310" y="181305"/>
                  <a:pt x="362310" y="181305"/>
                  <a:pt x="362310" y="181305"/>
                </a:cubicBezTo>
                <a:cubicBezTo>
                  <a:pt x="362310" y="81077"/>
                  <a:pt x="281796" y="0"/>
                  <a:pt x="181474" y="0"/>
                </a:cubicBezTo>
                <a:cubicBezTo>
                  <a:pt x="181474" y="0"/>
                  <a:pt x="181474" y="0"/>
                  <a:pt x="181474" y="0"/>
                </a:cubicBezTo>
                <a:close/>
                <a:moveTo>
                  <a:pt x="68372" y="180667"/>
                </a:moveTo>
                <a:cubicBezTo>
                  <a:pt x="68372" y="176836"/>
                  <a:pt x="70929" y="174283"/>
                  <a:pt x="74762" y="174283"/>
                </a:cubicBezTo>
                <a:lnTo>
                  <a:pt x="189142" y="174283"/>
                </a:lnTo>
                <a:lnTo>
                  <a:pt x="169333" y="154492"/>
                </a:lnTo>
                <a:cubicBezTo>
                  <a:pt x="166778" y="151939"/>
                  <a:pt x="166778" y="148108"/>
                  <a:pt x="169333" y="145555"/>
                </a:cubicBezTo>
                <a:cubicBezTo>
                  <a:pt x="171889" y="143001"/>
                  <a:pt x="175723" y="143001"/>
                  <a:pt x="178279" y="145555"/>
                </a:cubicBezTo>
                <a:cubicBezTo>
                  <a:pt x="178279" y="145555"/>
                  <a:pt x="178279" y="145555"/>
                  <a:pt x="178279" y="145555"/>
                </a:cubicBezTo>
                <a:lnTo>
                  <a:pt x="208951" y="176198"/>
                </a:lnTo>
                <a:cubicBezTo>
                  <a:pt x="209590" y="176836"/>
                  <a:pt x="210229" y="177475"/>
                  <a:pt x="210229" y="178113"/>
                </a:cubicBezTo>
                <a:cubicBezTo>
                  <a:pt x="210868" y="179390"/>
                  <a:pt x="210868" y="181305"/>
                  <a:pt x="210229" y="183220"/>
                </a:cubicBezTo>
                <a:cubicBezTo>
                  <a:pt x="210229" y="183859"/>
                  <a:pt x="209590" y="184497"/>
                  <a:pt x="208951" y="185135"/>
                </a:cubicBezTo>
                <a:lnTo>
                  <a:pt x="178279" y="215779"/>
                </a:lnTo>
                <a:cubicBezTo>
                  <a:pt x="177001" y="217055"/>
                  <a:pt x="175723" y="217694"/>
                  <a:pt x="173806" y="217694"/>
                </a:cubicBezTo>
                <a:cubicBezTo>
                  <a:pt x="169973" y="217694"/>
                  <a:pt x="167416" y="214502"/>
                  <a:pt x="167416" y="211310"/>
                </a:cubicBezTo>
                <a:cubicBezTo>
                  <a:pt x="167416" y="209395"/>
                  <a:pt x="168056" y="208118"/>
                  <a:pt x="169333" y="206841"/>
                </a:cubicBezTo>
                <a:lnTo>
                  <a:pt x="189142" y="187051"/>
                </a:lnTo>
                <a:lnTo>
                  <a:pt x="74762" y="187051"/>
                </a:lnTo>
                <a:cubicBezTo>
                  <a:pt x="70929" y="187051"/>
                  <a:pt x="68372" y="184497"/>
                  <a:pt x="68372" y="180667"/>
                </a:cubicBezTo>
                <a:cubicBezTo>
                  <a:pt x="68372" y="180667"/>
                  <a:pt x="68372" y="180667"/>
                  <a:pt x="68372" y="180667"/>
                </a:cubicBezTo>
                <a:close/>
                <a:moveTo>
                  <a:pt x="256237" y="287918"/>
                </a:moveTo>
                <a:cubicBezTo>
                  <a:pt x="256237" y="291748"/>
                  <a:pt x="253681" y="294302"/>
                  <a:pt x="249847" y="294302"/>
                </a:cubicBezTo>
                <a:lnTo>
                  <a:pt x="135467" y="294302"/>
                </a:lnTo>
                <a:cubicBezTo>
                  <a:pt x="131633" y="294302"/>
                  <a:pt x="129077" y="291748"/>
                  <a:pt x="129077" y="287918"/>
                </a:cubicBezTo>
                <a:lnTo>
                  <a:pt x="129077" y="218971"/>
                </a:lnTo>
                <a:cubicBezTo>
                  <a:pt x="129077" y="215140"/>
                  <a:pt x="131633" y="212587"/>
                  <a:pt x="135467" y="212587"/>
                </a:cubicBezTo>
                <a:cubicBezTo>
                  <a:pt x="139301" y="212587"/>
                  <a:pt x="141857" y="215140"/>
                  <a:pt x="141857" y="218971"/>
                </a:cubicBezTo>
                <a:lnTo>
                  <a:pt x="141857" y="281534"/>
                </a:lnTo>
                <a:lnTo>
                  <a:pt x="243457" y="281534"/>
                </a:lnTo>
                <a:lnTo>
                  <a:pt x="243457" y="81077"/>
                </a:lnTo>
                <a:lnTo>
                  <a:pt x="141857" y="81077"/>
                </a:lnTo>
                <a:lnTo>
                  <a:pt x="141857" y="143640"/>
                </a:lnTo>
                <a:cubicBezTo>
                  <a:pt x="141857" y="147470"/>
                  <a:pt x="139301" y="150024"/>
                  <a:pt x="135467" y="150024"/>
                </a:cubicBezTo>
                <a:cubicBezTo>
                  <a:pt x="131633" y="150024"/>
                  <a:pt x="129077" y="147470"/>
                  <a:pt x="129077" y="143640"/>
                </a:cubicBezTo>
                <a:lnTo>
                  <a:pt x="129077" y="74693"/>
                </a:lnTo>
                <a:cubicBezTo>
                  <a:pt x="129077" y="70862"/>
                  <a:pt x="131633" y="68309"/>
                  <a:pt x="135467" y="68309"/>
                </a:cubicBezTo>
                <a:lnTo>
                  <a:pt x="249847" y="68309"/>
                </a:lnTo>
                <a:cubicBezTo>
                  <a:pt x="253681" y="68309"/>
                  <a:pt x="256237" y="70862"/>
                  <a:pt x="256237" y="74693"/>
                </a:cubicBezTo>
                <a:lnTo>
                  <a:pt x="256237" y="287918"/>
                </a:lnTo>
                <a:close/>
              </a:path>
            </a:pathLst>
          </a:custGeom>
          <a:solidFill>
            <a:srgbClr val="00ABAB"/>
          </a:solid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Open Sans"/>
              <a:ea typeface="+mn-ea"/>
              <a:cs typeface="+mn-cs"/>
            </a:endParaRPr>
          </a:p>
        </p:txBody>
      </p:sp>
      <p:sp>
        <p:nvSpPr>
          <p:cNvPr id="3" name="Rectangle 2">
            <a:extLst>
              <a:ext uri="{FF2B5EF4-FFF2-40B4-BE49-F238E27FC236}">
                <a16:creationId xmlns:a16="http://schemas.microsoft.com/office/drawing/2014/main" id="{4EB46D19-B32D-DDC2-E4C4-835805AEC68A}"/>
              </a:ext>
            </a:extLst>
          </p:cNvPr>
          <p:cNvSpPr>
            <a:spLocks noChangeArrowheads="1"/>
          </p:cNvSpPr>
          <p:nvPr/>
        </p:nvSpPr>
        <p:spPr bwMode="auto">
          <a:xfrm>
            <a:off x="749300" y="1491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a:extLst>
              <a:ext uri="{FF2B5EF4-FFF2-40B4-BE49-F238E27FC236}">
                <a16:creationId xmlns:a16="http://schemas.microsoft.com/office/drawing/2014/main" id="{9A81E052-F226-10C3-2E67-25D44C4CBD73}"/>
              </a:ext>
            </a:extLst>
          </p:cNvPr>
          <p:cNvPicPr>
            <a:picLocks noChangeAspect="1"/>
          </p:cNvPicPr>
          <p:nvPr/>
        </p:nvPicPr>
        <p:blipFill>
          <a:blip r:embed="rId2"/>
          <a:stretch>
            <a:fillRect/>
          </a:stretch>
        </p:blipFill>
        <p:spPr>
          <a:xfrm>
            <a:off x="977900" y="1491921"/>
            <a:ext cx="5499100" cy="4821519"/>
          </a:xfrm>
          <a:prstGeom prst="rect">
            <a:avLst/>
          </a:prstGeom>
        </p:spPr>
      </p:pic>
      <p:sp>
        <p:nvSpPr>
          <p:cNvPr id="6" name="Line Callout 1 5">
            <a:extLst>
              <a:ext uri="{FF2B5EF4-FFF2-40B4-BE49-F238E27FC236}">
                <a16:creationId xmlns:a16="http://schemas.microsoft.com/office/drawing/2014/main" id="{7EED6D1B-C2BF-687B-6068-16109488BABD}"/>
              </a:ext>
            </a:extLst>
          </p:cNvPr>
          <p:cNvSpPr/>
          <p:nvPr/>
        </p:nvSpPr>
        <p:spPr>
          <a:xfrm>
            <a:off x="6705600" y="1672661"/>
            <a:ext cx="4618872" cy="613336"/>
          </a:xfrm>
          <a:prstGeom prst="borderCallout1">
            <a:avLst>
              <a:gd name="adj1" fmla="val 55516"/>
              <a:gd name="adj2" fmla="val -306"/>
              <a:gd name="adj3" fmla="val 151426"/>
              <a:gd name="adj4" fmla="val -31620"/>
            </a:avLst>
          </a:prstGeom>
          <a:solidFill>
            <a:schemeClr val="bg1"/>
          </a:solidFill>
          <a:ln w="635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Monthly peak hour demand (MW) and State Avg Temp (F) are highly positively correlated – as temperatures rise, so does the demand on the electrical grid</a:t>
            </a:r>
          </a:p>
        </p:txBody>
      </p:sp>
    </p:spTree>
    <p:extLst>
      <p:ext uri="{BB962C8B-B14F-4D97-AF65-F5344CB8AC3E}">
        <p14:creationId xmlns:p14="http://schemas.microsoft.com/office/powerpoint/2010/main" val="423571289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4582</TotalTime>
  <Words>1857</Words>
  <Application>Microsoft Macintosh PowerPoint</Application>
  <PresentationFormat>Widescreen</PresentationFormat>
  <Paragraphs>299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Aptos Display</vt:lpstr>
      <vt:lpstr>Arial</vt:lpstr>
      <vt:lpstr>Calibri</vt:lpstr>
      <vt:lpstr>Open Sans</vt:lpstr>
      <vt:lpstr>Open Sans Light</vt:lpstr>
      <vt:lpstr>System Font Regular</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David</dc:creator>
  <cp:lastModifiedBy>Daniel David</cp:lastModifiedBy>
  <cp:revision>21</cp:revision>
  <dcterms:created xsi:type="dcterms:W3CDTF">2024-08-02T21:18:28Z</dcterms:created>
  <dcterms:modified xsi:type="dcterms:W3CDTF">2024-08-06T01:40:38Z</dcterms:modified>
</cp:coreProperties>
</file>