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4" r:id="rId4"/>
    <p:sldId id="267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719"/>
  </p:normalViewPr>
  <p:slideViewPr>
    <p:cSldViewPr snapToGrid="0">
      <p:cViewPr varScale="1">
        <p:scale>
          <a:sx n="135" d="100"/>
          <a:sy n="135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B2CA-A4D9-0141-9086-4150445A7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D93DC-2F90-2CA4-3E35-DEDF3F2F5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DBE01-1A2D-9E79-8C04-6A32AC8C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EAED-B7C3-5069-E7DA-871A5F31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1CD7-D15A-A657-BCB6-136F1603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1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E947-5252-C15E-26EA-388AD5BD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539CF-67E2-8557-1F18-0781B57CC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A697-548F-44A7-0C8C-EFC5E675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A81BB-8B36-829E-8F67-1FD0823A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C5AB-E750-552A-EBB9-556B697C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819DC-AA8D-382C-E7CB-21921D923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54ED7-2E9D-0C1F-6360-4342FC8A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132C-C0AE-8AB6-CDAD-02735E20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B5151-11CF-981C-C523-5796CD52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00200-7C77-C890-A707-6347EF5D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1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3D71-733B-788B-1A42-FB6CD1A3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84C8-0BF0-CB42-F60B-A8468969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9B0C6-D071-9207-2D22-EA33F31C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FC3B-3A6E-8B84-20F0-7D74171D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485-85E4-6681-3FB2-CBDE9F66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2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F888-2BF6-F77C-D5C0-5B51227A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4ACC2-18E9-BF85-6681-E6ED3CDC1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2477-E4EE-05A6-7287-C69C71A9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43629-AE08-45BC-E1C7-54CBB0B8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9A923-4F81-CB45-B732-CFEDD99C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2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A30A-34F7-5E72-A933-28E692F8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03BC-6272-0688-A369-D1AE811FA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A298A-51C3-686E-2AB5-7904B0B2E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5FAE1-F959-3C65-3692-C075177F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043DC-D3AF-9DFD-C5D8-CBEF6A93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897CD-DF70-71BC-BC34-6B1CF70A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42B6-5462-DDAE-2160-1C8DEA6E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27216-B703-6651-6FB2-1F37CE32B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9A148-865B-C7CF-E125-B7DB490EA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6087E-C8CB-6978-A10D-79C7857BD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F4E92-1502-2033-CE55-0B6279BFB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6C22F-7CAC-E370-CB27-901A9AB2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FDB18-86C1-036B-1FD7-AC51AC33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B76B4-2E44-2DC2-68CB-CB848BCA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7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9C4A-8148-6206-4069-D55A728A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462D3-057C-C322-E549-FC1089ED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8FC3D-C3D8-A03A-E89A-1E4CD0B1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6DB8D-5D3B-712C-D3FC-29647921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9921F-D07B-9C04-89F0-DFE6101C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A4EFE-6F8E-0E7E-5F80-A7B56404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4DB48-B626-2343-F593-6A3DF642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055E-0E76-628B-31CF-780EF1FE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7F38-BA01-0B47-DFF7-E4E0E04BA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0BA68-BE24-42BE-C487-AC917DE9A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3ADF0-27A2-B2A6-319C-C9F2A611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F1BB1-8C07-FB94-1FD2-ECEE764F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2BC29-C0B1-9E0A-25A1-4D666143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8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7041-85D7-7210-5F83-258CCE1C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E7F07-8B11-F451-1EC3-15B0B2F36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35BCB-6F31-F676-967C-D9C74D86A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F28D6-100D-50E6-FC56-07A1440A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48D7C-8150-B255-49C6-FBC26613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14515-D9DF-7E44-E9B5-178EA40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2B1AD-8845-B378-3A90-7433D088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D989D-6D61-4AB4-6292-328696C8B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5AC36-7682-DC20-4DBE-53399C449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D849-1C15-C6CF-BAF4-F7DB684A9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9F8B6-59E3-D9AE-E1CD-4392941B1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1">
            <a:extLst>
              <a:ext uri="{FF2B5EF4-FFF2-40B4-BE49-F238E27FC236}">
                <a16:creationId xmlns:a16="http://schemas.microsoft.com/office/drawing/2014/main" id="{9E071842-198A-D8D8-6014-375DA4C2B944}"/>
              </a:ext>
            </a:extLst>
          </p:cNvPr>
          <p:cNvSpPr txBox="1">
            <a:spLocks/>
          </p:cNvSpPr>
          <p:nvPr/>
        </p:nvSpPr>
        <p:spPr bwMode="gray">
          <a:xfrm>
            <a:off x="464816" y="5845180"/>
            <a:ext cx="7372897" cy="50564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en-US"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US Housing Affordability Analysis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F38406D-72E6-8F8F-4345-2D6156939486}"/>
              </a:ext>
            </a:extLst>
          </p:cNvPr>
          <p:cNvSpPr txBox="1">
            <a:spLocks/>
          </p:cNvSpPr>
          <p:nvPr/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1200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Executive Presentation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1D9043-D7AF-BE96-64E4-1E0FD6BF1E3C}"/>
              </a:ext>
            </a:extLst>
          </p:cNvPr>
          <p:cNvSpPr/>
          <p:nvPr/>
        </p:nvSpPr>
        <p:spPr>
          <a:xfrm>
            <a:off x="3810000" y="682174"/>
            <a:ext cx="5029200" cy="50292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96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B4189A3-B9D4-E4C5-4651-0BD37AEB5941}"/>
              </a:ext>
            </a:extLst>
          </p:cNvPr>
          <p:cNvSpPr txBox="1">
            <a:spLocks/>
          </p:cNvSpPr>
          <p:nvPr/>
        </p:nvSpPr>
        <p:spPr>
          <a:xfrm>
            <a:off x="4484451" y="421786"/>
            <a:ext cx="7198880" cy="6150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2000" baseline="0">
                <a:solidFill>
                  <a:srgbClr val="FFFFFF"/>
                </a:solidFill>
                <a:cs typeface="Frutiger Next Pro Light"/>
              </a:defRPr>
            </a:lvl1pPr>
            <a:lvl2pPr marL="685800" indent="-228600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>
                <a:solidFill>
                  <a:srgbClr val="E7E7E8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>
                <a:solidFill>
                  <a:srgbClr val="E7E7E8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>
                <a:solidFill>
                  <a:srgbClr val="E7E7E8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>
                <a:solidFill>
                  <a:srgbClr val="E7E7E8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BC00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9C4573-B275-07E6-B176-A5C0B0A87ED0}"/>
              </a:ext>
            </a:extLst>
          </p:cNvPr>
          <p:cNvGrpSpPr/>
          <p:nvPr/>
        </p:nvGrpSpPr>
        <p:grpSpPr>
          <a:xfrm>
            <a:off x="508669" y="2797022"/>
            <a:ext cx="3220019" cy="533758"/>
            <a:chOff x="508669" y="2797022"/>
            <a:chExt cx="3220019" cy="53375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427055-2F29-4E2E-FEE3-DCB9F70EC03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3330780"/>
              <a:ext cx="3081334" cy="0"/>
            </a:xfrm>
            <a:prstGeom prst="line">
              <a:avLst/>
            </a:prstGeom>
            <a:noFill/>
            <a:ln w="114300" cap="flat" cmpd="sng" algn="ctr">
              <a:solidFill>
                <a:srgbClr val="004E59"/>
              </a:solidFill>
              <a:prstDash val="soli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0B6A9B-5DA3-C443-C112-4C9BAFBE8799}"/>
                </a:ext>
              </a:extLst>
            </p:cNvPr>
            <p:cNvSpPr txBox="1"/>
            <p:nvPr/>
          </p:nvSpPr>
          <p:spPr>
            <a:xfrm>
              <a:off x="508669" y="2797022"/>
              <a:ext cx="3220019" cy="458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Chronicle Display Light" charset="0"/>
                  <a:cs typeface="Chronicle Display Light" charset="0"/>
                </a:rPr>
                <a:t>Executive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Chronicle Display Light" charset="0"/>
                  <a:cs typeface="Chronicle Display Light" charset="0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Chronicle Display Light" charset="0"/>
                  <a:cs typeface="Chronicle Display Light" charset="0"/>
                </a:rPr>
                <a:t>Summary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hronicle Display Light" charset="0"/>
                <a:cs typeface="Chronicle Display Ligh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419EB2-7C44-5D57-5BAB-69664EBCA8F7}"/>
              </a:ext>
            </a:extLst>
          </p:cNvPr>
          <p:cNvGrpSpPr/>
          <p:nvPr/>
        </p:nvGrpSpPr>
        <p:grpSpPr>
          <a:xfrm>
            <a:off x="4484451" y="1418340"/>
            <a:ext cx="7351279" cy="3674538"/>
            <a:chOff x="4484451" y="1429222"/>
            <a:chExt cx="7351279" cy="367453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80EFE7F-AD20-8B35-5067-5B78DF0CD36B}"/>
                </a:ext>
              </a:extLst>
            </p:cNvPr>
            <p:cNvGrpSpPr/>
            <p:nvPr/>
          </p:nvGrpSpPr>
          <p:grpSpPr>
            <a:xfrm>
              <a:off x="4484451" y="1429222"/>
              <a:ext cx="7351279" cy="762001"/>
              <a:chOff x="4484451" y="656773"/>
              <a:chExt cx="7351279" cy="762001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D529E5-AA58-F7D9-60DC-567D61BAA033}"/>
                  </a:ext>
                </a:extLst>
              </p:cNvPr>
              <p:cNvSpPr/>
              <p:nvPr/>
            </p:nvSpPr>
            <p:spPr>
              <a:xfrm>
                <a:off x="4484451" y="769259"/>
                <a:ext cx="537492" cy="537029"/>
              </a:xfrm>
              <a:prstGeom prst="ellipse">
                <a:avLst/>
              </a:prstGeom>
              <a:solidFill>
                <a:srgbClr val="004E59"/>
              </a:solidFill>
              <a:ln w="1143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D015FC23-A61D-5185-054F-6D8A94D655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1599" y="656773"/>
                <a:ext cx="6654131" cy="76200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Autofit/>
              </a:bodyPr>
              <a:lstStyle>
                <a:defPPr>
                  <a:defRPr lang="en-US"/>
                </a:defPPr>
                <a:lvl1pPr indent="0">
                  <a:lnSpc>
                    <a:spcPct val="110000"/>
                  </a:lnSpc>
                  <a:spcBef>
                    <a:spcPts val="10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None/>
                  <a:defRPr sz="2000" baseline="0">
                    <a:solidFill>
                      <a:srgbClr val="FFFFFF"/>
                    </a:solidFill>
                    <a:cs typeface="Frutiger Next Pro Light"/>
                  </a:defRPr>
                </a:lvl1pPr>
                <a:lvl2pPr marL="6858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>
                    <a:solidFill>
                      <a:srgbClr val="E7E7E8"/>
                    </a:solidFill>
                  </a:defRPr>
                </a:lvl2pPr>
                <a:lvl3pPr marL="11430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600">
                    <a:solidFill>
                      <a:srgbClr val="E7E7E8"/>
                    </a:solidFill>
                  </a:defRPr>
                </a:lvl3pPr>
                <a:lvl4pPr marL="16002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>
                    <a:solidFill>
                      <a:srgbClr val="E7E7E8"/>
                    </a:solidFill>
                  </a:defRPr>
                </a:lvl4pPr>
                <a:lvl5pPr marL="20574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>
                    <a:solidFill>
                      <a:srgbClr val="E7E7E8"/>
                    </a:solidFill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1BC00"/>
                  </a:buClr>
                  <a:buSzPct val="75000"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</a:rPr>
                  <a:t>US median income has increased significantly over the past 5 decades, but…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ABEAA8-32F4-D8A2-DFB6-7CF756114FE6}"/>
                </a:ext>
              </a:extLst>
            </p:cNvPr>
            <p:cNvGrpSpPr/>
            <p:nvPr/>
          </p:nvGrpSpPr>
          <p:grpSpPr>
            <a:xfrm>
              <a:off x="4484451" y="2874608"/>
              <a:ext cx="7351279" cy="762002"/>
              <a:chOff x="4484451" y="2307769"/>
              <a:chExt cx="7351279" cy="76200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F98F257-A6A0-15C2-72AD-470E26D0C32F}"/>
                  </a:ext>
                </a:extLst>
              </p:cNvPr>
              <p:cNvSpPr/>
              <p:nvPr/>
            </p:nvSpPr>
            <p:spPr>
              <a:xfrm>
                <a:off x="4484451" y="2420256"/>
                <a:ext cx="537492" cy="537029"/>
              </a:xfrm>
              <a:prstGeom prst="ellipse">
                <a:avLst/>
              </a:prstGeom>
              <a:solidFill>
                <a:srgbClr val="004E59"/>
              </a:solidFill>
              <a:ln w="1143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574EBE07-E5AD-B4CA-CA1B-932F7EFA1F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1599" y="2307769"/>
                <a:ext cx="6654131" cy="76200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Autofit/>
              </a:bodyPr>
              <a:lstStyle>
                <a:defPPr>
                  <a:defRPr lang="en-US"/>
                </a:defPPr>
                <a:lvl1pPr indent="0">
                  <a:lnSpc>
                    <a:spcPct val="110000"/>
                  </a:lnSpc>
                  <a:spcBef>
                    <a:spcPts val="10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None/>
                  <a:defRPr sz="2000" baseline="0">
                    <a:solidFill>
                      <a:srgbClr val="FFFFFF"/>
                    </a:solidFill>
                    <a:cs typeface="Frutiger Next Pro Light"/>
                  </a:defRPr>
                </a:lvl1pPr>
                <a:lvl2pPr marL="6858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>
                    <a:solidFill>
                      <a:srgbClr val="E7E7E8"/>
                    </a:solidFill>
                  </a:defRPr>
                </a:lvl2pPr>
                <a:lvl3pPr marL="11430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600">
                    <a:solidFill>
                      <a:srgbClr val="E7E7E8"/>
                    </a:solidFill>
                  </a:defRPr>
                </a:lvl3pPr>
                <a:lvl4pPr marL="16002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>
                    <a:solidFill>
                      <a:srgbClr val="E7E7E8"/>
                    </a:solidFill>
                  </a:defRPr>
                </a:lvl4pPr>
                <a:lvl5pPr marL="20574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>
                    <a:solidFill>
                      <a:srgbClr val="E7E7E8"/>
                    </a:solidFill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1BC00"/>
                  </a:buClr>
                  <a:buSzPct val="75000"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Open Sans"/>
                  </a:rPr>
                  <a:t>…</a:t>
                </a:r>
                <a:r>
                  <a:rPr lang="en-US" b="1" dirty="0">
                    <a:solidFill>
                      <a:srgbClr val="000000"/>
                    </a:solidFill>
                    <a:latin typeface="Open Sans"/>
                  </a:rPr>
                  <a:t>US home prices have consistently risen faster than US incomes, </a:t>
                </a:r>
                <a:r>
                  <a:rPr lang="en-US" dirty="0">
                    <a:solidFill>
                      <a:srgbClr val="000000"/>
                    </a:solidFill>
                    <a:latin typeface="Open Sans"/>
                  </a:rPr>
                  <a:t>making home ownership more difficult to obtain</a:t>
                </a: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8971320-3AA3-85BE-3698-1818A918F125}"/>
                </a:ext>
              </a:extLst>
            </p:cNvPr>
            <p:cNvGrpSpPr/>
            <p:nvPr/>
          </p:nvGrpSpPr>
          <p:grpSpPr>
            <a:xfrm>
              <a:off x="4484451" y="4319995"/>
              <a:ext cx="7351279" cy="783765"/>
              <a:chOff x="4484451" y="3627973"/>
              <a:chExt cx="7351279" cy="78376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BAA99A9-05BF-E14D-42D6-DF60497D8487}"/>
                  </a:ext>
                </a:extLst>
              </p:cNvPr>
              <p:cNvSpPr/>
              <p:nvPr/>
            </p:nvSpPr>
            <p:spPr>
              <a:xfrm>
                <a:off x="4484451" y="3751341"/>
                <a:ext cx="537492" cy="537029"/>
              </a:xfrm>
              <a:prstGeom prst="ellipse">
                <a:avLst/>
              </a:prstGeom>
              <a:solidFill>
                <a:srgbClr val="004E59"/>
              </a:solidFill>
              <a:ln w="1143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C9292FFB-FD87-396A-29B3-B3073C7D86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1599" y="3627973"/>
                <a:ext cx="6654131" cy="78376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Autofit/>
              </a:bodyPr>
              <a:lstStyle>
                <a:defPPr>
                  <a:defRPr lang="en-US"/>
                </a:defPPr>
                <a:lvl1pPr indent="0">
                  <a:lnSpc>
                    <a:spcPct val="110000"/>
                  </a:lnSpc>
                  <a:spcBef>
                    <a:spcPts val="10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None/>
                  <a:defRPr sz="2000" baseline="0">
                    <a:solidFill>
                      <a:srgbClr val="FFFFFF"/>
                    </a:solidFill>
                    <a:cs typeface="Frutiger Next Pro Light"/>
                  </a:defRPr>
                </a:lvl1pPr>
                <a:lvl2pPr marL="6858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>
                    <a:solidFill>
                      <a:srgbClr val="E7E7E8"/>
                    </a:solidFill>
                  </a:defRPr>
                </a:lvl2pPr>
                <a:lvl3pPr marL="11430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600">
                    <a:solidFill>
                      <a:srgbClr val="E7E7E8"/>
                    </a:solidFill>
                  </a:defRPr>
                </a:lvl3pPr>
                <a:lvl4pPr marL="16002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>
                    <a:solidFill>
                      <a:srgbClr val="E7E7E8"/>
                    </a:solidFill>
                  </a:defRPr>
                </a:lvl4pPr>
                <a:lvl5pPr marL="20574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>
                    <a:solidFill>
                      <a:srgbClr val="E7E7E8"/>
                    </a:solidFill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1BC00"/>
                  </a:buClr>
                  <a:buSzPct val="75000"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Open Sans"/>
                  </a:rPr>
                  <a:t>Americans must dedicate ~2x more of their annual income to home ownership than prior generations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271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Picture 56">
            <a:extLst>
              <a:ext uri="{FF2B5EF4-FFF2-40B4-BE49-F238E27FC236}">
                <a16:creationId xmlns:a16="http://schemas.microsoft.com/office/drawing/2014/main" id="{735CD8B2-8F39-5B61-FBFC-B26287997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696" y="2221992"/>
            <a:ext cx="4325680" cy="33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4F32FC7-72D0-2893-F9AA-21B335A570B0}"/>
              </a:ext>
            </a:extLst>
          </p:cNvPr>
          <p:cNvSpPr txBox="1">
            <a:spLocks/>
          </p:cNvSpPr>
          <p:nvPr/>
        </p:nvSpPr>
        <p:spPr bwMode="gray">
          <a:xfrm>
            <a:off x="551688" y="238607"/>
            <a:ext cx="11390734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1219170" rtl="0" eaLnBrk="1" latinLnBrk="0" hangingPunct="1">
              <a:spcBef>
                <a:spcPct val="0"/>
              </a:spcBef>
              <a:buNone/>
              <a:defRPr lang="en-US" sz="2400" b="1" i="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US median income has risen significantly since 1974, but at a much slower rate than US median home prices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DA71C8D-3746-E1F4-8D39-E9104026466C}"/>
              </a:ext>
            </a:extLst>
          </p:cNvPr>
          <p:cNvSpPr txBox="1">
            <a:spLocks/>
          </p:cNvSpPr>
          <p:nvPr/>
        </p:nvSpPr>
        <p:spPr>
          <a:xfrm>
            <a:off x="551686" y="5807335"/>
            <a:ext cx="11088625" cy="812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4E59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spcAft>
                <a:spcPts val="1333"/>
              </a:spcAft>
              <a:buSzPct val="100000"/>
              <a:buFontTx/>
              <a:buNone/>
              <a:defRPr lang="en-US" sz="1200" b="0" kern="1200" noProof="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1333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Despite significant increases in personal income over the last 5 decades,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American’s income has failed to keep pace with increasing home prices.</a:t>
            </a:r>
          </a:p>
        </p:txBody>
      </p:sp>
      <p:pic>
        <p:nvPicPr>
          <p:cNvPr id="1052" name="Picture 28">
            <a:extLst>
              <a:ext uri="{FF2B5EF4-FFF2-40B4-BE49-F238E27FC236}">
                <a16:creationId xmlns:a16="http://schemas.microsoft.com/office/drawing/2014/main" id="{5ACA8D2B-11EE-B2B0-9984-E889408E1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4" y="3868132"/>
            <a:ext cx="4782518" cy="184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DDD0B93-505B-E385-FE01-420F8E56017E}"/>
              </a:ext>
            </a:extLst>
          </p:cNvPr>
          <p:cNvSpPr/>
          <p:nvPr/>
        </p:nvSpPr>
        <p:spPr>
          <a:xfrm>
            <a:off x="551686" y="3549889"/>
            <a:ext cx="5384058" cy="2160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…w</a:t>
            </a:r>
            <a:r>
              <a:rPr kumimoji="0" lang="en-US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hile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US median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home prices have grown at a CAGR of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5.27%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0E2444B2-EF7D-D312-092E-32A65F6F5094}"/>
              </a:ext>
            </a:extLst>
          </p:cNvPr>
          <p:cNvSpPr/>
          <p:nvPr/>
        </p:nvSpPr>
        <p:spPr>
          <a:xfrm rot="3463854" flipH="1">
            <a:off x="9068520" y="2118273"/>
            <a:ext cx="292980" cy="3369679"/>
          </a:xfrm>
          <a:prstGeom prst="upArrow">
            <a:avLst/>
          </a:prstGeom>
          <a:solidFill>
            <a:schemeClr val="tx2">
              <a:lumMod val="25000"/>
              <a:lumOff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CAGR = 5.27%</a:t>
            </a:r>
          </a:p>
        </p:txBody>
      </p:sp>
      <p:sp>
        <p:nvSpPr>
          <p:cNvPr id="46" name="Up Arrow 45">
            <a:extLst>
              <a:ext uri="{FF2B5EF4-FFF2-40B4-BE49-F238E27FC236}">
                <a16:creationId xmlns:a16="http://schemas.microsoft.com/office/drawing/2014/main" id="{66D7C3EE-55FF-8D50-CFDA-CB59737E6B4E}"/>
              </a:ext>
            </a:extLst>
          </p:cNvPr>
          <p:cNvSpPr/>
          <p:nvPr/>
        </p:nvSpPr>
        <p:spPr>
          <a:xfrm rot="5138115" flipH="1">
            <a:off x="9086613" y="3188242"/>
            <a:ext cx="256795" cy="3276531"/>
          </a:xfrm>
          <a:prstGeom prst="upArrow">
            <a:avLst/>
          </a:prstGeom>
          <a:solidFill>
            <a:srgbClr val="C00000">
              <a:alpha val="1717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CAGR = 4.31%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0904A2-1706-7376-727B-34440B730C41}"/>
              </a:ext>
            </a:extLst>
          </p:cNvPr>
          <p:cNvSpPr/>
          <p:nvPr/>
        </p:nvSpPr>
        <p:spPr>
          <a:xfrm>
            <a:off x="551686" y="1268601"/>
            <a:ext cx="5157836" cy="44416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 median income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has grown at a CAGR of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4.31%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since 1974…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E728C0-2321-2A20-4C06-CA512FE993A5}"/>
              </a:ext>
            </a:extLst>
          </p:cNvPr>
          <p:cNvSpPr/>
          <p:nvPr/>
        </p:nvSpPr>
        <p:spPr>
          <a:xfrm>
            <a:off x="6256258" y="1268601"/>
            <a:ext cx="5384058" cy="44416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Over time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this difference in growth rates has led to an increasing gap between median home prices and median annual incomes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4F531765-D2FA-4C3D-91BB-3224B4E09946}"/>
              </a:ext>
            </a:extLst>
          </p:cNvPr>
          <p:cNvSpPr/>
          <p:nvPr/>
        </p:nvSpPr>
        <p:spPr>
          <a:xfrm rot="5400000">
            <a:off x="4512337" y="3345880"/>
            <a:ext cx="2859464" cy="408018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EC226FF-8CAB-E7F0-7FE7-1275484A2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17" y="1548612"/>
            <a:ext cx="4988174" cy="18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F32FC7-72D0-2893-F9AA-21B335A570B0}"/>
              </a:ext>
            </a:extLst>
          </p:cNvPr>
          <p:cNvSpPr txBox="1">
            <a:spLocks/>
          </p:cNvSpPr>
          <p:nvPr/>
        </p:nvSpPr>
        <p:spPr bwMode="gray">
          <a:xfrm>
            <a:off x="551688" y="238607"/>
            <a:ext cx="11390734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1219170" rtl="0" eaLnBrk="1" latinLnBrk="0" hangingPunct="1">
              <a:spcBef>
                <a:spcPct val="0"/>
              </a:spcBef>
              <a:buNone/>
              <a:defRPr lang="en-US" sz="2400" b="1" i="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Home ownership has become increasingly unaffordable since 1974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301669A-14F1-B5F5-71A2-1B54D31D189B}"/>
              </a:ext>
            </a:extLst>
          </p:cNvPr>
          <p:cNvSpPr txBox="1">
            <a:spLocks/>
          </p:cNvSpPr>
          <p:nvPr/>
        </p:nvSpPr>
        <p:spPr>
          <a:xfrm>
            <a:off x="551688" y="684903"/>
            <a:ext cx="11390734" cy="454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spcAft>
                <a:spcPts val="1333"/>
              </a:spcAft>
              <a:buSzPct val="100000"/>
              <a:buFontTx/>
              <a:buNone/>
              <a:defRPr lang="en-US" sz="1200" b="0" kern="1200" noProof="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1333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>
                <a:solidFill>
                  <a:srgbClr val="75787B"/>
                </a:solidFill>
              </a:rPr>
              <a:t>The cost of US housing has outpaced income growth by a wide margin, placing home ownership increasingly out of reach for the average American. </a:t>
            </a:r>
            <a:r>
              <a:rPr lang="en-US" b="1" dirty="0">
                <a:solidFill>
                  <a:srgbClr val="75787B"/>
                </a:solidFill>
              </a:rPr>
              <a:t>Americans must dedicate ~2x more of their annual income to their home purchase than previous generations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0904A2-1706-7376-727B-34440B730C41}"/>
              </a:ext>
            </a:extLst>
          </p:cNvPr>
          <p:cNvSpPr/>
          <p:nvPr/>
        </p:nvSpPr>
        <p:spPr>
          <a:xfrm>
            <a:off x="1550928" y="1138983"/>
            <a:ext cx="6424148" cy="436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 2022 median US house </a:t>
            </a: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costs &gt; 10x the median US annual income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ptos" panose="02110004020202020204"/>
              </a:rPr>
              <a:t> - nearly </a:t>
            </a:r>
            <a:r>
              <a:rPr lang="en-US" sz="1200" b="1" u="sng" dirty="0">
                <a:solidFill>
                  <a:prstClr val="black"/>
                </a:solidFill>
                <a:latin typeface="Aptos" panose="02110004020202020204"/>
              </a:rPr>
              <a:t>double the portion of US median annual income</a:t>
            </a:r>
            <a:r>
              <a:rPr lang="en-US" sz="1200" b="1" dirty="0">
                <a:solidFill>
                  <a:prstClr val="black"/>
                </a:solidFill>
                <a:latin typeface="Aptos" panose="02110004020202020204"/>
              </a:rPr>
              <a:t> in 1974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DA71C8D-3746-E1F4-8D39-E9104026466C}"/>
              </a:ext>
            </a:extLst>
          </p:cNvPr>
          <p:cNvSpPr txBox="1">
            <a:spLocks/>
          </p:cNvSpPr>
          <p:nvPr/>
        </p:nvSpPr>
        <p:spPr>
          <a:xfrm>
            <a:off x="551686" y="5807335"/>
            <a:ext cx="11088625" cy="812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4E59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spcAft>
                <a:spcPts val="1333"/>
              </a:spcAft>
              <a:buSzPct val="100000"/>
              <a:buFontTx/>
              <a:buNone/>
              <a:defRPr lang="en-US" sz="1200" b="0" kern="1200" noProof="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1333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Americans must dedicate nearly 2x the amount of their annual income to home ownership than previous generations. H</a:t>
            </a:r>
            <a:r>
              <a:rPr lang="en-US" sz="1600" b="1" dirty="0" err="1">
                <a:solidFill>
                  <a:prstClr val="black"/>
                </a:solidFill>
              </a:rPr>
              <a:t>ome</a:t>
            </a:r>
            <a:r>
              <a:rPr lang="en-US" sz="1600" b="1" dirty="0">
                <a:solidFill>
                  <a:prstClr val="black"/>
                </a:solidFill>
              </a:rPr>
              <a:t> ownership is increasingly out of reach for the average American.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429B20-FD35-7A14-115E-2D656D4C4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58" y="1673598"/>
            <a:ext cx="5527887" cy="37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138EB4-88CD-1D97-5A51-CD502F025B6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884602" y="4906654"/>
            <a:ext cx="5448691" cy="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5D5DCF-C125-0E73-E507-C49EC216793C}"/>
              </a:ext>
            </a:extLst>
          </p:cNvPr>
          <p:cNvCxnSpPr>
            <a:cxnSpLocks/>
          </p:cNvCxnSpPr>
          <p:nvPr/>
        </p:nvCxnSpPr>
        <p:spPr>
          <a:xfrm flipH="1">
            <a:off x="7362332" y="2183490"/>
            <a:ext cx="970961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33BED05-20C0-C624-7E59-34DD156972AF}"/>
              </a:ext>
            </a:extLst>
          </p:cNvPr>
          <p:cNvSpPr/>
          <p:nvPr/>
        </p:nvSpPr>
        <p:spPr>
          <a:xfrm>
            <a:off x="8333293" y="4605525"/>
            <a:ext cx="1923068" cy="60226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1974: the median US house price was </a:t>
            </a:r>
            <a:r>
              <a:rPr lang="en-US" sz="1000" b="1" dirty="0">
                <a:solidFill>
                  <a:srgbClr val="000000"/>
                </a:solidFill>
              </a:rPr>
              <a:t>~6.6x the US median annual income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27EE7-A376-FBDF-1C6C-920FF5DC7E53}"/>
              </a:ext>
            </a:extLst>
          </p:cNvPr>
          <p:cNvSpPr/>
          <p:nvPr/>
        </p:nvSpPr>
        <p:spPr>
          <a:xfrm>
            <a:off x="8333293" y="1882359"/>
            <a:ext cx="1923068" cy="60226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2022: the median US house price was </a:t>
            </a:r>
            <a:r>
              <a:rPr lang="en-US" sz="1000" b="1" dirty="0">
                <a:solidFill>
                  <a:srgbClr val="000000"/>
                </a:solidFill>
              </a:rPr>
              <a:t>~10.2x the US median annual income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30C4743D-91C4-BB11-2D6B-5666B8958337}"/>
              </a:ext>
            </a:extLst>
          </p:cNvPr>
          <p:cNvSpPr/>
          <p:nvPr/>
        </p:nvSpPr>
        <p:spPr>
          <a:xfrm rot="3962371" flipH="1">
            <a:off x="5049951" y="1715500"/>
            <a:ext cx="220374" cy="3882089"/>
          </a:xfrm>
          <a:prstGeom prst="upArrow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D8C632-2D0A-601E-C3CB-114B97F5D55B}"/>
              </a:ext>
            </a:extLst>
          </p:cNvPr>
          <p:cNvSpPr/>
          <p:nvPr/>
        </p:nvSpPr>
        <p:spPr>
          <a:xfrm>
            <a:off x="8333294" y="2957104"/>
            <a:ext cx="1923068" cy="9050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1974 – 2022: the cost of US housing as a percentage of personal income has </a:t>
            </a:r>
            <a:r>
              <a:rPr lang="en-US" sz="1000" b="1" dirty="0">
                <a:solidFill>
                  <a:srgbClr val="000000"/>
                </a:solidFill>
              </a:rPr>
              <a:t>grown by ~ 1% per year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FD8A10-96D8-A7B8-9101-C38B22921181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731497" y="3409625"/>
            <a:ext cx="2601797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30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14DF6A-25FD-68F9-5184-B7991945930B}"/>
              </a:ext>
            </a:extLst>
          </p:cNvPr>
          <p:cNvSpPr txBox="1">
            <a:spLocks/>
          </p:cNvSpPr>
          <p:nvPr/>
        </p:nvSpPr>
        <p:spPr bwMode="gray">
          <a:xfrm>
            <a:off x="551688" y="238607"/>
            <a:ext cx="11390734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1219170" rtl="0" eaLnBrk="1" latinLnBrk="0" hangingPunct="1">
              <a:spcBef>
                <a:spcPct val="0"/>
              </a:spcBef>
              <a:buNone/>
              <a:defRPr lang="en-US" sz="2400" b="1" i="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029D57-A702-CC76-D6B7-CD0E64A26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4" y="17506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F8D1134-5DCB-D958-5E4D-BA2C543EDE22}"/>
              </a:ext>
            </a:extLst>
          </p:cNvPr>
          <p:cNvSpPr txBox="1">
            <a:spLocks/>
          </p:cNvSpPr>
          <p:nvPr/>
        </p:nvSpPr>
        <p:spPr>
          <a:xfrm>
            <a:off x="551686" y="1265428"/>
            <a:ext cx="11088625" cy="422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spcAft>
                <a:spcPts val="1333"/>
              </a:spcAft>
              <a:buSzPct val="100000"/>
              <a:buFontTx/>
              <a:buNone/>
              <a:defRPr lang="en-US" sz="1200" b="0" kern="1200" noProof="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Home prices vary greatly by region - an analysis of home prices and income in independent metro areas may provide more insight into housing affordability</a:t>
            </a:r>
            <a:endParaRPr lang="en-US" sz="1600" b="1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 analysis of home </a:t>
            </a:r>
            <a:r>
              <a:rPr lang="en-US" sz="1600" b="1" dirty="0">
                <a:solidFill>
                  <a:prstClr val="black"/>
                </a:solidFill>
              </a:rPr>
              <a:t>supply (new house builds, number of homes on market) and housing demand may provide insight into the underlying reasons behind the home price increase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330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379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Open Sans</vt:lpstr>
      <vt:lpstr>Open Sans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David</dc:creator>
  <cp:lastModifiedBy>Daniel David</cp:lastModifiedBy>
  <cp:revision>6</cp:revision>
  <dcterms:created xsi:type="dcterms:W3CDTF">2024-07-25T16:49:42Z</dcterms:created>
  <dcterms:modified xsi:type="dcterms:W3CDTF">2024-07-25T22:35:16Z</dcterms:modified>
</cp:coreProperties>
</file>