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1" r:id="rId3"/>
    <p:sldId id="282" r:id="rId4"/>
    <p:sldId id="283" r:id="rId5"/>
    <p:sldId id="258" r:id="rId6"/>
    <p:sldId id="259" r:id="rId7"/>
    <p:sldId id="272" r:id="rId8"/>
    <p:sldId id="260" r:id="rId9"/>
    <p:sldId id="261" r:id="rId10"/>
    <p:sldId id="271" r:id="rId11"/>
    <p:sldId id="26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7ED2AF0-9DB8-485F-B0E4-A628932B07C0}"/>
    <pc:docChg chg="modSld">
      <pc:chgData name="" userId="" providerId="" clId="Web-{87ED2AF0-9DB8-485F-B0E4-A628932B07C0}" dt="2018-10-25T03:14:59.162" v="21" actId="14100"/>
      <pc:docMkLst>
        <pc:docMk/>
      </pc:docMkLst>
      <pc:sldChg chg="modSp">
        <pc:chgData name="" userId="" providerId="" clId="Web-{87ED2AF0-9DB8-485F-B0E4-A628932B07C0}" dt="2018-10-25T03:14:59.162" v="21" actId="14100"/>
        <pc:sldMkLst>
          <pc:docMk/>
          <pc:sldMk cId="3784184493" sldId="282"/>
        </pc:sldMkLst>
        <pc:spChg chg="mod">
          <ac:chgData name="" userId="" providerId="" clId="Web-{87ED2AF0-9DB8-485F-B0E4-A628932B07C0}" dt="2018-10-25T03:14:59.162" v="21" actId="14100"/>
          <ac:spMkLst>
            <pc:docMk/>
            <pc:sldMk cId="3784184493" sldId="28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84C70-9221-4B6D-8184-79F7CC2431F9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D4CB3-9D70-4C94-96F8-703FB92DD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64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C57F-255E-4446-AC9D-07FD066526B8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Dobbie - ENGR 489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6349-CF19-40A5-A18F-49A50AA7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0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3DDF-5D1E-406E-AFD1-C19EB69211CA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Dobbie - ENGR 489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6349-CF19-40A5-A18F-49A50AA7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8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9625-DFCE-4D1B-B842-FC813305A850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Dobbie - ENGR 489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6349-CF19-40A5-A18F-49A50AA7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6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2BCE-CE99-4974-B8D2-CB9410E5EEC9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Dobbie - ENGR 489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6349-CF19-40A5-A18F-49A50AA7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6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C45A-06E8-41DA-BFE6-F69931CD4425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Dobbie - ENGR 489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6349-CF19-40A5-A18F-49A50AA7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5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6BC5-ED45-44FC-9F87-3DE3F097DAB9}" type="datetime1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Dobbie - ENGR 489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6349-CF19-40A5-A18F-49A50AA7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1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CDC7-DF99-4C8F-A656-33A138457178}" type="datetime1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Dobbie - ENGR 489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6349-CF19-40A5-A18F-49A50AA7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9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E6094-9061-4412-97A7-ED6EB7DBDD14}" type="datetime1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Dobbie - ENGR 489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6349-CF19-40A5-A18F-49A50AA7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5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E833-E735-4F34-ADE9-C45C653BF99D}" type="datetime1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Dobbie - ENGR 489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6349-CF19-40A5-A18F-49A50AA7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2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0EB5-976A-41DE-AC4D-2C5DC6A89184}" type="datetime1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Dobbie - ENGR 489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6349-CF19-40A5-A18F-49A50AA7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2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859B-D985-40F6-AA14-F8D24BD5ABBB}" type="datetime1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Dobbie - ENGR 489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6349-CF19-40A5-A18F-49A50AA7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6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CD976-1389-4016-916F-D82A50CC0B55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David Dobbie - ENGR 489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6349-CF19-40A5-A18F-49A50AA70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5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Bayesian Estimation of Bound Fluid Fraction from NMR Relaxation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Presented by: David Dobbie</a:t>
            </a:r>
          </a:p>
          <a:p>
            <a:r>
              <a:rPr lang="en-NZ" dirty="0"/>
              <a:t>Supervisor: Paul Teal</a:t>
            </a:r>
          </a:p>
          <a:p>
            <a:r>
              <a:rPr lang="en-NZ" dirty="0"/>
              <a:t>Co-supervisor: Robin Dykstra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Dobbie - ENGR 489</a:t>
            </a:r>
          </a:p>
        </p:txBody>
      </p:sp>
    </p:spTree>
    <p:extLst>
      <p:ext uri="{BB962C8B-B14F-4D97-AF65-F5344CB8AC3E}">
        <p14:creationId xmlns:p14="http://schemas.microsoft.com/office/powerpoint/2010/main" val="3575169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Evaluation – Prior Information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5180" y="1690689"/>
            <a:ext cx="43819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dirty="0"/>
              <a:t>For different sample sizes for the experimental prior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dirty="0"/>
              <a:t> Less experimental density functions </a:t>
            </a:r>
            <a:r>
              <a:rPr lang="en-NZ" sz="2800" dirty="0">
                <a:sym typeface="Wingdings" panose="05000000000000000000" pitchFamily="2" charset="2"/>
              </a:rPr>
              <a:t>means worse performance</a:t>
            </a:r>
            <a:endParaRPr lang="en-NZ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609855" y="5799901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SNR = 10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Dobbie - ENGR 489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162" y="1308023"/>
            <a:ext cx="6409524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99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NZ" dirty="0"/>
              <a:t>Bound fluid fraction</a:t>
            </a:r>
          </a:p>
          <a:p>
            <a:pPr marL="457200" lvl="1" indent="0">
              <a:buNone/>
            </a:pPr>
            <a:r>
              <a:rPr lang="en-NZ" dirty="0"/>
              <a:t>How well a material holds fluid?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NMR relaxation</a:t>
            </a:r>
          </a:p>
          <a:p>
            <a:pPr marL="457200" lvl="1" indent="0">
              <a:buNone/>
            </a:pPr>
            <a:r>
              <a:rPr lang="en-NZ" dirty="0"/>
              <a:t>Noisy environment detecting physical nature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Bayesian estimation</a:t>
            </a:r>
          </a:p>
          <a:p>
            <a:pPr marL="457200" lvl="1" indent="0">
              <a:buNone/>
            </a:pPr>
            <a:r>
              <a:rPr lang="en-NZ" dirty="0"/>
              <a:t>Given good data – outperforms current techniques</a:t>
            </a:r>
          </a:p>
          <a:p>
            <a:pPr marL="457200" lvl="1" indent="0">
              <a:buNone/>
            </a:pPr>
            <a:endParaRPr lang="en-NZ" dirty="0"/>
          </a:p>
          <a:p>
            <a:r>
              <a:rPr lang="en-NZ" dirty="0"/>
              <a:t>May extend to other low SNR cases such as</a:t>
            </a:r>
          </a:p>
          <a:p>
            <a:pPr lvl="2"/>
            <a:r>
              <a:rPr lang="en-NZ" dirty="0"/>
              <a:t>food quality evaluation</a:t>
            </a:r>
          </a:p>
          <a:p>
            <a:pPr lvl="2"/>
            <a:r>
              <a:rPr lang="en-NZ" dirty="0"/>
              <a:t>fast medical sensing</a:t>
            </a:r>
          </a:p>
          <a:p>
            <a:pPr lvl="2"/>
            <a:endParaRPr lang="en-NZ" dirty="0"/>
          </a:p>
          <a:p>
            <a:pPr lvl="2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Dobbie - ENGR 489</a:t>
            </a:r>
          </a:p>
        </p:txBody>
      </p:sp>
    </p:spTree>
    <p:extLst>
      <p:ext uri="{BB962C8B-B14F-4D97-AF65-F5344CB8AC3E}">
        <p14:creationId xmlns:p14="http://schemas.microsoft.com/office/powerpoint/2010/main" val="3684181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[1] R. </a:t>
            </a:r>
            <a:r>
              <a:rPr lang="en-US" dirty="0" err="1"/>
              <a:t>Akkurt</a:t>
            </a:r>
            <a:r>
              <a:rPr lang="en-US" dirty="0"/>
              <a:t>, H. N. Bachman, C. C. Minh, C. </a:t>
            </a:r>
            <a:r>
              <a:rPr lang="en-US" dirty="0" err="1"/>
              <a:t>Flaum</a:t>
            </a:r>
            <a:r>
              <a:rPr lang="en-US" dirty="0"/>
              <a:t>, J. </a:t>
            </a:r>
            <a:r>
              <a:rPr lang="en-US" dirty="0" err="1"/>
              <a:t>LaVigne</a:t>
            </a:r>
            <a:r>
              <a:rPr lang="en-US" dirty="0"/>
              <a:t>, R. </a:t>
            </a:r>
            <a:r>
              <a:rPr lang="en-US" dirty="0" err="1"/>
              <a:t>Leveridge,R</a:t>
            </a:r>
            <a:r>
              <a:rPr lang="en-US" dirty="0"/>
              <a:t>. Carmona, S. </a:t>
            </a:r>
            <a:r>
              <a:rPr lang="en-US" dirty="0" err="1"/>
              <a:t>Crary</a:t>
            </a:r>
            <a:r>
              <a:rPr lang="en-US" dirty="0"/>
              <a:t>, E. </a:t>
            </a:r>
            <a:r>
              <a:rPr lang="en-US" dirty="0" err="1"/>
              <a:t>Decoster</a:t>
            </a:r>
            <a:r>
              <a:rPr lang="en-US" dirty="0"/>
              <a:t>, N. </a:t>
            </a:r>
            <a:r>
              <a:rPr lang="en-US" dirty="0" err="1"/>
              <a:t>Heaton,et</a:t>
            </a:r>
            <a:r>
              <a:rPr lang="en-US" dirty="0"/>
              <a:t> al., “Nuclear magnetic resonance comes out of its </a:t>
            </a:r>
            <a:r>
              <a:rPr lang="en-US" dirty="0" err="1"/>
              <a:t>shell,”Oilfield</a:t>
            </a:r>
            <a:r>
              <a:rPr lang="en-US" dirty="0"/>
              <a:t> Rev, vol. 20, no. 4, pp. 4–23, 2009.</a:t>
            </a:r>
          </a:p>
          <a:p>
            <a:r>
              <a:rPr lang="en-US" dirty="0"/>
              <a:t>[2] M. D. </a:t>
            </a:r>
            <a:r>
              <a:rPr lang="en-US" dirty="0" err="1"/>
              <a:t>Hürlimann</a:t>
            </a:r>
            <a:r>
              <a:rPr lang="en-US" dirty="0"/>
              <a:t> and N. J. Heaton, “NMR Well Logging,” in Mobile NMR and MRI: Developments and Applications(S. J. V. Edited by </a:t>
            </a:r>
            <a:r>
              <a:rPr lang="en-US" dirty="0" err="1"/>
              <a:t>MichaelL</a:t>
            </a:r>
            <a:r>
              <a:rPr lang="en-US" dirty="0"/>
              <a:t>. Johns, </a:t>
            </a:r>
            <a:r>
              <a:rPr lang="en-US" dirty="0" err="1"/>
              <a:t>Einar</a:t>
            </a:r>
            <a:r>
              <a:rPr lang="en-US" dirty="0"/>
              <a:t> O. </a:t>
            </a:r>
            <a:r>
              <a:rPr lang="en-US" dirty="0" err="1"/>
              <a:t>Fridjonsson</a:t>
            </a:r>
            <a:r>
              <a:rPr lang="en-US" dirty="0"/>
              <a:t> and A. Haber, eds.), </a:t>
            </a:r>
            <a:r>
              <a:rPr lang="en-US" dirty="0" err="1"/>
              <a:t>ch.</a:t>
            </a:r>
            <a:r>
              <a:rPr lang="en-US" dirty="0"/>
              <a:t> 2, pp. 11–79, </a:t>
            </a:r>
            <a:r>
              <a:rPr lang="en-US" dirty="0" err="1"/>
              <a:t>TheRoyal</a:t>
            </a:r>
            <a:r>
              <a:rPr lang="en-US" dirty="0"/>
              <a:t> Society of Chemistry, 2016.</a:t>
            </a:r>
          </a:p>
          <a:p>
            <a:r>
              <a:rPr lang="en-US" dirty="0"/>
              <a:t>[3] L. </a:t>
            </a:r>
            <a:r>
              <a:rPr lang="en-US" dirty="0" err="1"/>
              <a:t>Venkataramanan</a:t>
            </a:r>
            <a:r>
              <a:rPr lang="en-US" dirty="0"/>
              <a:t>, Y.-Q. Song, and M. D. </a:t>
            </a:r>
            <a:r>
              <a:rPr lang="en-US" dirty="0" err="1"/>
              <a:t>Hurlimann</a:t>
            </a:r>
            <a:r>
              <a:rPr lang="en-US" dirty="0"/>
              <a:t>, “Solving </a:t>
            </a:r>
            <a:r>
              <a:rPr lang="en-US" dirty="0" err="1"/>
              <a:t>Fredholm</a:t>
            </a:r>
            <a:r>
              <a:rPr lang="en-US" dirty="0"/>
              <a:t> integrals of the first kind with tensor product structure in 2 and 2.5 </a:t>
            </a:r>
            <a:r>
              <a:rPr lang="en-US" dirty="0" err="1"/>
              <a:t>dimensions,”IEEE</a:t>
            </a:r>
            <a:r>
              <a:rPr lang="en-US" dirty="0"/>
              <a:t> Transactions on Signal Processing, vol. 50, pp. 1017–1026,May 2002.</a:t>
            </a:r>
          </a:p>
          <a:p>
            <a:r>
              <a:rPr lang="en-US" dirty="0"/>
              <a:t>[4] J. P. Butler, J. A. Reeds, and S. V. Dawson, “Estimating Solutions </a:t>
            </a:r>
            <a:r>
              <a:rPr lang="en-US" dirty="0" err="1"/>
              <a:t>ofFirst</a:t>
            </a:r>
            <a:r>
              <a:rPr lang="en-US" dirty="0"/>
              <a:t> Kind Integral Equations with Nonnegative Constraints and Optimal </a:t>
            </a:r>
            <a:r>
              <a:rPr lang="en-US" dirty="0" err="1"/>
              <a:t>Smoothing,”SIAM</a:t>
            </a:r>
            <a:r>
              <a:rPr lang="en-US" dirty="0"/>
              <a:t> Journal on Numerical Analysis, vol. 18, no. 3, pp. 381–397, 1981.</a:t>
            </a:r>
          </a:p>
          <a:p>
            <a:r>
              <a:rPr lang="en-US" dirty="0"/>
              <a:t>[5] F. K. Gruber, L. </a:t>
            </a:r>
            <a:r>
              <a:rPr lang="en-US" dirty="0" err="1"/>
              <a:t>Venkataramanan</a:t>
            </a:r>
            <a:r>
              <a:rPr lang="en-US" dirty="0"/>
              <a:t>, T. M. </a:t>
            </a:r>
            <a:r>
              <a:rPr lang="en-US" dirty="0" err="1"/>
              <a:t>Habashy</a:t>
            </a:r>
            <a:r>
              <a:rPr lang="en-US" dirty="0"/>
              <a:t>, P. M. Singer, and D. </a:t>
            </a:r>
            <a:r>
              <a:rPr lang="en-US" dirty="0" err="1"/>
              <a:t>E.Freed</a:t>
            </a:r>
            <a:r>
              <a:rPr lang="en-US" dirty="0"/>
              <a:t>, “A more accurate estimate of T2 distribution from direct analysis of NMR </a:t>
            </a:r>
            <a:r>
              <a:rPr lang="en-US" dirty="0" err="1"/>
              <a:t>measurements,”Journal</a:t>
            </a:r>
            <a:r>
              <a:rPr lang="en-US" dirty="0"/>
              <a:t> of Magnetic Resonance, vol. 228, pp. 95 –103, 2013.1</a:t>
            </a:r>
          </a:p>
          <a:p>
            <a:r>
              <a:rPr lang="en-US" dirty="0"/>
              <a:t>[6] C. M. Bishop, “Pattern Recognition and Machine Learning,” </a:t>
            </a:r>
            <a:r>
              <a:rPr lang="en-US" dirty="0" err="1"/>
              <a:t>ch.</a:t>
            </a:r>
            <a:r>
              <a:rPr lang="en-US" dirty="0"/>
              <a:t> 2, p. 93,Springer, 2006.</a:t>
            </a:r>
          </a:p>
          <a:p>
            <a:r>
              <a:rPr lang="en-US" dirty="0"/>
              <a:t>[7] M. W. Browne, “Cross-Validation </a:t>
            </a:r>
            <a:r>
              <a:rPr lang="en-US" dirty="0" err="1"/>
              <a:t>Methods,”Journal</a:t>
            </a:r>
            <a:r>
              <a:rPr lang="en-US" dirty="0"/>
              <a:t> of Mathematical Psychology, vol. 44, no. 1, pp. 108 – 132, 2000.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Dobbie - ENGR 489</a:t>
            </a:r>
          </a:p>
        </p:txBody>
      </p:sp>
    </p:spTree>
    <p:extLst>
      <p:ext uri="{BB962C8B-B14F-4D97-AF65-F5344CB8AC3E}">
        <p14:creationId xmlns:p14="http://schemas.microsoft.com/office/powerpoint/2010/main" val="333334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To improve mineral exploration:</a:t>
            </a:r>
          </a:p>
          <a:p>
            <a:pPr lvl="1"/>
            <a:r>
              <a:rPr lang="en-NZ" dirty="0"/>
              <a:t>We want to assess the viability of gas and oil wells </a:t>
            </a:r>
            <a:r>
              <a:rPr lang="en-NZ" sz="1400" dirty="0"/>
              <a:t>[1]</a:t>
            </a:r>
          </a:p>
          <a:p>
            <a:pPr lvl="1"/>
            <a:r>
              <a:rPr lang="en-NZ" dirty="0"/>
              <a:t>An exploratory process</a:t>
            </a:r>
          </a:p>
          <a:p>
            <a:pPr marL="457200" lvl="1" indent="0">
              <a:buNone/>
            </a:pPr>
            <a:endParaRPr lang="en-NZ" dirty="0"/>
          </a:p>
          <a:p>
            <a:r>
              <a:rPr lang="en-NZ" dirty="0"/>
              <a:t>Different wells have different viability</a:t>
            </a:r>
          </a:p>
          <a:p>
            <a:pPr lvl="1"/>
            <a:r>
              <a:rPr lang="en-NZ" dirty="0"/>
              <a:t>Better where fluid is </a:t>
            </a:r>
            <a:r>
              <a:rPr lang="en-NZ" i="1" dirty="0"/>
              <a:t>less</a:t>
            </a:r>
            <a:r>
              <a:rPr lang="en-NZ" dirty="0"/>
              <a:t> bound to the rock</a:t>
            </a:r>
          </a:p>
          <a:p>
            <a:pPr lvl="1"/>
            <a:endParaRPr lang="en-NZ" dirty="0"/>
          </a:p>
          <a:p>
            <a:r>
              <a:rPr lang="en-NZ" dirty="0"/>
              <a:t>Hence, we need to find the </a:t>
            </a:r>
            <a:r>
              <a:rPr lang="en-NZ" b="1" dirty="0"/>
              <a:t>bound fluid fraction (BFF)</a:t>
            </a:r>
          </a:p>
          <a:p>
            <a:pPr lvl="1"/>
            <a:endParaRPr lang="en-NZ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Dobbie - ENGR 489</a:t>
            </a:r>
          </a:p>
        </p:txBody>
      </p:sp>
    </p:spTree>
    <p:extLst>
      <p:ext uri="{BB962C8B-B14F-4D97-AF65-F5344CB8AC3E}">
        <p14:creationId xmlns:p14="http://schemas.microsoft.com/office/powerpoint/2010/main" val="398572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199" y="2964069"/>
            <a:ext cx="4523041" cy="33922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871"/>
            <a:ext cx="7725423" cy="16757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NZ">
                <a:cs typeface="Calibri"/>
              </a:rPr>
              <a:t>NMR = Nuclear Magnetic Resonance</a:t>
            </a:r>
            <a:endParaRPr lang="en-NZ" dirty="0"/>
          </a:p>
          <a:p>
            <a:r>
              <a:rPr lang="en-NZ" dirty="0"/>
              <a:t>Measured with an NMR tool down a well </a:t>
            </a:r>
            <a:r>
              <a:rPr lang="en-NZ" sz="1200" dirty="0"/>
              <a:t>[2]</a:t>
            </a:r>
            <a:endParaRPr lang="en-NZ"/>
          </a:p>
          <a:p>
            <a:pPr lvl="1"/>
            <a:r>
              <a:rPr lang="en-NZ" dirty="0"/>
              <a:t>Measurements of NMR relaxation</a:t>
            </a:r>
          </a:p>
          <a:p>
            <a:pPr lvl="1"/>
            <a:r>
              <a:rPr lang="en-NZ" dirty="0"/>
              <a:t>The downhole is very noisy</a:t>
            </a:r>
          </a:p>
          <a:p>
            <a:pPr lvl="1"/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Dobbie - ENGR 489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732" y="665388"/>
            <a:ext cx="3983943" cy="50933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60732" y="5755220"/>
            <a:ext cx="2168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/>
              <a:t>[1] Exploratory well logging tool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418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79414" cy="1829200"/>
          </a:xfrm>
        </p:spPr>
        <p:txBody>
          <a:bodyPr>
            <a:normAutofit/>
          </a:bodyPr>
          <a:lstStyle/>
          <a:p>
            <a:r>
              <a:rPr lang="en-NZ" dirty="0"/>
              <a:t>Density of relaxation times relate to the rock </a:t>
            </a:r>
            <a:r>
              <a:rPr lang="en-NZ" sz="1500" dirty="0"/>
              <a:t>[2]</a:t>
            </a:r>
          </a:p>
          <a:p>
            <a:pPr lvl="1"/>
            <a:r>
              <a:rPr lang="en-NZ" dirty="0"/>
              <a:t>Bound fluid has lower relaxation times</a:t>
            </a:r>
          </a:p>
          <a:p>
            <a:pPr lvl="1"/>
            <a:endParaRPr lang="en-NZ" dirty="0"/>
          </a:p>
          <a:p>
            <a:pPr lvl="1"/>
            <a:r>
              <a:rPr lang="en-NZ" dirty="0"/>
              <a:t>We can detect BFF with the density of relaxation</a:t>
            </a:r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David Dobbie - ENGR 489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272" y="80191"/>
            <a:ext cx="4044708" cy="31320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14" y="3464387"/>
            <a:ext cx="3970366" cy="3074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78530" y="566241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Bound Fluid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8878530" y="3894570"/>
            <a:ext cx="1461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2400" dirty="0"/>
              <a:t>Total Fluid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9" idx="2"/>
          </p:cNvCxnSpPr>
          <p:nvPr/>
        </p:nvCxnSpPr>
        <p:spPr>
          <a:xfrm>
            <a:off x="9715458" y="1027906"/>
            <a:ext cx="0" cy="109586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715458" y="4356235"/>
            <a:ext cx="287339" cy="102692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028212" y="3654825"/>
                <a:ext cx="4799391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NZ" sz="2400" b="0" i="0" smtClean="0">
                          <a:latin typeface="Cambria Math" panose="02040503050406030204" pitchFamily="18" charset="0"/>
                        </a:rPr>
                        <m:t>Bound</m:t>
                      </m:r>
                      <m:r>
                        <m:rPr>
                          <m:nor/>
                        </m:rPr>
                        <a:rPr lang="en-NZ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NZ" sz="2400" b="0" i="0" smtClean="0">
                          <a:latin typeface="Cambria Math" panose="02040503050406030204" pitchFamily="18" charset="0"/>
                        </a:rPr>
                        <m:t>Fluid</m:t>
                      </m:r>
                      <m:r>
                        <m:rPr>
                          <m:nor/>
                        </m:rPr>
                        <a:rPr lang="en-NZ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NZ" sz="2400" b="0" i="0" smtClean="0">
                          <a:latin typeface="Cambria Math" panose="02040503050406030204" pitchFamily="18" charset="0"/>
                        </a:rPr>
                        <m:t>Fraction</m:t>
                      </m:r>
                      <m:r>
                        <m:rPr>
                          <m:nor/>
                        </m:rPr>
                        <a:rPr lang="en-NZ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NZ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NZ" sz="2400" b="0" i="0" smtClean="0">
                              <a:latin typeface="Cambria Math" panose="02040503050406030204" pitchFamily="18" charset="0"/>
                            </a:rPr>
                            <m:t>Bound</m:t>
                          </m:r>
                          <m:r>
                            <m:rPr>
                              <m:nor/>
                            </m:rPr>
                            <a:rPr lang="en-NZ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NZ" sz="2400" b="0" i="0" smtClean="0">
                              <a:latin typeface="Cambria Math" panose="02040503050406030204" pitchFamily="18" charset="0"/>
                            </a:rPr>
                            <m:t>Fluid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NZ" sz="2400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NZ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NZ" sz="2400" b="0" i="0" smtClean="0">
                              <a:latin typeface="Cambria Math" panose="02040503050406030204" pitchFamily="18" charset="0"/>
                            </a:rPr>
                            <m:t>Fluid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212" y="3654825"/>
                <a:ext cx="4799391" cy="701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 txBox="1">
            <a:spLocks/>
          </p:cNvSpPr>
          <p:nvPr/>
        </p:nvSpPr>
        <p:spPr>
          <a:xfrm>
            <a:off x="923596" y="4695118"/>
            <a:ext cx="7229803" cy="1218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We need to find the density of relaxation times</a:t>
            </a:r>
          </a:p>
          <a:p>
            <a:pPr lvl="1"/>
            <a:r>
              <a:rPr lang="en-NZ" dirty="0"/>
              <a:t>However, we have poor measurement data</a:t>
            </a:r>
          </a:p>
          <a:p>
            <a:pPr lvl="1"/>
            <a:endParaRPr lang="en-NZ" dirty="0"/>
          </a:p>
          <a:p>
            <a:pPr lvl="1"/>
            <a:endParaRPr lang="en-NZ" dirty="0"/>
          </a:p>
          <a:p>
            <a:pPr lvl="1"/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1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Previous Approaches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08558"/>
            <a:ext cx="52710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u="sng" dirty="0"/>
              <a:t>Inverse Laplace Transform (ILT)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NZ" sz="2800" dirty="0"/>
              <a:t>Minimise least square error with ‘smoothing’</a:t>
            </a:r>
          </a:p>
          <a:p>
            <a:pPr lvl="1"/>
            <a:r>
              <a:rPr lang="en-NZ" sz="1400" dirty="0"/>
              <a:t>[3][4]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72476" y="3757753"/>
            <a:ext cx="6015814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u="sng" dirty="0"/>
              <a:t>ILT+ (augmented ILT)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NZ" sz="2800" dirty="0"/>
              <a:t>Adds more ways to evaluate error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NZ" sz="2800" dirty="0"/>
              <a:t>Tapered area estimation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NZ" sz="2800" dirty="0"/>
              <a:t>Moment estimation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NZ" sz="2800" dirty="0"/>
              <a:t>Incremental improvement</a:t>
            </a:r>
          </a:p>
          <a:p>
            <a:pPr lvl="1"/>
            <a:r>
              <a:rPr lang="en-NZ" sz="1400" dirty="0"/>
              <a:t>[5]</a:t>
            </a:r>
          </a:p>
          <a:p>
            <a:endParaRPr lang="en-US" sz="2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Dobbie - ENGR 489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238" y="1855358"/>
            <a:ext cx="4465510" cy="34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9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Basis of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466" y="1461815"/>
            <a:ext cx="9366366" cy="2977182"/>
          </a:xfrm>
        </p:spPr>
        <p:txBody>
          <a:bodyPr>
            <a:normAutofit/>
          </a:bodyPr>
          <a:lstStyle/>
          <a:p>
            <a:r>
              <a:rPr lang="en-NZ" dirty="0"/>
              <a:t>We use additional prior information</a:t>
            </a:r>
          </a:p>
          <a:p>
            <a:pPr lvl="1"/>
            <a:r>
              <a:rPr lang="en-NZ" dirty="0"/>
              <a:t>High quality experimental measurements</a:t>
            </a:r>
          </a:p>
          <a:p>
            <a:pPr lvl="1"/>
            <a:r>
              <a:rPr lang="en-NZ" dirty="0"/>
              <a:t>Use estimator for a noisy environment </a:t>
            </a:r>
          </a:p>
          <a:p>
            <a:pPr lvl="2"/>
            <a:r>
              <a:rPr lang="en-NZ" dirty="0"/>
              <a:t>cannot expect controlled lab conditions</a:t>
            </a:r>
          </a:p>
          <a:p>
            <a:endParaRPr lang="en-NZ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Dobbie - ENGR 489</a:t>
            </a:r>
          </a:p>
        </p:txBody>
      </p:sp>
    </p:spTree>
    <p:extLst>
      <p:ext uri="{BB962C8B-B14F-4D97-AF65-F5344CB8AC3E}">
        <p14:creationId xmlns:p14="http://schemas.microsoft.com/office/powerpoint/2010/main" val="85127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Basis of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466" y="1461815"/>
            <a:ext cx="9366366" cy="2977182"/>
          </a:xfrm>
        </p:spPr>
        <p:txBody>
          <a:bodyPr>
            <a:normAutofit/>
          </a:bodyPr>
          <a:lstStyle/>
          <a:p>
            <a:r>
              <a:rPr lang="en-NZ" dirty="0"/>
              <a:t>We use additional prior information</a:t>
            </a:r>
          </a:p>
          <a:p>
            <a:pPr lvl="1"/>
            <a:r>
              <a:rPr lang="en-NZ" dirty="0"/>
              <a:t>High quality experimental measurements</a:t>
            </a:r>
          </a:p>
          <a:p>
            <a:pPr lvl="1"/>
            <a:r>
              <a:rPr lang="en-NZ" dirty="0"/>
              <a:t>Use estimator for a noisy environment </a:t>
            </a:r>
          </a:p>
          <a:p>
            <a:pPr lvl="2"/>
            <a:r>
              <a:rPr lang="en-NZ" dirty="0"/>
              <a:t>cannot expect controlled lab conditions</a:t>
            </a:r>
          </a:p>
          <a:p>
            <a:endParaRPr lang="en-NZ" dirty="0"/>
          </a:p>
          <a:p>
            <a:r>
              <a:rPr lang="en-NZ" dirty="0"/>
              <a:t>Using Bayes’ Theorem </a:t>
            </a:r>
            <a:r>
              <a:rPr lang="en-NZ" sz="1400" dirty="0"/>
              <a:t>[6]</a:t>
            </a:r>
            <a:endParaRPr lang="en-NZ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38150" y="4438997"/>
                <a:ext cx="7943505" cy="143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NZ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NZ" sz="3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NZ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NZ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trlPr>
                                <a:rPr lang="en-NZ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NZ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NZ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NZ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NZ" sz="3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  <m:r>
                                    <a:rPr lang="en-NZ" sz="3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NZ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NZ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NZ" sz="3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NZ" sz="3600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150" y="4438997"/>
                <a:ext cx="7943505" cy="14311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2452254" y="5436524"/>
            <a:ext cx="1039091" cy="6400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483928" y="3882044"/>
            <a:ext cx="166254" cy="6918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8013646" y="4767710"/>
            <a:ext cx="1487801" cy="668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22466" y="6153708"/>
            <a:ext cx="3194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Posterior – our estimate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18205" y="3467389"/>
            <a:ext cx="2992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Starting Measurement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955893" y="5532355"/>
            <a:ext cx="2865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Prior density function</a:t>
            </a: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Dobbie - ENGR 489</a:t>
            </a:r>
          </a:p>
        </p:txBody>
      </p:sp>
    </p:spTree>
    <p:extLst>
      <p:ext uri="{BB962C8B-B14F-4D97-AF65-F5344CB8AC3E}">
        <p14:creationId xmlns:p14="http://schemas.microsoft.com/office/powerpoint/2010/main" val="378919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System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801" y="4512353"/>
            <a:ext cx="6845710" cy="1352173"/>
          </a:xfrm>
        </p:spPr>
        <p:txBody>
          <a:bodyPr>
            <a:normAutofit/>
          </a:bodyPr>
          <a:lstStyle/>
          <a:p>
            <a:r>
              <a:rPr lang="en-NZ" dirty="0"/>
              <a:t>Testing via cross validation </a:t>
            </a:r>
            <a:r>
              <a:rPr lang="en-NZ" sz="1400" dirty="0"/>
              <a:t>[7]</a:t>
            </a:r>
          </a:p>
          <a:p>
            <a:pPr lvl="1"/>
            <a:r>
              <a:rPr lang="en-NZ" dirty="0"/>
              <a:t>Penalises overfitting in evaluation</a:t>
            </a:r>
          </a:p>
          <a:p>
            <a:pPr marL="457200" lvl="1" indent="0">
              <a:buNone/>
            </a:pPr>
            <a:endParaRPr lang="en-NZ" dirty="0"/>
          </a:p>
          <a:p>
            <a:pPr lvl="1"/>
            <a:endParaRPr lang="en-NZ" dirty="0"/>
          </a:p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4460"/>
            <a:ext cx="10119783" cy="326121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David Dobbie - ENGR 489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997029"/>
            <a:ext cx="169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Laboratory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3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Evaluation - SNR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790" y="1604356"/>
            <a:ext cx="40199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dirty="0"/>
              <a:t>BFF estimation absolute error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dirty="0"/>
              <a:t>For different signal-to-noise ratios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Z" sz="2800" dirty="0"/>
          </a:p>
          <a:p>
            <a:endParaRPr lang="en-NZ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Z" sz="2800" dirty="0"/>
              <a:t>Bayes method outperforms all other methods</a:t>
            </a:r>
            <a:endParaRPr lang="en-US" sz="2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681" y="431472"/>
            <a:ext cx="3769488" cy="28271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050" y="431472"/>
            <a:ext cx="3769488" cy="28271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450" y="3324935"/>
            <a:ext cx="3857950" cy="289346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050" y="3324934"/>
            <a:ext cx="3857950" cy="289346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484670" y="244107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SNR =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049039" y="244107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SNR = 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26159" y="5419798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SNR = 10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006803" y="541979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SNR = 100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David Dobbie - ENGR 489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1376" y="243661"/>
            <a:ext cx="82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Better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>
            <a:off x="4583733" y="612993"/>
            <a:ext cx="1277161" cy="738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48537" y="210488"/>
            <a:ext cx="82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Worse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889606" y="516284"/>
            <a:ext cx="1008178" cy="738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28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798</Words>
  <Application>Microsoft Office PowerPoint</Application>
  <PresentationFormat>Widescreen</PresentationFormat>
  <Paragraphs>121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Bayesian Estimation of Bound Fluid Fraction from NMR Relaxation</vt:lpstr>
      <vt:lpstr>Purpose</vt:lpstr>
      <vt:lpstr>Purpose</vt:lpstr>
      <vt:lpstr>Purpose</vt:lpstr>
      <vt:lpstr>Previous Approaches</vt:lpstr>
      <vt:lpstr>Basis of Design</vt:lpstr>
      <vt:lpstr>Basis of Design</vt:lpstr>
      <vt:lpstr>System Workflow</vt:lpstr>
      <vt:lpstr>Evaluation - SNR</vt:lpstr>
      <vt:lpstr>Evaluation – Prior Information</vt:lpstr>
      <vt:lpstr>Conclusion</vt:lpstr>
      <vt:lpstr>References</vt:lpstr>
    </vt:vector>
  </TitlesOfParts>
  <Company>Victoria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estimation of bound fluid fraction from NMR relaxation</dc:title>
  <dc:creator>David Dobbie</dc:creator>
  <cp:lastModifiedBy>David Dobbie</cp:lastModifiedBy>
  <cp:revision>44</cp:revision>
  <dcterms:created xsi:type="dcterms:W3CDTF">2018-10-23T20:15:03Z</dcterms:created>
  <dcterms:modified xsi:type="dcterms:W3CDTF">2018-10-25T03:15:16Z</dcterms:modified>
</cp:coreProperties>
</file>