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510" autoAdjust="0"/>
    <p:restoredTop sz="94660"/>
  </p:normalViewPr>
  <p:slideViewPr>
    <p:cSldViewPr snapToGrid="0">
      <p:cViewPr>
        <p:scale>
          <a:sx n="75" d="100"/>
          <a:sy n="75" d="100"/>
        </p:scale>
        <p:origin x="1518" y="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7E2657-F044-46C4-A217-62DBF34DC3C8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73BEB0-C988-4C24-B2A0-790A4653A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952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72D29-EE7B-462E-B477-2E415AA3A8DB}" type="datetime1">
              <a:rPr lang="en-US" smtClean="0"/>
              <a:t>8/1/2018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David Dobbie - ENGR 489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4699A-6301-4C1B-BEA7-31B1EBC20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803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BBE4B-9133-45F1-9569-61417D279CBE}" type="datetime1">
              <a:rPr lang="en-US" smtClean="0"/>
              <a:t>8/1/2018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David Dobbie - ENGR 489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4699A-6301-4C1B-BEA7-31B1EBC20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225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611FA-374A-4700-A7A3-4EF8CF33233B}" type="datetime1">
              <a:rPr lang="en-US" smtClean="0"/>
              <a:t>8/1/2018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David Dobbie - ENGR 489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4699A-6301-4C1B-BEA7-31B1EBC20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803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89516-5520-48B9-A897-8AF241B129FF}" type="datetime1">
              <a:rPr lang="en-US" smtClean="0"/>
              <a:t>8/1/2018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David Dobbie - ENGR 489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4699A-6301-4C1B-BEA7-31B1EBC20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975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8ACD4-47A4-482D-BF43-B343387F982F}" type="datetime1">
              <a:rPr lang="en-US" smtClean="0"/>
              <a:t>8/1/2018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David Dobbie - ENGR 489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4699A-6301-4C1B-BEA7-31B1EBC20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573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653DF-0113-4D67-A5EF-906A135B5344}" type="datetime1">
              <a:rPr lang="en-US" smtClean="0"/>
              <a:t>8/1/2018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David Dobbie - ENGR 489 2018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4699A-6301-4C1B-BEA7-31B1EBC20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776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7DF4B-54F7-4602-AAEC-F1C7CAD168F1}" type="datetime1">
              <a:rPr lang="en-US" smtClean="0"/>
              <a:t>8/1/2018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David Dobbie - ENGR 489 2018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4699A-6301-4C1B-BEA7-31B1EBC20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912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58198-CA64-42DF-A87D-7EE54DC8F11B}" type="datetime1">
              <a:rPr lang="en-US" smtClean="0"/>
              <a:t>8/1/2018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David Dobbie - ENGR 489 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4699A-6301-4C1B-BEA7-31B1EBC20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185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F3F9D-8262-42CE-9B9F-AB6029B91A96}" type="datetime1">
              <a:rPr lang="en-US" smtClean="0"/>
              <a:t>8/1/2018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David Dobbie - ENGR 489 2018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4699A-6301-4C1B-BEA7-31B1EBC20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984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0A890-0019-48F4-B997-6A067C6A7C9B}" type="datetime1">
              <a:rPr lang="en-US" smtClean="0"/>
              <a:t>8/1/2018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David Dobbie - ENGR 489 2018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4699A-6301-4C1B-BEA7-31B1EBC20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951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88C3E-24E3-4DD7-8139-088A46F4F86A}" type="datetime1">
              <a:rPr lang="en-US" smtClean="0"/>
              <a:t>8/1/2018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David Dobbie - ENGR 489 2018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4699A-6301-4C1B-BEA7-31B1EBC20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344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A3AA81-72B7-412C-A0F8-C0D733F7B3C6}" type="datetime1">
              <a:rPr lang="en-US" smtClean="0"/>
              <a:t>8/1/2018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b-NO" smtClean="0"/>
              <a:t>David Dobbie - ENGR 489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74699A-6301-4C1B-BEA7-31B1EBC20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243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66427"/>
            <a:ext cx="9144000" cy="1851644"/>
          </a:xfrm>
        </p:spPr>
        <p:txBody>
          <a:bodyPr/>
          <a:lstStyle/>
          <a:p>
            <a:r>
              <a:rPr lang="en-NZ" dirty="0" smtClean="0"/>
              <a:t>ENGR 489 </a:t>
            </a:r>
            <a:br>
              <a:rPr lang="en-NZ" dirty="0" smtClean="0"/>
            </a:br>
            <a:r>
              <a:rPr lang="en-NZ" dirty="0" smtClean="0"/>
              <a:t>Preliminary Presentation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543884"/>
            <a:ext cx="9144000" cy="1686435"/>
          </a:xfrm>
        </p:spPr>
        <p:txBody>
          <a:bodyPr>
            <a:normAutofit/>
          </a:bodyPr>
          <a:lstStyle/>
          <a:p>
            <a:r>
              <a:rPr lang="en-NZ" dirty="0" smtClean="0"/>
              <a:t>Presented by: David Dobbie</a:t>
            </a:r>
          </a:p>
          <a:p>
            <a:r>
              <a:rPr lang="en-NZ" dirty="0" smtClean="0"/>
              <a:t>Supervisor: Paul Teal</a:t>
            </a:r>
          </a:p>
          <a:p>
            <a:r>
              <a:rPr lang="en-NZ" dirty="0" smtClean="0"/>
              <a:t>Co-supervisor: Robin Dykstra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524000" y="2137852"/>
            <a:ext cx="9144000" cy="185164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NZ" sz="3600" dirty="0" smtClean="0"/>
              <a:t>Bayesian estimation of bound fluid fraction from NMR relaxation</a:t>
            </a:r>
            <a:endParaRPr lang="en-US" sz="36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David Dobbie - ENGR 489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4699A-6301-4C1B-BEA7-31B1EBC2027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78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Introduction</a:t>
            </a:r>
            <a:endParaRPr lang="en-US" sz="2000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149" y="2856583"/>
            <a:ext cx="3368561" cy="2529399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8594" y="2791609"/>
            <a:ext cx="3455091" cy="2594373"/>
          </a:xfrm>
          <a:prstGeom prst="rect">
            <a:avLst/>
          </a:prstGeom>
        </p:spPr>
      </p:pic>
      <p:sp>
        <p:nvSpPr>
          <p:cNvPr id="12" name="Right Arrow 11"/>
          <p:cNvSpPr/>
          <p:nvPr/>
        </p:nvSpPr>
        <p:spPr>
          <a:xfrm>
            <a:off x="3588710" y="3660966"/>
            <a:ext cx="635430" cy="4619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7948188" y="3660966"/>
            <a:ext cx="635430" cy="4619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8902520" y="3364319"/>
                <a:ext cx="2876621" cy="21781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Z" sz="2400" b="0" i="1" smtClean="0">
                          <a:latin typeface="Cambria Math" panose="02040503050406030204" pitchFamily="18" charset="0"/>
                        </a:rPr>
                        <m:t>𝐵𝐹𝐹</m:t>
                      </m:r>
                      <m:r>
                        <a:rPr lang="en-NZ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NZ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trlPr>
                                <a:rPr lang="en-NZ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NZ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NZ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NZ" sz="24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NZ" sz="24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sup>
                            <m:e>
                              <m:r>
                                <a:rPr lang="en-NZ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NZ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NZ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NZ" sz="24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NZ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NZ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  <m:r>
                            <a:rPr lang="en-NZ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NZ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NZ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NZ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nary>
                            <m:naryPr>
                              <m:ctrlPr>
                                <a:rPr lang="en-NZ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NZ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m:rPr>
                                  <m:nor/>
                                </m:rPr>
                                <a:rPr lang="en-US" sz="2400" i="1" smtClean="0"/>
                                <m:t>∞</m:t>
                              </m:r>
                            </m:sup>
                            <m:e>
                              <m:r>
                                <a:rPr lang="en-NZ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NZ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NZ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NZ" sz="2400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NZ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NZ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NZ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NZ" sz="24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NZ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  <m:r>
                        <a:rPr lang="en-NZ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NZ" sz="2400" b="0" i="1" dirty="0" smtClean="0">
                  <a:latin typeface="Cambria Math" panose="02040503050406030204" pitchFamily="18" charset="0"/>
                </a:endParaRPr>
              </a:p>
              <a:p>
                <a:pPr/>
                <a:endParaRPr lang="en-NZ" sz="2400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Z" sz="2400" b="0" i="1" smtClean="0">
                          <a:latin typeface="Cambria Math" panose="02040503050406030204" pitchFamily="18" charset="0"/>
                        </a:rPr>
                        <m:t>𝐵𝐹𝐹</m:t>
                      </m:r>
                      <m:r>
                        <a:rPr lang="en-NZ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NZ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NZ" sz="2400" b="0" i="1" smtClean="0">
                              <a:latin typeface="Cambria Math" panose="02040503050406030204" pitchFamily="18" charset="0"/>
                            </a:rPr>
                            <m:t>𝐵𝐹𝑉</m:t>
                          </m:r>
                        </m:num>
                        <m:den>
                          <m:r>
                            <a:rPr lang="en-NZ" sz="24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den>
                      </m:f>
                    </m:oMath>
                  </m:oMathPara>
                </a14:m>
                <a:endParaRPr lang="en-NZ" sz="2400" dirty="0"/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2520" y="3364319"/>
                <a:ext cx="2876621" cy="217816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ounded Rectangle 16"/>
          <p:cNvSpPr/>
          <p:nvPr/>
        </p:nvSpPr>
        <p:spPr>
          <a:xfrm>
            <a:off x="622300" y="1690688"/>
            <a:ext cx="2755900" cy="10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Low Quality Nuclear </a:t>
            </a:r>
            <a:r>
              <a:rPr lang="en-NZ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Magnetic Resonance (NMR) measurements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4753686" y="1690688"/>
            <a:ext cx="2755900" cy="10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Distribution of fluid’s NMR </a:t>
            </a:r>
            <a:r>
              <a:rPr lang="en-NZ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(T2) relaxation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8868183" y="1690688"/>
            <a:ext cx="2755900" cy="10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How much fluid is bound in a porous media [1]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Right Arrow 20"/>
          <p:cNvSpPr/>
          <p:nvPr/>
        </p:nvSpPr>
        <p:spPr>
          <a:xfrm>
            <a:off x="3544207" y="2010150"/>
            <a:ext cx="635430" cy="4619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>
            <a:off x="7903685" y="1945724"/>
            <a:ext cx="635430" cy="4619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David Dobbie - ENGR 489 2018</a:t>
            </a:r>
            <a:endParaRPr lang="en-US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4699A-6301-4C1B-BEA7-31B1EBC2027C}" type="slidenum">
              <a:rPr lang="en-US" smtClean="0"/>
              <a:t>2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47284" y="5686707"/>
            <a:ext cx="11818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4000" dirty="0" smtClean="0"/>
              <a:t>Start</a:t>
            </a:r>
            <a:endParaRPr lang="en-US" sz="4000" dirty="0"/>
          </a:p>
        </p:txBody>
      </p:sp>
      <p:sp>
        <p:nvSpPr>
          <p:cNvPr id="16" name="TextBox 15"/>
          <p:cNvSpPr txBox="1"/>
          <p:nvPr/>
        </p:nvSpPr>
        <p:spPr>
          <a:xfrm>
            <a:off x="10482424" y="5671915"/>
            <a:ext cx="11416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4000" dirty="0" smtClean="0"/>
              <a:t>Goal</a:t>
            </a:r>
            <a:endParaRPr lang="en-US" sz="4000" dirty="0"/>
          </a:p>
        </p:txBody>
      </p:sp>
      <p:sp>
        <p:nvSpPr>
          <p:cNvPr id="20" name="Rounded Rectangle 19"/>
          <p:cNvSpPr/>
          <p:nvPr/>
        </p:nvSpPr>
        <p:spPr>
          <a:xfrm>
            <a:off x="3160294" y="5734440"/>
            <a:ext cx="6240379" cy="61242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Estimator, the deliverable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Right Arrow 24"/>
          <p:cNvSpPr/>
          <p:nvPr/>
        </p:nvSpPr>
        <p:spPr>
          <a:xfrm>
            <a:off x="2261052" y="5809652"/>
            <a:ext cx="635430" cy="4619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5"/>
          <p:cNvSpPr/>
          <p:nvPr/>
        </p:nvSpPr>
        <p:spPr>
          <a:xfrm>
            <a:off x="9717292" y="5845305"/>
            <a:ext cx="635430" cy="4619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557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Past Techniques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867400" cy="4197804"/>
              </a:xfrm>
            </p:spPr>
            <p:txBody>
              <a:bodyPr/>
              <a:lstStyle/>
              <a:p>
                <a:r>
                  <a:rPr lang="en-NZ" dirty="0" smtClean="0"/>
                  <a:t>ILT technique:</a:t>
                </a:r>
              </a:p>
              <a:p>
                <a:pPr lvl="1"/>
                <a:r>
                  <a:rPr lang="en-NZ" dirty="0" smtClean="0"/>
                  <a:t>Approximation of the inverse Laplace transform [2]</a:t>
                </a:r>
              </a:p>
              <a:p>
                <a:pPr lvl="1"/>
                <a:r>
                  <a:rPr lang="en-NZ" dirty="0" smtClean="0"/>
                  <a:t>Uses optimisation framework with measured data</a:t>
                </a:r>
              </a:p>
              <a:p>
                <a:r>
                  <a:rPr lang="en-NZ" dirty="0" smtClean="0"/>
                  <a:t>ILT+ technique:</a:t>
                </a:r>
              </a:p>
              <a:p>
                <a:pPr lvl="1"/>
                <a:r>
                  <a:rPr lang="en-NZ" dirty="0" smtClean="0"/>
                  <a:t>Use more constraints in the optimisation framework [3]:</a:t>
                </a:r>
              </a:p>
              <a:p>
                <a:pPr lvl="2"/>
                <a:r>
                  <a:rPr lang="en-NZ" dirty="0" smtClean="0"/>
                  <a:t>Estimated moments of </a:t>
                </a:r>
                <a14:m>
                  <m:oMath xmlns:m="http://schemas.openxmlformats.org/officeDocument/2006/math">
                    <m:r>
                      <a:rPr lang="en-NZ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NZ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NZ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NZ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NZ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NZ" dirty="0" smtClean="0"/>
                  <a:t> </a:t>
                </a:r>
                <a:r>
                  <a:rPr lang="en-NZ" dirty="0" smtClean="0"/>
                  <a:t>from </a:t>
                </a:r>
                <a14:m>
                  <m:oMath xmlns:m="http://schemas.openxmlformats.org/officeDocument/2006/math">
                    <m:r>
                      <a:rPr lang="en-NZ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NZ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NZ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NZ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NZ" dirty="0" smtClean="0"/>
                  <a:t> </a:t>
                </a:r>
                <a:r>
                  <a:rPr lang="en-NZ" dirty="0" smtClean="0"/>
                  <a:t>[4]</a:t>
                </a:r>
              </a:p>
              <a:p>
                <a:pPr lvl="2"/>
                <a:r>
                  <a:rPr lang="en-NZ" dirty="0" smtClean="0"/>
                  <a:t>Estimated tapered areas of </a:t>
                </a:r>
                <a14:m>
                  <m:oMath xmlns:m="http://schemas.openxmlformats.org/officeDocument/2006/math">
                    <m:r>
                      <a:rPr lang="en-NZ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NZ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NZ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NZ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NZ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m:rPr>
                        <m:nor/>
                      </m:rPr>
                      <a:rPr lang="en-NZ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NZ" dirty="0"/>
                      <m:t>from</m:t>
                    </m:r>
                    <m:r>
                      <m:rPr>
                        <m:nor/>
                      </m:rPr>
                      <a:rPr lang="en-NZ" dirty="0"/>
                      <m:t> </m:t>
                    </m:r>
                    <m:r>
                      <a:rPr lang="en-NZ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NZ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NZ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NZ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[5]</a:t>
                </a:r>
              </a:p>
              <a:p>
                <a:pPr lvl="2"/>
                <a:endParaRPr lang="en-NZ" dirty="0"/>
              </a:p>
              <a:p>
                <a:pPr lvl="2"/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867400" cy="4197804"/>
              </a:xfrm>
              <a:blipFill>
                <a:blip r:embed="rId2"/>
                <a:stretch>
                  <a:fillRect l="-1871" t="-2322" r="-208" b="-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dirty="0" smtClean="0"/>
              <a:t>David Dobbie - ENGR 489 2018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4699A-6301-4C1B-BEA7-31B1EBC2027C}" type="slidenum">
              <a:rPr lang="en-US" smtClean="0"/>
              <a:t>3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5653" y="1739861"/>
            <a:ext cx="5333333" cy="4000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680158" y="5555195"/>
            <a:ext cx="3424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/>
              <a:t>Black is true, red is mean estimate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21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Work Done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11705"/>
                <a:ext cx="10515600" cy="476525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NZ" dirty="0" smtClean="0">
                    <a:sym typeface="Wingdings" panose="05000000000000000000" pitchFamily="2" charset="2"/>
                  </a:rPr>
                  <a:t> </a:t>
                </a:r>
                <a:r>
                  <a:rPr lang="en-NZ" dirty="0" smtClean="0"/>
                  <a:t>Reproduced the competing techniques</a:t>
                </a:r>
              </a:p>
              <a:p>
                <a:pPr lvl="1"/>
                <a:r>
                  <a:rPr lang="en-NZ" dirty="0" smtClean="0"/>
                  <a:t>Set up measurement system</a:t>
                </a:r>
                <a:endParaRPr lang="en-NZ" dirty="0" smtClean="0"/>
              </a:p>
              <a:p>
                <a:pPr lvl="1"/>
                <a:r>
                  <a:rPr lang="en-NZ" dirty="0" smtClean="0"/>
                  <a:t>main </a:t>
                </a:r>
                <a:r>
                  <a:rPr lang="en-NZ" dirty="0" smtClean="0"/>
                  <a:t>metric is Normalised </a:t>
                </a:r>
                <a:r>
                  <a:rPr lang="en-NZ" dirty="0"/>
                  <a:t>R</a:t>
                </a:r>
                <a:r>
                  <a:rPr lang="en-NZ" dirty="0" smtClean="0"/>
                  <a:t>oot </a:t>
                </a:r>
                <a:r>
                  <a:rPr lang="en-NZ" dirty="0"/>
                  <a:t>M</a:t>
                </a:r>
                <a:r>
                  <a:rPr lang="en-NZ" dirty="0" smtClean="0"/>
                  <a:t>ean </a:t>
                </a:r>
                <a:r>
                  <a:rPr lang="en-NZ" dirty="0"/>
                  <a:t>S</a:t>
                </a:r>
                <a:r>
                  <a:rPr lang="en-NZ" dirty="0" smtClean="0"/>
                  <a:t>quare </a:t>
                </a:r>
                <a:r>
                  <a:rPr lang="en-NZ" dirty="0"/>
                  <a:t>E</a:t>
                </a:r>
                <a:r>
                  <a:rPr lang="en-NZ" dirty="0" smtClean="0"/>
                  <a:t>rror (NRMSE) [3</a:t>
                </a:r>
                <a:r>
                  <a:rPr lang="en-NZ" dirty="0" smtClean="0"/>
                  <a:t>]</a:t>
                </a:r>
              </a:p>
              <a:p>
                <a:pPr lvl="1"/>
                <a:endParaRPr lang="en-NZ" dirty="0" smtClean="0"/>
              </a:p>
              <a:p>
                <a:pPr>
                  <a:buFont typeface="Wingdings" panose="05000000000000000000" pitchFamily="2" charset="2"/>
                  <a:buChar char="à"/>
                </a:pPr>
                <a:r>
                  <a:rPr lang="en-NZ" dirty="0" smtClean="0"/>
                  <a:t>Implemented an initial Bayesian approach</a:t>
                </a:r>
                <a:r>
                  <a:rPr lang="en-NZ" dirty="0" smtClean="0"/>
                  <a:t> </a:t>
                </a:r>
                <a:endParaRPr lang="en-NZ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NZ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NZ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NZ" dirty="0" smtClean="0"/>
                  <a:t>and </a:t>
                </a:r>
                <a14:m>
                  <m:oMath xmlns:m="http://schemas.openxmlformats.org/officeDocument/2006/math">
                    <m:r>
                      <a:rPr lang="en-NZ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NZ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NZ" dirty="0" smtClean="0"/>
                  <a:t>are vectors with each value being normally distributed</a:t>
                </a:r>
                <a:endParaRPr lang="en-NZ" b="0" i="1" dirty="0" smtClean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NZ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NZ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NZ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e>
                        <m:r>
                          <a:rPr lang="en-NZ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NZ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NZ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NZ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NZ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NZ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e>
                            <m:r>
                              <a:rPr lang="en-NZ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  <m:r>
                          <a:rPr lang="en-NZ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NZ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NZ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NZ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NZ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NZ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NZ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NZ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m:rPr>
                        <m:nor/>
                      </m:rPr>
                      <a:rPr lang="en-NZ">
                        <a:latin typeface="Cambria Math" panose="02040503050406030204" pitchFamily="18" charset="0"/>
                      </a:rPr>
                      <m:t>    </m:t>
                    </m:r>
                    <m:r>
                      <m:rPr>
                        <m:nor/>
                      </m:rPr>
                      <a:rPr lang="en-US"/>
                      <m:t>∝</m:t>
                    </m:r>
                    <m:r>
                      <a:rPr lang="en-NZ" i="1">
                        <a:latin typeface="Cambria Math" panose="02040503050406030204" pitchFamily="18" charset="0"/>
                      </a:rPr>
                      <m:t>     </m:t>
                    </m:r>
                    <m:r>
                      <a:rPr lang="en-NZ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NZ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NZ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e>
                        <m:r>
                          <a:rPr lang="en-NZ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NZ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NZ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NZ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NZ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NZ" dirty="0" smtClean="0"/>
              </a:p>
              <a:p>
                <a:pPr lvl="1"/>
                <a:r>
                  <a:rPr lang="en-NZ" dirty="0" smtClean="0"/>
                  <a:t>We have to find </a:t>
                </a:r>
                <a14:m>
                  <m:oMath xmlns:m="http://schemas.openxmlformats.org/officeDocument/2006/math">
                    <m:r>
                      <a:rPr lang="en-NZ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NZ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NZ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NZ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NZ" dirty="0" smtClean="0"/>
                  <a:t>, the prior</a:t>
                </a:r>
              </a:p>
              <a:p>
                <a:pPr lvl="1"/>
                <a:endParaRPr lang="en-NZ" dirty="0" smtClean="0"/>
              </a:p>
              <a:p>
                <a:pPr marL="457200" lvl="1" indent="0">
                  <a:buNone/>
                </a:pPr>
                <a:r>
                  <a:rPr lang="en-NZ" b="1" dirty="0" smtClean="0"/>
                  <a:t>First </a:t>
                </a:r>
                <a:r>
                  <a:rPr lang="en-NZ" b="1" dirty="0" smtClean="0"/>
                  <a:t>iteration: </a:t>
                </a:r>
                <a:r>
                  <a:rPr lang="en-NZ" dirty="0" smtClean="0"/>
                  <a:t>zero mean prior</a:t>
                </a:r>
                <a:r>
                  <a:rPr lang="en-NZ" dirty="0" smtClean="0"/>
                  <a:t>, alter </a:t>
                </a:r>
                <a:r>
                  <a:rPr lang="en-NZ" dirty="0" smtClean="0"/>
                  <a:t>variance of </a:t>
                </a:r>
                <a14:m>
                  <m:oMath xmlns:m="http://schemas.openxmlformats.org/officeDocument/2006/math">
                    <m:r>
                      <a:rPr lang="en-NZ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NZ" dirty="0" smtClean="0"/>
                  <a:t> to </a:t>
                </a:r>
                <a:r>
                  <a:rPr lang="en-NZ" dirty="0" smtClean="0"/>
                  <a:t>measure performance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11705"/>
                <a:ext cx="10515600" cy="4765258"/>
              </a:xfrm>
              <a:blipFill>
                <a:blip r:embed="rId2"/>
                <a:stretch>
                  <a:fillRect l="-1217" t="-25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dirty="0" smtClean="0"/>
              <a:t>David Dobbie - ENGR 489 2018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4699A-6301-4C1B-BEA7-31B1EBC2027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175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Future Plan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NZ" dirty="0" smtClean="0">
                    <a:sym typeface="Wingdings" panose="05000000000000000000" pitchFamily="2" charset="2"/>
                  </a:rPr>
                  <a:t>1. </a:t>
                </a:r>
                <a:r>
                  <a:rPr lang="en-NZ" dirty="0" smtClean="0"/>
                  <a:t>Construct </a:t>
                </a:r>
                <a:r>
                  <a:rPr lang="en-NZ" dirty="0" smtClean="0"/>
                  <a:t>a more </a:t>
                </a:r>
                <a:r>
                  <a:rPr lang="en-NZ" dirty="0" smtClean="0"/>
                  <a:t>complex </a:t>
                </a:r>
                <a:r>
                  <a:rPr lang="en-NZ" dirty="0" smtClean="0"/>
                  <a:t>prior </a:t>
                </a:r>
                <a14:m>
                  <m:oMath xmlns:m="http://schemas.openxmlformats.org/officeDocument/2006/math">
                    <m:r>
                      <a:rPr lang="en-NZ" b="0" i="0" smtClean="0">
                        <a:latin typeface="Cambria Math" panose="02040503050406030204" pitchFamily="18" charset="0"/>
                      </a:rPr>
                      <m:t>− </m:t>
                    </m:r>
                    <m:r>
                      <a:rPr lang="en-NZ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NZ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NZ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endParaRPr lang="en-NZ" b="0" dirty="0" smtClean="0"/>
              </a:p>
              <a:p>
                <a:pPr lvl="1"/>
                <a:r>
                  <a:rPr lang="en-NZ" dirty="0" smtClean="0"/>
                  <a:t>Combine with high </a:t>
                </a:r>
                <a:r>
                  <a:rPr lang="en-NZ" dirty="0" smtClean="0"/>
                  <a:t>quality laboratory </a:t>
                </a:r>
                <a:r>
                  <a:rPr lang="en-NZ" dirty="0" smtClean="0"/>
                  <a:t>measurements</a:t>
                </a:r>
              </a:p>
              <a:p>
                <a:pPr lvl="1"/>
                <a:r>
                  <a:rPr lang="en-NZ" dirty="0" smtClean="0"/>
                  <a:t>Use cross validation to measure performance fairly</a:t>
                </a:r>
              </a:p>
              <a:p>
                <a:pPr lvl="1"/>
                <a:endParaRPr lang="en-NZ" dirty="0"/>
              </a:p>
              <a:p>
                <a:pPr marL="0" indent="0">
                  <a:buNone/>
                </a:pPr>
                <a:r>
                  <a:rPr lang="en-NZ" dirty="0" smtClean="0">
                    <a:sym typeface="Wingdings" panose="05000000000000000000" pitchFamily="2" charset="2"/>
                  </a:rPr>
                  <a:t>2. </a:t>
                </a:r>
                <a:r>
                  <a:rPr lang="en-NZ" dirty="0" smtClean="0"/>
                  <a:t>Mix the </a:t>
                </a:r>
                <a:r>
                  <a:rPr lang="en-NZ" dirty="0" smtClean="0"/>
                  <a:t>optimisation and Bayesian techniques</a:t>
                </a:r>
              </a:p>
              <a:p>
                <a:pPr lvl="1"/>
                <a:r>
                  <a:rPr lang="en-NZ" dirty="0" smtClean="0"/>
                  <a:t>Add another dimension of constraint</a:t>
                </a:r>
              </a:p>
              <a:p>
                <a:pPr lvl="1"/>
                <a:endParaRPr lang="en-NZ" dirty="0"/>
              </a:p>
              <a:p>
                <a:pPr marL="0" indent="0">
                  <a:buNone/>
                </a:pPr>
                <a:r>
                  <a:rPr lang="en-NZ" dirty="0" smtClean="0"/>
                  <a:t>3. Cross validation experiments of all techniques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David Dobbie - ENGR 489 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4699A-6301-4C1B-BEA7-31B1EBC2027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821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NZ" dirty="0" smtClean="0"/>
              <a:t>We want to find how much fluid is bound to a porous media in noisy environments</a:t>
            </a:r>
          </a:p>
          <a:p>
            <a:pPr marL="0" indent="0">
              <a:buNone/>
            </a:pPr>
            <a:endParaRPr lang="en-NZ" dirty="0"/>
          </a:p>
          <a:p>
            <a:pPr marL="0" indent="0">
              <a:buNone/>
            </a:pPr>
            <a:r>
              <a:rPr lang="en-NZ" dirty="0" smtClean="0"/>
              <a:t>2.   Current techniques utilise optimisation based on the ILT</a:t>
            </a:r>
          </a:p>
          <a:p>
            <a:pPr marL="514350" indent="-514350">
              <a:buAutoNum type="arabicPeriod"/>
            </a:pPr>
            <a:endParaRPr lang="en-NZ" dirty="0"/>
          </a:p>
          <a:p>
            <a:pPr marL="0" indent="0">
              <a:buNone/>
            </a:pPr>
            <a:r>
              <a:rPr lang="en-NZ" dirty="0" smtClean="0"/>
              <a:t>3.    The proposed technique is to use Bayesian statistics to combine with high quality laboratory data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David Dobbie - ENGR 489 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4699A-6301-4C1B-BEA7-31B1EBC2027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109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NZ" sz="1800" dirty="0" smtClean="0"/>
              <a:t>[1]</a:t>
            </a:r>
            <a:r>
              <a:rPr lang="en-NZ" sz="1800" dirty="0"/>
              <a:t> M. D. </a:t>
            </a:r>
            <a:r>
              <a:rPr lang="en-NZ" sz="1800" dirty="0" smtClean="0"/>
              <a:t>H</a:t>
            </a:r>
            <a:r>
              <a:rPr lang="en-US" sz="1800" dirty="0" smtClean="0"/>
              <a:t>ü</a:t>
            </a:r>
            <a:r>
              <a:rPr lang="en-NZ" sz="1800" dirty="0" err="1" smtClean="0"/>
              <a:t>rlimann</a:t>
            </a:r>
            <a:r>
              <a:rPr lang="en-NZ" sz="1800" dirty="0" smtClean="0"/>
              <a:t> </a:t>
            </a:r>
            <a:r>
              <a:rPr lang="en-NZ" sz="1800" dirty="0"/>
              <a:t>and N. J. Heaton, “NMR Well Logging,” </a:t>
            </a:r>
            <a:r>
              <a:rPr lang="en-NZ" sz="1800" dirty="0" smtClean="0"/>
              <a:t>in Mobile </a:t>
            </a:r>
            <a:r>
              <a:rPr lang="en-NZ" sz="1800" dirty="0"/>
              <a:t>NMR and MRI: </a:t>
            </a:r>
            <a:r>
              <a:rPr lang="en-NZ" sz="1800" dirty="0" smtClean="0"/>
              <a:t>Developments </a:t>
            </a:r>
            <a:r>
              <a:rPr lang="en-NZ" sz="1800" dirty="0"/>
              <a:t>and </a:t>
            </a:r>
            <a:r>
              <a:rPr lang="en-NZ" sz="1800" dirty="0" smtClean="0"/>
              <a:t>Applications (S</a:t>
            </a:r>
            <a:r>
              <a:rPr lang="en-NZ" sz="1800" dirty="0"/>
              <a:t>. J. V. Edited by Michael L. Johns, </a:t>
            </a:r>
            <a:r>
              <a:rPr lang="en-NZ" sz="1800" dirty="0" err="1"/>
              <a:t>Einar</a:t>
            </a:r>
            <a:r>
              <a:rPr lang="en-NZ" sz="1800" dirty="0"/>
              <a:t> O. </a:t>
            </a:r>
            <a:r>
              <a:rPr lang="en-NZ" sz="1800" dirty="0" err="1"/>
              <a:t>Fridjonsson</a:t>
            </a:r>
            <a:r>
              <a:rPr lang="en-NZ" sz="1800" dirty="0"/>
              <a:t> and A. </a:t>
            </a:r>
            <a:r>
              <a:rPr lang="en-NZ" sz="1800" dirty="0" smtClean="0"/>
              <a:t>Haber, eds</a:t>
            </a:r>
            <a:r>
              <a:rPr lang="en-NZ" sz="1800" dirty="0"/>
              <a:t>.), </a:t>
            </a:r>
            <a:r>
              <a:rPr lang="en-NZ" sz="1800" dirty="0" err="1"/>
              <a:t>ch.</a:t>
            </a:r>
            <a:r>
              <a:rPr lang="en-NZ" sz="1800" dirty="0"/>
              <a:t> 2, pp. 11–79, The Royal Society of Chemistry, 2016</a:t>
            </a:r>
            <a:r>
              <a:rPr lang="en-NZ" sz="1800" dirty="0" smtClean="0"/>
              <a:t>.</a:t>
            </a:r>
          </a:p>
          <a:p>
            <a:pPr marL="0" indent="0">
              <a:buNone/>
            </a:pPr>
            <a:r>
              <a:rPr lang="en-NZ" sz="1800" dirty="0" smtClean="0"/>
              <a:t>[2] </a:t>
            </a:r>
            <a:r>
              <a:rPr lang="en-NZ" sz="1800" dirty="0"/>
              <a:t>L. </a:t>
            </a:r>
            <a:r>
              <a:rPr lang="en-NZ" sz="1800" dirty="0" err="1"/>
              <a:t>Venkataramanan</a:t>
            </a:r>
            <a:r>
              <a:rPr lang="en-NZ" sz="1800" dirty="0"/>
              <a:t>, Y.-Q. Song, and M. D. </a:t>
            </a:r>
            <a:r>
              <a:rPr lang="en-NZ" sz="1800" dirty="0" smtClean="0"/>
              <a:t>H</a:t>
            </a:r>
            <a:r>
              <a:rPr lang="en-US" sz="1800" dirty="0" smtClean="0"/>
              <a:t>ü</a:t>
            </a:r>
            <a:r>
              <a:rPr lang="en-NZ" sz="1800" dirty="0" err="1" smtClean="0"/>
              <a:t>rlimann</a:t>
            </a:r>
            <a:r>
              <a:rPr lang="en-NZ" sz="1800" dirty="0"/>
              <a:t>, “Solving </a:t>
            </a:r>
            <a:r>
              <a:rPr lang="en-NZ" sz="1800" dirty="0" err="1"/>
              <a:t>Fredholm</a:t>
            </a:r>
            <a:r>
              <a:rPr lang="en-NZ" sz="1800" dirty="0"/>
              <a:t> integrals of </a:t>
            </a:r>
            <a:r>
              <a:rPr lang="en-NZ" sz="1800" dirty="0" smtClean="0"/>
              <a:t>the first </a:t>
            </a:r>
            <a:r>
              <a:rPr lang="en-NZ" sz="1800" dirty="0"/>
              <a:t>kind with tensor product structure in 2 and 2.5 dimensions</a:t>
            </a:r>
            <a:r>
              <a:rPr lang="en-NZ" sz="1800" dirty="0" smtClean="0"/>
              <a:t>,” IEEE </a:t>
            </a:r>
            <a:r>
              <a:rPr lang="en-NZ" sz="1800" dirty="0"/>
              <a:t>Transactions on </a:t>
            </a:r>
            <a:r>
              <a:rPr lang="en-NZ" sz="1800" dirty="0" smtClean="0"/>
              <a:t>Signal Processing, </a:t>
            </a:r>
            <a:r>
              <a:rPr lang="en-NZ" sz="1800" dirty="0"/>
              <a:t>vol. 50, pp. 1017–1026, May </a:t>
            </a:r>
            <a:r>
              <a:rPr lang="en-NZ" sz="1800" dirty="0" smtClean="0"/>
              <a:t>2002</a:t>
            </a:r>
          </a:p>
          <a:p>
            <a:pPr marL="0" indent="0">
              <a:buNone/>
            </a:pPr>
            <a:r>
              <a:rPr lang="en-NZ" sz="1800" dirty="0" smtClean="0"/>
              <a:t>[3] </a:t>
            </a:r>
            <a:r>
              <a:rPr lang="en-NZ" sz="1800" dirty="0"/>
              <a:t>F. K. Gruber, L. </a:t>
            </a:r>
            <a:r>
              <a:rPr lang="en-NZ" sz="1800" dirty="0" err="1"/>
              <a:t>Venkataramanan</a:t>
            </a:r>
            <a:r>
              <a:rPr lang="en-NZ" sz="1800" dirty="0"/>
              <a:t>, T. M. </a:t>
            </a:r>
            <a:r>
              <a:rPr lang="en-NZ" sz="1800" dirty="0" err="1"/>
              <a:t>Habashy</a:t>
            </a:r>
            <a:r>
              <a:rPr lang="en-NZ" sz="1800" dirty="0"/>
              <a:t>, P. M. Singer, and D. E. Freed, “A </a:t>
            </a:r>
            <a:r>
              <a:rPr lang="en-NZ" sz="1800" dirty="0" smtClean="0"/>
              <a:t>more accurate </a:t>
            </a:r>
            <a:r>
              <a:rPr lang="en-NZ" sz="1800" dirty="0"/>
              <a:t>estimate of T2 distribution from direct analysis of NMR measurements</a:t>
            </a:r>
            <a:r>
              <a:rPr lang="en-NZ" sz="1800" dirty="0" smtClean="0"/>
              <a:t>,” Journal of Magnetic Resonance, </a:t>
            </a:r>
            <a:r>
              <a:rPr lang="en-NZ" sz="1800" dirty="0"/>
              <a:t>vol. 228, pp. 95 – 103, 2013</a:t>
            </a:r>
            <a:r>
              <a:rPr lang="en-NZ" sz="1800" dirty="0" smtClean="0"/>
              <a:t>.</a:t>
            </a:r>
          </a:p>
          <a:p>
            <a:pPr marL="0" indent="0">
              <a:buNone/>
            </a:pPr>
            <a:r>
              <a:rPr lang="en-NZ" sz="1800" dirty="0" smtClean="0"/>
              <a:t>[4] </a:t>
            </a:r>
            <a:r>
              <a:rPr lang="en-NZ" sz="1800" dirty="0"/>
              <a:t>L. </a:t>
            </a:r>
            <a:r>
              <a:rPr lang="en-NZ" sz="1800" dirty="0" err="1"/>
              <a:t>Venkataramanan</a:t>
            </a:r>
            <a:r>
              <a:rPr lang="en-NZ" sz="1800" dirty="0"/>
              <a:t>, F. K. Gruber, T. M. </a:t>
            </a:r>
            <a:r>
              <a:rPr lang="en-NZ" sz="1800" dirty="0" err="1"/>
              <a:t>Habashy</a:t>
            </a:r>
            <a:r>
              <a:rPr lang="en-NZ" sz="1800" dirty="0"/>
              <a:t>, and D. E. Freed, “</a:t>
            </a:r>
            <a:r>
              <a:rPr lang="en-NZ" sz="1800" dirty="0" err="1"/>
              <a:t>Mellin</a:t>
            </a:r>
            <a:r>
              <a:rPr lang="en-NZ" sz="1800" dirty="0"/>
              <a:t> transform of </a:t>
            </a:r>
            <a:r>
              <a:rPr lang="en-NZ" sz="1800" dirty="0" smtClean="0"/>
              <a:t>CPMG data,” Journal </a:t>
            </a:r>
            <a:r>
              <a:rPr lang="en-NZ" sz="1800" dirty="0"/>
              <a:t>of Magnetic </a:t>
            </a:r>
            <a:r>
              <a:rPr lang="en-NZ" sz="1800" dirty="0" smtClean="0"/>
              <a:t>Resonance, </a:t>
            </a:r>
            <a:r>
              <a:rPr lang="en-NZ" sz="1800" dirty="0"/>
              <a:t>vol. 206, no. 1, pp. 20 – 31, 2010</a:t>
            </a:r>
            <a:r>
              <a:rPr lang="en-NZ" sz="1800" dirty="0" smtClean="0"/>
              <a:t>.</a:t>
            </a:r>
          </a:p>
          <a:p>
            <a:pPr marL="0" indent="0">
              <a:buNone/>
            </a:pPr>
            <a:r>
              <a:rPr lang="en-NZ" sz="1800" dirty="0" smtClean="0"/>
              <a:t>[5] </a:t>
            </a:r>
            <a:r>
              <a:rPr lang="en-NZ" sz="1800" dirty="0"/>
              <a:t>F. K. Gruber, L. </a:t>
            </a:r>
            <a:r>
              <a:rPr lang="en-NZ" sz="1800" dirty="0" err="1"/>
              <a:t>Venkataramanan</a:t>
            </a:r>
            <a:r>
              <a:rPr lang="en-NZ" sz="1800" dirty="0"/>
              <a:t>, T. M. </a:t>
            </a:r>
            <a:r>
              <a:rPr lang="en-NZ" sz="1800" dirty="0" err="1"/>
              <a:t>Habashy</a:t>
            </a:r>
            <a:r>
              <a:rPr lang="en-NZ" sz="1800" dirty="0"/>
              <a:t>, and D. E. Freed, “Estimation of </a:t>
            </a:r>
            <a:r>
              <a:rPr lang="en-NZ" sz="1800" dirty="0" err="1" smtClean="0"/>
              <a:t>petrophysical</a:t>
            </a:r>
            <a:r>
              <a:rPr lang="en-NZ" sz="1800" dirty="0" smtClean="0"/>
              <a:t> </a:t>
            </a:r>
            <a:r>
              <a:rPr lang="en-NZ" sz="1800" dirty="0"/>
              <a:t>and fluid properties using integral transforms in nuclear magnetic resonance</a:t>
            </a:r>
            <a:r>
              <a:rPr lang="en-NZ" sz="1800" dirty="0" smtClean="0"/>
              <a:t>,” Journal of Magnetic Resonance , </a:t>
            </a:r>
            <a:r>
              <a:rPr lang="en-NZ" sz="1800" dirty="0"/>
              <a:t>vol. 228, pp. 104 – 115, 2013</a:t>
            </a:r>
            <a:r>
              <a:rPr lang="en-NZ" sz="1800" dirty="0" smtClean="0"/>
              <a:t>.</a:t>
            </a:r>
            <a:endParaRPr lang="en-NZ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David Dobbie - ENGR 489 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4699A-6301-4C1B-BEA7-31B1EBC2027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15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</TotalTime>
  <Words>560</Words>
  <Application>Microsoft Office PowerPoint</Application>
  <PresentationFormat>Widescreen</PresentationFormat>
  <Paragraphs>70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Wingdings</vt:lpstr>
      <vt:lpstr>Office Theme</vt:lpstr>
      <vt:lpstr>ENGR 489  Preliminary Presentation</vt:lpstr>
      <vt:lpstr>Introduction</vt:lpstr>
      <vt:lpstr>Past Techniques</vt:lpstr>
      <vt:lpstr>Work Done</vt:lpstr>
      <vt:lpstr>Future Plan</vt:lpstr>
      <vt:lpstr>Conclusions</vt:lpstr>
      <vt:lpstr>References</vt:lpstr>
    </vt:vector>
  </TitlesOfParts>
  <Company>Victoria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ENGR 489  Preliminary Presentation</dc:title>
  <dc:creator>David Dobbie</dc:creator>
  <cp:lastModifiedBy>David Dobbie</cp:lastModifiedBy>
  <cp:revision>21</cp:revision>
  <dcterms:created xsi:type="dcterms:W3CDTF">2018-07-29T23:06:39Z</dcterms:created>
  <dcterms:modified xsi:type="dcterms:W3CDTF">2018-07-31T23:28:33Z</dcterms:modified>
</cp:coreProperties>
</file>