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0" autoAdjust="0"/>
    <p:restoredTop sz="94660"/>
  </p:normalViewPr>
  <p:slideViewPr>
    <p:cSldViewPr snapToGrid="0">
      <p:cViewPr>
        <p:scale>
          <a:sx n="66" d="100"/>
          <a:sy n="66" d="100"/>
        </p:scale>
        <p:origin x="18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E2657-F044-46C4-A217-62DBF34DC3C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3BEB0-C988-4C24-B2A0-790A4653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D29-EE7B-462E-B477-2E415AA3A8DB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BE4B-9133-45F1-9569-61417D279CBE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11FA-374A-4700-A7A3-4EF8CF33233B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516-5520-48B9-A897-8AF241B129FF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ACD4-47A4-482D-BF43-B343387F982F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7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3DF-0113-4D67-A5EF-906A135B5344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DF4B-54F7-4602-AAEC-F1C7CAD168F1}" type="datetime1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1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8-CA64-42DF-A87D-7EE54DC8F11B}" type="datetime1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3F9D-8262-42CE-9B9F-AB6029B91A96}" type="datetime1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A890-0019-48F4-B997-6A067C6A7C9B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8C3E-24E3-4DD7-8139-088A46F4F86A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AA81-72B7-412C-A0F8-C0D733F7B3C6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4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6427"/>
            <a:ext cx="9144000" cy="1851644"/>
          </a:xfrm>
        </p:spPr>
        <p:txBody>
          <a:bodyPr/>
          <a:lstStyle/>
          <a:p>
            <a:r>
              <a:rPr lang="en-NZ" dirty="0" smtClean="0"/>
              <a:t>ENGR 489 </a:t>
            </a:r>
            <a:br>
              <a:rPr lang="en-NZ" dirty="0" smtClean="0"/>
            </a:br>
            <a:r>
              <a:rPr lang="en-NZ" dirty="0" smtClean="0"/>
              <a:t>Preliminary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3884"/>
            <a:ext cx="9144000" cy="1686435"/>
          </a:xfrm>
        </p:spPr>
        <p:txBody>
          <a:bodyPr>
            <a:normAutofit/>
          </a:bodyPr>
          <a:lstStyle/>
          <a:p>
            <a:r>
              <a:rPr lang="en-NZ" dirty="0" smtClean="0"/>
              <a:t>Presented by: David Dobbie</a:t>
            </a:r>
          </a:p>
          <a:p>
            <a:r>
              <a:rPr lang="en-NZ" dirty="0" smtClean="0"/>
              <a:t>Supervisor: Paul Teal</a:t>
            </a:r>
          </a:p>
          <a:p>
            <a:r>
              <a:rPr lang="en-NZ" dirty="0" smtClean="0"/>
              <a:t>Co-supervisor: Robin Dykstra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137852"/>
            <a:ext cx="9144000" cy="1851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600" dirty="0" smtClean="0"/>
              <a:t>Bayesian estimation of bound fluid fraction from NMR relaxation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6" y="3444688"/>
            <a:ext cx="3368561" cy="252939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91" y="3379714"/>
            <a:ext cx="3455091" cy="259437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544207" y="4249071"/>
            <a:ext cx="635430" cy="4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903685" y="4249071"/>
            <a:ext cx="635430" cy="4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841975" y="3952424"/>
                <a:ext cx="2831031" cy="1055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𝐵𝐹𝐹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 sz="2400" i="1" smtClean="0"/>
                                <m:t>∞</m:t>
                              </m:r>
                            </m:sup>
                            <m:e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NZ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NZ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975" y="3952424"/>
                <a:ext cx="2831031" cy="10551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622300" y="1690688"/>
            <a:ext cx="2755900" cy="10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Magnetic Resonance (NMR) measurements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53686" y="1690688"/>
            <a:ext cx="2755900" cy="10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 of fluid’s NMR relaxation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868183" y="1690688"/>
            <a:ext cx="2755900" cy="10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much fluid is bound in a porous media [1]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544207" y="2010150"/>
            <a:ext cx="635430" cy="4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903685" y="1945724"/>
            <a:ext cx="635430" cy="4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Background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67400" cy="4197804"/>
              </a:xfrm>
            </p:spPr>
            <p:txBody>
              <a:bodyPr/>
              <a:lstStyle/>
              <a:p>
                <a:r>
                  <a:rPr lang="en-NZ" dirty="0" smtClean="0"/>
                  <a:t>ILT technique:</a:t>
                </a:r>
              </a:p>
              <a:p>
                <a:pPr lvl="1"/>
                <a:r>
                  <a:rPr lang="en-NZ" dirty="0" smtClean="0"/>
                  <a:t>Approximation of the inverse Laplace transform [2]</a:t>
                </a:r>
              </a:p>
              <a:p>
                <a:pPr lvl="1"/>
                <a:r>
                  <a:rPr lang="en-NZ" dirty="0" smtClean="0"/>
                  <a:t>Uses optimisation framework with measured data</a:t>
                </a:r>
              </a:p>
              <a:p>
                <a:r>
                  <a:rPr lang="en-NZ" dirty="0" smtClean="0"/>
                  <a:t>ILT+ technique:</a:t>
                </a:r>
              </a:p>
              <a:p>
                <a:pPr lvl="1"/>
                <a:r>
                  <a:rPr lang="en-NZ" dirty="0" smtClean="0"/>
                  <a:t>Use more constraints in the optimisation framework [3]:</a:t>
                </a:r>
              </a:p>
              <a:p>
                <a:pPr lvl="2"/>
                <a:r>
                  <a:rPr lang="en-NZ" dirty="0" smtClean="0"/>
                  <a:t>Estimated moments of </a:t>
                </a:r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Z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 smtClean="0"/>
                  <a:t> [4]</a:t>
                </a:r>
              </a:p>
              <a:p>
                <a:pPr lvl="2"/>
                <a:r>
                  <a:rPr lang="en-NZ" dirty="0" smtClean="0"/>
                  <a:t>Estimated tapered areas of </a:t>
                </a:r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Z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[5]</a:t>
                </a:r>
              </a:p>
              <a:p>
                <a:pPr lvl="2"/>
                <a:endParaRPr lang="en-NZ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67400" cy="4197804"/>
              </a:xfrm>
              <a:blipFill>
                <a:blip r:embed="rId2"/>
                <a:stretch>
                  <a:fillRect l="-1871" t="-2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David Dobbie - ENGR 489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61" y="1492704"/>
            <a:ext cx="5333333" cy="40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3094" y="5388734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Black is true, red is mean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Work Done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NZ" dirty="0" smtClean="0">
                    <a:sym typeface="Wingdings" panose="05000000000000000000" pitchFamily="2" charset="2"/>
                  </a:rPr>
                  <a:t> </a:t>
                </a:r>
                <a:r>
                  <a:rPr lang="en-NZ" dirty="0" smtClean="0"/>
                  <a:t>Reproduced the competing techniques</a:t>
                </a:r>
              </a:p>
              <a:p>
                <a:pPr lvl="1"/>
                <a:r>
                  <a:rPr lang="en-NZ" dirty="0" smtClean="0"/>
                  <a:t>Measured performance</a:t>
                </a:r>
              </a:p>
              <a:p>
                <a:pPr lvl="1"/>
                <a:r>
                  <a:rPr lang="en-NZ" dirty="0" smtClean="0"/>
                  <a:t>Main metric is Normalised </a:t>
                </a:r>
                <a:r>
                  <a:rPr lang="en-NZ" dirty="0"/>
                  <a:t>R</a:t>
                </a:r>
                <a:r>
                  <a:rPr lang="en-NZ" dirty="0" smtClean="0"/>
                  <a:t>oot </a:t>
                </a:r>
                <a:r>
                  <a:rPr lang="en-NZ" dirty="0"/>
                  <a:t>M</a:t>
                </a:r>
                <a:r>
                  <a:rPr lang="en-NZ" dirty="0" smtClean="0"/>
                  <a:t>ean </a:t>
                </a:r>
                <a:r>
                  <a:rPr lang="en-NZ" dirty="0"/>
                  <a:t>S</a:t>
                </a:r>
                <a:r>
                  <a:rPr lang="en-NZ" dirty="0" smtClean="0"/>
                  <a:t>quare </a:t>
                </a:r>
                <a:r>
                  <a:rPr lang="en-NZ" dirty="0"/>
                  <a:t>E</a:t>
                </a:r>
                <a:r>
                  <a:rPr lang="en-NZ" dirty="0" smtClean="0"/>
                  <a:t>rror (NRMSE) [3]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𝑁𝑅𝑀𝑆𝐸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=100 × </m:t>
                    </m:r>
                    <m:f>
                      <m:fPr>
                        <m:ctrlP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NZ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N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NZ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NZ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est</m:t>
                                    </m:r>
                                  </m:sub>
                                </m:s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NZ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NZ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true</m:t>
                                    </m:r>
                                  </m:sub>
                                </m:sSub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N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NZ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true</m:t>
                            </m:r>
                          </m:sub>
                        </m:sSub>
                      </m:den>
                    </m:f>
                  </m:oMath>
                </a14:m>
                <a:r>
                  <a:rPr lang="en-NZ" dirty="0" smtClean="0"/>
                  <a:t> </a:t>
                </a:r>
              </a:p>
              <a:p>
                <a:pPr marL="0" indent="0">
                  <a:buNone/>
                </a:pPr>
                <a:endParaRPr lang="en-NZ" dirty="0" smtClean="0"/>
              </a:p>
              <a:p>
                <a:pPr marL="0" indent="0">
                  <a:buNone/>
                </a:pPr>
                <a:r>
                  <a:rPr lang="en-NZ" dirty="0" smtClean="0">
                    <a:sym typeface="Wingdings" panose="05000000000000000000" pitchFamily="2" charset="2"/>
                  </a:rPr>
                  <a:t> </a:t>
                </a:r>
                <a:r>
                  <a:rPr lang="en-NZ" dirty="0" smtClean="0"/>
                  <a:t>Implemented a simplified Bayesian approach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NZ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NZ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US" smtClean="0"/>
                      <m:t>∝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NZ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Z" dirty="0" smtClean="0"/>
              </a:p>
              <a:p>
                <a:pPr lvl="1"/>
                <a:r>
                  <a:rPr lang="en-NZ" dirty="0" smtClean="0"/>
                  <a:t>Zero prior, alter variance to measure performance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David Dobbie - ENGR 489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Plan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NZ" dirty="0" smtClean="0">
                    <a:sym typeface="Wingdings" panose="05000000000000000000" pitchFamily="2" charset="2"/>
                  </a:rPr>
                  <a:t> </a:t>
                </a:r>
                <a:r>
                  <a:rPr lang="en-NZ" dirty="0" smtClean="0"/>
                  <a:t>Construct more complex priors </a:t>
                </a:r>
                <a14:m>
                  <m:oMath xmlns:m="http://schemas.openxmlformats.org/officeDocument/2006/math">
                    <m:r>
                      <a:rPr lang="en-NZ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NZ" b="0" dirty="0" smtClean="0"/>
              </a:p>
              <a:p>
                <a:pPr lvl="1"/>
                <a:r>
                  <a:rPr lang="en-NZ" dirty="0" smtClean="0"/>
                  <a:t>Combine with high quality measurements</a:t>
                </a:r>
              </a:p>
              <a:p>
                <a:pPr lvl="1"/>
                <a:r>
                  <a:rPr lang="en-NZ" dirty="0" smtClean="0"/>
                  <a:t>Use cross validation to measure performance fairly</a:t>
                </a:r>
              </a:p>
              <a:p>
                <a:pPr lvl="1"/>
                <a:endParaRPr lang="en-NZ" dirty="0"/>
              </a:p>
              <a:p>
                <a:pPr marL="0" indent="0">
                  <a:buNone/>
                </a:pPr>
                <a:r>
                  <a:rPr lang="en-NZ" dirty="0" smtClean="0">
                    <a:sym typeface="Wingdings" panose="05000000000000000000" pitchFamily="2" charset="2"/>
                  </a:rPr>
                  <a:t> </a:t>
                </a:r>
                <a:r>
                  <a:rPr lang="en-NZ" dirty="0" smtClean="0"/>
                  <a:t>Explore mixing the optimisation and Bayesian techniques</a:t>
                </a:r>
              </a:p>
              <a:p>
                <a:pPr lvl="1"/>
                <a:r>
                  <a:rPr lang="en-NZ" dirty="0" smtClean="0"/>
                  <a:t>Add more constraints lab data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800" dirty="0" smtClean="0"/>
              <a:t>[1]</a:t>
            </a:r>
            <a:r>
              <a:rPr lang="en-NZ" sz="1800" dirty="0"/>
              <a:t> M. D. </a:t>
            </a:r>
            <a:r>
              <a:rPr lang="en-NZ" sz="1800" dirty="0" smtClean="0"/>
              <a:t>H</a:t>
            </a:r>
            <a:r>
              <a:rPr lang="en-US" sz="1800" dirty="0" smtClean="0"/>
              <a:t>ü</a:t>
            </a:r>
            <a:r>
              <a:rPr lang="en-NZ" sz="1800" dirty="0" err="1" smtClean="0"/>
              <a:t>rlimann</a:t>
            </a:r>
            <a:r>
              <a:rPr lang="en-NZ" sz="1800" dirty="0" smtClean="0"/>
              <a:t> </a:t>
            </a:r>
            <a:r>
              <a:rPr lang="en-NZ" sz="1800" dirty="0"/>
              <a:t>and N. J. Heaton, “NMR Well Logging,” </a:t>
            </a:r>
            <a:r>
              <a:rPr lang="en-NZ" sz="1800" dirty="0" smtClean="0"/>
              <a:t>in Mobile </a:t>
            </a:r>
            <a:r>
              <a:rPr lang="en-NZ" sz="1800" dirty="0"/>
              <a:t>NMR and MRI: </a:t>
            </a:r>
            <a:r>
              <a:rPr lang="en-NZ" sz="1800" dirty="0" smtClean="0"/>
              <a:t>Developments </a:t>
            </a:r>
            <a:r>
              <a:rPr lang="en-NZ" sz="1800" dirty="0"/>
              <a:t>and </a:t>
            </a:r>
            <a:r>
              <a:rPr lang="en-NZ" sz="1800" dirty="0" smtClean="0"/>
              <a:t>Applications (S</a:t>
            </a:r>
            <a:r>
              <a:rPr lang="en-NZ" sz="1800" dirty="0"/>
              <a:t>. J. V. Edited by Michael L. Johns, </a:t>
            </a:r>
            <a:r>
              <a:rPr lang="en-NZ" sz="1800" dirty="0" err="1"/>
              <a:t>Einar</a:t>
            </a:r>
            <a:r>
              <a:rPr lang="en-NZ" sz="1800" dirty="0"/>
              <a:t> O. </a:t>
            </a:r>
            <a:r>
              <a:rPr lang="en-NZ" sz="1800" dirty="0" err="1"/>
              <a:t>Fridjonsson</a:t>
            </a:r>
            <a:r>
              <a:rPr lang="en-NZ" sz="1800" dirty="0"/>
              <a:t> and A. </a:t>
            </a:r>
            <a:r>
              <a:rPr lang="en-NZ" sz="1800" dirty="0" smtClean="0"/>
              <a:t>Haber, eds</a:t>
            </a:r>
            <a:r>
              <a:rPr lang="en-NZ" sz="1800" dirty="0"/>
              <a:t>.), </a:t>
            </a:r>
            <a:r>
              <a:rPr lang="en-NZ" sz="1800" dirty="0" err="1"/>
              <a:t>ch.</a:t>
            </a:r>
            <a:r>
              <a:rPr lang="en-NZ" sz="1800" dirty="0"/>
              <a:t> 2, pp. 11–79, The Royal Society of Chemistry, 2016</a:t>
            </a:r>
            <a:r>
              <a:rPr lang="en-NZ" sz="1800" dirty="0" smtClean="0"/>
              <a:t>.</a:t>
            </a:r>
          </a:p>
          <a:p>
            <a:pPr marL="0" indent="0">
              <a:buNone/>
            </a:pPr>
            <a:r>
              <a:rPr lang="en-NZ" sz="1800" dirty="0" smtClean="0"/>
              <a:t>[2] </a:t>
            </a:r>
            <a:r>
              <a:rPr lang="en-NZ" sz="1800" dirty="0"/>
              <a:t>L. </a:t>
            </a:r>
            <a:r>
              <a:rPr lang="en-NZ" sz="1800" dirty="0" err="1"/>
              <a:t>Venkataramanan</a:t>
            </a:r>
            <a:r>
              <a:rPr lang="en-NZ" sz="1800" dirty="0"/>
              <a:t>, Y.-Q. Song, and M. D. </a:t>
            </a:r>
            <a:r>
              <a:rPr lang="en-NZ" sz="1800" dirty="0" smtClean="0"/>
              <a:t>H</a:t>
            </a:r>
            <a:r>
              <a:rPr lang="en-US" sz="1800" dirty="0" smtClean="0"/>
              <a:t>ü</a:t>
            </a:r>
            <a:r>
              <a:rPr lang="en-NZ" sz="1800" dirty="0" err="1" smtClean="0"/>
              <a:t>rlimann</a:t>
            </a:r>
            <a:r>
              <a:rPr lang="en-NZ" sz="1800" dirty="0"/>
              <a:t>, “Solving </a:t>
            </a:r>
            <a:r>
              <a:rPr lang="en-NZ" sz="1800" dirty="0" err="1"/>
              <a:t>Fredholm</a:t>
            </a:r>
            <a:r>
              <a:rPr lang="en-NZ" sz="1800" dirty="0"/>
              <a:t> integrals of </a:t>
            </a:r>
            <a:r>
              <a:rPr lang="en-NZ" sz="1800" dirty="0" smtClean="0"/>
              <a:t>the first </a:t>
            </a:r>
            <a:r>
              <a:rPr lang="en-NZ" sz="1800" dirty="0"/>
              <a:t>kind with tensor product structure in 2 and 2.5 dimensions</a:t>
            </a:r>
            <a:r>
              <a:rPr lang="en-NZ" sz="1800" dirty="0" smtClean="0"/>
              <a:t>,” IEEE </a:t>
            </a:r>
            <a:r>
              <a:rPr lang="en-NZ" sz="1800" dirty="0"/>
              <a:t>Transactions on </a:t>
            </a:r>
            <a:r>
              <a:rPr lang="en-NZ" sz="1800" dirty="0" smtClean="0"/>
              <a:t>Signal Processing, </a:t>
            </a:r>
            <a:r>
              <a:rPr lang="en-NZ" sz="1800" dirty="0"/>
              <a:t>vol. 50, pp. 1017–1026, May </a:t>
            </a:r>
            <a:r>
              <a:rPr lang="en-NZ" sz="1800" dirty="0" smtClean="0"/>
              <a:t>2002</a:t>
            </a:r>
          </a:p>
          <a:p>
            <a:pPr marL="0" indent="0">
              <a:buNone/>
            </a:pPr>
            <a:r>
              <a:rPr lang="en-NZ" sz="1800" dirty="0" smtClean="0"/>
              <a:t>[3] </a:t>
            </a:r>
            <a:r>
              <a:rPr lang="en-NZ" sz="1800" dirty="0"/>
              <a:t>F. K. Gruber, L. </a:t>
            </a:r>
            <a:r>
              <a:rPr lang="en-NZ" sz="1800" dirty="0" err="1"/>
              <a:t>Venkataramanan</a:t>
            </a:r>
            <a:r>
              <a:rPr lang="en-NZ" sz="1800" dirty="0"/>
              <a:t>, T. M. </a:t>
            </a:r>
            <a:r>
              <a:rPr lang="en-NZ" sz="1800" dirty="0" err="1"/>
              <a:t>Habashy</a:t>
            </a:r>
            <a:r>
              <a:rPr lang="en-NZ" sz="1800" dirty="0"/>
              <a:t>, P. M. Singer, and D. E. Freed, “A </a:t>
            </a:r>
            <a:r>
              <a:rPr lang="en-NZ" sz="1800" dirty="0" smtClean="0"/>
              <a:t>more accurate </a:t>
            </a:r>
            <a:r>
              <a:rPr lang="en-NZ" sz="1800" dirty="0"/>
              <a:t>estimate of T2 distribution from direct analysis of NMR measurements</a:t>
            </a:r>
            <a:r>
              <a:rPr lang="en-NZ" sz="1800" dirty="0" smtClean="0"/>
              <a:t>,” Journal of Magnetic Resonance, </a:t>
            </a:r>
            <a:r>
              <a:rPr lang="en-NZ" sz="1800" dirty="0"/>
              <a:t>vol. 228, pp. 95 – 103, 2013</a:t>
            </a:r>
            <a:r>
              <a:rPr lang="en-NZ" sz="1800" dirty="0" smtClean="0"/>
              <a:t>.</a:t>
            </a:r>
          </a:p>
          <a:p>
            <a:pPr marL="0" indent="0">
              <a:buNone/>
            </a:pPr>
            <a:r>
              <a:rPr lang="en-NZ" sz="1800" dirty="0" smtClean="0"/>
              <a:t>[4] </a:t>
            </a:r>
            <a:r>
              <a:rPr lang="en-NZ" sz="1800" dirty="0"/>
              <a:t>L. </a:t>
            </a:r>
            <a:r>
              <a:rPr lang="en-NZ" sz="1800" dirty="0" err="1"/>
              <a:t>Venkataramanan</a:t>
            </a:r>
            <a:r>
              <a:rPr lang="en-NZ" sz="1800" dirty="0"/>
              <a:t>, F. K. Gruber, T. M. </a:t>
            </a:r>
            <a:r>
              <a:rPr lang="en-NZ" sz="1800" dirty="0" err="1"/>
              <a:t>Habashy</a:t>
            </a:r>
            <a:r>
              <a:rPr lang="en-NZ" sz="1800" dirty="0"/>
              <a:t>, and D. E. Freed, “</a:t>
            </a:r>
            <a:r>
              <a:rPr lang="en-NZ" sz="1800" dirty="0" err="1"/>
              <a:t>Mellin</a:t>
            </a:r>
            <a:r>
              <a:rPr lang="en-NZ" sz="1800" dirty="0"/>
              <a:t> transform of </a:t>
            </a:r>
            <a:r>
              <a:rPr lang="en-NZ" sz="1800" dirty="0" smtClean="0"/>
              <a:t>CPMG data,” Journal </a:t>
            </a:r>
            <a:r>
              <a:rPr lang="en-NZ" sz="1800" dirty="0"/>
              <a:t>of Magnetic </a:t>
            </a:r>
            <a:r>
              <a:rPr lang="en-NZ" sz="1800" dirty="0" smtClean="0"/>
              <a:t>Resonance, </a:t>
            </a:r>
            <a:r>
              <a:rPr lang="en-NZ" sz="1800" dirty="0"/>
              <a:t>vol. 206, no. 1, pp. 20 – 31, 2010</a:t>
            </a:r>
            <a:r>
              <a:rPr lang="en-NZ" sz="1800" dirty="0" smtClean="0"/>
              <a:t>.</a:t>
            </a:r>
          </a:p>
          <a:p>
            <a:pPr marL="0" indent="0">
              <a:buNone/>
            </a:pPr>
            <a:r>
              <a:rPr lang="en-NZ" sz="1800" dirty="0" smtClean="0"/>
              <a:t>[5] </a:t>
            </a:r>
            <a:r>
              <a:rPr lang="en-NZ" sz="1800" dirty="0"/>
              <a:t>F. K. Gruber, L. </a:t>
            </a:r>
            <a:r>
              <a:rPr lang="en-NZ" sz="1800" dirty="0" err="1"/>
              <a:t>Venkataramanan</a:t>
            </a:r>
            <a:r>
              <a:rPr lang="en-NZ" sz="1800" dirty="0"/>
              <a:t>, T. M. </a:t>
            </a:r>
            <a:r>
              <a:rPr lang="en-NZ" sz="1800" dirty="0" err="1"/>
              <a:t>Habashy</a:t>
            </a:r>
            <a:r>
              <a:rPr lang="en-NZ" sz="1800" dirty="0"/>
              <a:t>, and D. E. Freed, “Estimation of </a:t>
            </a:r>
            <a:r>
              <a:rPr lang="en-NZ" sz="1800" dirty="0" err="1" smtClean="0"/>
              <a:t>petrophysical</a:t>
            </a:r>
            <a:r>
              <a:rPr lang="en-NZ" sz="1800" dirty="0" smtClean="0"/>
              <a:t> </a:t>
            </a:r>
            <a:r>
              <a:rPr lang="en-NZ" sz="1800" dirty="0"/>
              <a:t>and fluid properties using integral transforms in nuclear magnetic resonance</a:t>
            </a:r>
            <a:r>
              <a:rPr lang="en-NZ" sz="1800" dirty="0" smtClean="0"/>
              <a:t>,” Journal of Magnetic Resonance , </a:t>
            </a:r>
            <a:r>
              <a:rPr lang="en-NZ" sz="1800" dirty="0"/>
              <a:t>vol. 228, pp. 104 – 115, 2013</a:t>
            </a:r>
            <a:r>
              <a:rPr lang="en-NZ" sz="1800" dirty="0" smtClean="0"/>
              <a:t>.</a:t>
            </a:r>
            <a:endParaRPr lang="en-NZ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483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Theme</vt:lpstr>
      <vt:lpstr>ENGR 489  Preliminary Presentation</vt:lpstr>
      <vt:lpstr>Introduction</vt:lpstr>
      <vt:lpstr>Background</vt:lpstr>
      <vt:lpstr>Work Done</vt:lpstr>
      <vt:lpstr>Future Plan</vt:lpstr>
      <vt:lpstr>References</vt:lpstr>
    </vt:vector>
  </TitlesOfParts>
  <Company>Victoria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489  Preliminary Presentation</dc:title>
  <dc:creator>David Dobbie</dc:creator>
  <cp:lastModifiedBy>David Dobbie</cp:lastModifiedBy>
  <cp:revision>12</cp:revision>
  <dcterms:created xsi:type="dcterms:W3CDTF">2018-07-29T23:06:39Z</dcterms:created>
  <dcterms:modified xsi:type="dcterms:W3CDTF">2018-07-30T01:08:11Z</dcterms:modified>
</cp:coreProperties>
</file>