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5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6.png" ContentType="image/png"/>
  <Override PartName="/ppt/media/image1.jpeg" ContentType="image/jpeg"/>
  <Override PartName="/ppt/media/image8.png" ContentType="image/png"/>
  <Override PartName="/ppt/media/image15.jpeg" ContentType="image/jpeg"/>
  <Override PartName="/ppt/media/image12.png" ContentType="image/png"/>
  <Override PartName="/ppt/media/image13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16.jpeg" ContentType="image/jpe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203864"/>
                </a:solidFill>
                <a:latin typeface="Calibri"/>
              </a:rPr>
              <a:t>Click to edit the outline text format</a:t>
            </a:r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879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5B71C4-0FBA-4954-BA0E-17745FCAECEF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203864"/>
                </a:solidFill>
                <a:latin typeface="Calibri"/>
              </a:rPr>
              <a:t>Click to edit the outline text format</a:t>
            </a:r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203864"/>
                </a:solidFill>
                <a:latin typeface="Calibri"/>
              </a:rPr>
              <a:t>Click to edit the outline text format</a:t>
            </a:r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3419640" cy="359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29D15F-878E-49FC-9D7E-A49AD3565AC4}" type="slidenum">
              <a:rPr b="0" lang="it-IT" sz="1000" spc="-1" strike="noStrike">
                <a:solidFill>
                  <a:srgbClr val="484b52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203864"/>
                </a:solidFill>
                <a:latin typeface="Calibri"/>
              </a:rPr>
              <a:t>Click to edit the outline text format</a:t>
            </a:r>
            <a:endParaRPr b="0" lang="it-IT" sz="1600" spc="-1" strike="noStrike">
              <a:solidFill>
                <a:srgbClr val="203864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20#technology-platforms-all-respondents5" TargetMode="External"/><Relationship Id="rId2" Type="http://schemas.openxmlformats.org/officeDocument/2006/relationships/hyperlink" Target="https://insights.stackoverflow.com/survey/2020#technology-most-loved-dreaded-and-wanted-platforms-loved5" TargetMode="External"/><Relationship Id="rId3" Type="http://schemas.openxmlformats.org/officeDocument/2006/relationships/hyperlink" Target="https://www.cncf.io/wp-content/uploads/2020/11/CNCF_Survey_Report_2020.pdf" TargetMode="External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20#technology-platforms-all-respondents5" TargetMode="External"/><Relationship Id="rId2" Type="http://schemas.openxmlformats.org/officeDocument/2006/relationships/hyperlink" Target="https://insights.stackoverflow.com/survey/2020#technology-most-loved-dreaded-and-wanted-platforms-loved5" TargetMode="External"/><Relationship Id="rId3" Type="http://schemas.openxmlformats.org/officeDocument/2006/relationships/hyperlink" Target="https://www.cncf.io/wp-content/uploads/2020/11/CNCF_Survey_Report_2020.pdf" TargetMode="Externa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20#technology-platforms-all-respondents5" TargetMode="External"/><Relationship Id="rId2" Type="http://schemas.openxmlformats.org/officeDocument/2006/relationships/hyperlink" Target="https://insights.stackoverflow.com/survey/2020#technology-most-loved-dreaded-and-wanted-platforms-loved5" TargetMode="External"/><Relationship Id="rId3" Type="http://schemas.openxmlformats.org/officeDocument/2006/relationships/hyperlink" Target="https://www.cncf.io/wp-content/uploads/2020/11/CNCF_Survey_Report_2020.pdf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asellaDiTesto 1"/>
          <p:cNvSpPr/>
          <p:nvPr/>
        </p:nvSpPr>
        <p:spPr>
          <a:xfrm>
            <a:off x="5468760" y="1049040"/>
            <a:ext cx="19983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Roboto Condensed"/>
              </a:rPr>
              <a:t>05 </a:t>
            </a:r>
            <a:r>
              <a:rPr b="1" lang="it-IT" sz="1600" spc="-1" strike="noStrike">
                <a:solidFill>
                  <a:srgbClr val="000000"/>
                </a:solidFill>
                <a:latin typeface="Roboto Condensed"/>
              </a:rPr>
              <a:t>Luglio</a:t>
            </a:r>
            <a:r>
              <a:rPr b="0" lang="it-IT" sz="1600" spc="-1" strike="noStrike">
                <a:solidFill>
                  <a:srgbClr val="000000"/>
                </a:solidFill>
                <a:latin typeface="Roboto Condensed"/>
              </a:rPr>
              <a:t> 2021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asellaDiTesto 3_2"/>
          <p:cNvSpPr/>
          <p:nvPr/>
        </p:nvSpPr>
        <p:spPr>
          <a:xfrm>
            <a:off x="1050480" y="702000"/>
            <a:ext cx="855072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SI MA COS’È UN CONTAINER?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84" name="CasellaDiTesto 4_1"/>
          <p:cNvSpPr/>
          <p:nvPr/>
        </p:nvSpPr>
        <p:spPr>
          <a:xfrm>
            <a:off x="1113840" y="2286000"/>
            <a:ext cx="10544760" cy="25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Contesto di esecuzione ben definito, isolato, replicabile, “leggero”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Contesto gestito da direttive Linux ( cgroups, namespaces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Ha a disposizione esclusiva una porzione delle risorse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 (RAM, CPU, Network etc)</a:t>
            </a:r>
            <a:br/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  della macchina host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Accede alle funzioni di Linux sfruttando il kernel della macchina host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Ecchevordì?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143000" y="1371600"/>
            <a:ext cx="8001000" cy="79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800" spc="-1" strike="noStrike">
                <a:latin typeface="Arial"/>
              </a:rPr>
              <a:t>Tecnicamente un container è un processo, ma dalle caratteristiche un po’ particolari</a:t>
            </a:r>
            <a:endParaRPr b="0" lang="en-US" sz="2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asellaDiTesto 3_7"/>
          <p:cNvSpPr/>
          <p:nvPr/>
        </p:nvSpPr>
        <p:spPr>
          <a:xfrm>
            <a:off x="1050480" y="702000"/>
            <a:ext cx="855072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PRES</a:t>
            </a: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ENTE </a:t>
            </a: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LE </a:t>
            </a: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VM?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87" name="CasellaDiTesto 4_7"/>
          <p:cNvSpPr/>
          <p:nvPr/>
        </p:nvSpPr>
        <p:spPr>
          <a:xfrm>
            <a:off x="1113840" y="1986840"/>
            <a:ext cx="10544760" cy="25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Non ha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un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kernel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proprio,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ma usa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quello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dell’host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General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mente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contiene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una sola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applicazi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one, e le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sue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dipende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nze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Overhea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d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d’esecuz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ione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minore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Start-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up time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MOLTO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minore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(OS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image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~20GB,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containe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r image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~100MB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Gestione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della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sicurezz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a più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complica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ta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43000" y="1371600"/>
            <a:ext cx="9601200" cy="79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800" spc="-1" strike="noStrike">
                <a:latin typeface="Arial"/>
              </a:rPr>
              <a:t>A conti fatti, l’esperienza d’uso di un container è simile, ma...</a:t>
            </a:r>
            <a:endParaRPr b="0" lang="en-US" sz="2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6629400" y="1143000"/>
            <a:ext cx="5269320" cy="4396680"/>
          </a:xfrm>
          <a:prstGeom prst="rect">
            <a:avLst/>
          </a:prstGeom>
          <a:ln w="0">
            <a:noFill/>
          </a:ln>
        </p:spPr>
      </p:pic>
      <p:sp>
        <p:nvSpPr>
          <p:cNvPr id="190" name=""/>
          <p:cNvSpPr txBox="1"/>
          <p:nvPr/>
        </p:nvSpPr>
        <p:spPr>
          <a:xfrm>
            <a:off x="6858000" y="914400"/>
            <a:ext cx="137160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500" spc="-1" strike="noStrike">
                <a:solidFill>
                  <a:srgbClr val="ff0000"/>
                </a:solidFill>
                <a:latin typeface="Arial"/>
              </a:rPr>
              <a:t>Container 1</a:t>
            </a:r>
            <a:endParaRPr b="1" lang="en-US" sz="15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8458200" y="914400"/>
            <a:ext cx="160020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500" spc="-1" strike="noStrike">
                <a:solidFill>
                  <a:srgbClr val="ff8000"/>
                </a:solidFill>
                <a:latin typeface="Arial"/>
              </a:rPr>
              <a:t>   </a:t>
            </a:r>
            <a:r>
              <a:rPr b="1" lang="en-US" sz="1500" spc="-1" strike="noStrike">
                <a:solidFill>
                  <a:srgbClr val="ff8000"/>
                </a:solidFill>
                <a:latin typeface="Arial"/>
              </a:rPr>
              <a:t>Container 2</a:t>
            </a:r>
            <a:endParaRPr b="1" lang="en-US" sz="1500" spc="-1" strike="noStrike">
              <a:solidFill>
                <a:srgbClr val="ff8000"/>
              </a:solidFill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0260360" y="921240"/>
            <a:ext cx="160020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solidFill>
                  <a:srgbClr val="0babb9"/>
                </a:solidFill>
                <a:latin typeface="Arial"/>
              </a:rPr>
              <a:t> </a:t>
            </a:r>
            <a:r>
              <a:rPr b="1" lang="en-US" sz="1500" spc="-1" strike="noStrike">
                <a:solidFill>
                  <a:srgbClr val="0babb9"/>
                </a:solidFill>
                <a:latin typeface="Arial"/>
              </a:rPr>
              <a:t> </a:t>
            </a:r>
            <a:r>
              <a:rPr b="1" lang="en-US" sz="1500" spc="-1" strike="noStrike">
                <a:solidFill>
                  <a:srgbClr val="0babb9"/>
                </a:solidFill>
                <a:latin typeface="Arial"/>
              </a:rPr>
              <a:t>Container 3</a:t>
            </a:r>
            <a:endParaRPr b="0" lang="en-US" sz="1500" spc="-1" strike="noStrike">
              <a:solidFill>
                <a:srgbClr val="0babb9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rcRect l="0" t="0" r="50624" b="14811"/>
          <a:stretch/>
        </p:blipFill>
        <p:spPr>
          <a:xfrm>
            <a:off x="914400" y="1143000"/>
            <a:ext cx="5029200" cy="4343400"/>
          </a:xfrm>
          <a:prstGeom prst="rect">
            <a:avLst/>
          </a:prstGeom>
          <a:ln w="0">
            <a:noFill/>
          </a:ln>
        </p:spPr>
      </p:pic>
      <p:sp>
        <p:nvSpPr>
          <p:cNvPr id="194" name=""/>
          <p:cNvSpPr txBox="1"/>
          <p:nvPr/>
        </p:nvSpPr>
        <p:spPr>
          <a:xfrm>
            <a:off x="1371600" y="840960"/>
            <a:ext cx="6858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500" spc="-1" strike="noStrike">
                <a:solidFill>
                  <a:srgbClr val="ff0000"/>
                </a:solidFill>
                <a:latin typeface="Arial"/>
              </a:rPr>
              <a:t>VM 1</a:t>
            </a:r>
            <a:endParaRPr b="1" lang="en-US" sz="15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2971800" y="840960"/>
            <a:ext cx="9144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500" spc="-1" strike="noStrike">
                <a:solidFill>
                  <a:srgbClr val="ff8000"/>
                </a:solidFill>
                <a:latin typeface="Arial"/>
              </a:rPr>
              <a:t>   </a:t>
            </a:r>
            <a:r>
              <a:rPr b="1" lang="en-US" sz="1500" spc="-1" strike="noStrike">
                <a:solidFill>
                  <a:srgbClr val="ff8000"/>
                </a:solidFill>
                <a:latin typeface="Arial"/>
              </a:rPr>
              <a:t>VM 2</a:t>
            </a:r>
            <a:endParaRPr b="1" lang="en-US" sz="1500" spc="-1" strike="noStrike">
              <a:solidFill>
                <a:srgbClr val="ff8000"/>
              </a:solidFill>
              <a:latin typeface="Arial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4572000" y="840960"/>
            <a:ext cx="9144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solidFill>
                  <a:srgbClr val="0babb9"/>
                </a:solidFill>
                <a:latin typeface="Arial"/>
              </a:rPr>
              <a:t> </a:t>
            </a:r>
            <a:r>
              <a:rPr b="1" lang="en-US" sz="1500" spc="-1" strike="noStrike">
                <a:solidFill>
                  <a:srgbClr val="0babb9"/>
                </a:solidFill>
                <a:latin typeface="Arial"/>
              </a:rPr>
              <a:t> </a:t>
            </a:r>
            <a:r>
              <a:rPr b="1" lang="en-US" sz="1500" spc="-1" strike="noStrike">
                <a:solidFill>
                  <a:srgbClr val="0babb9"/>
                </a:solidFill>
                <a:latin typeface="Arial"/>
              </a:rPr>
              <a:t>VM 3</a:t>
            </a:r>
            <a:endParaRPr b="0" lang="en-US" sz="1500" spc="-1" strike="noStrike">
              <a:solidFill>
                <a:srgbClr val="0babb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asellaDiTesto 3_6"/>
          <p:cNvSpPr/>
          <p:nvPr/>
        </p:nvSpPr>
        <p:spPr>
          <a:xfrm>
            <a:off x="1050480" y="702000"/>
            <a:ext cx="855072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PRES</a:t>
            </a: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ENTE </a:t>
            </a: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LE </a:t>
            </a: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VM?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98" name="CasellaDiTesto 4_6"/>
          <p:cNvSpPr/>
          <p:nvPr/>
        </p:nvSpPr>
        <p:spPr>
          <a:xfrm>
            <a:off x="1113840" y="1986840"/>
            <a:ext cx="10544760" cy="25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Non ha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un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kernel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proprio,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ma usa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quello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dell’host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General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mente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contiene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una sola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applicazi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one, e le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sue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dipende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nze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Overhea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d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d’esecuz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ione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minore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Start-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up time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MOLTO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minore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(OS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image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~20GB,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containe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r image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~100MB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Gestione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della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sicurezz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a più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complica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ta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43000" y="1371600"/>
            <a:ext cx="9601200" cy="79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800" spc="-1" strike="noStrike">
                <a:latin typeface="Arial"/>
              </a:rPr>
              <a:t>A conti fatti, l’esperienza d’uso di un container è simile, ma...</a:t>
            </a:r>
            <a:endParaRPr b="0" lang="en-US" sz="2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 txBox="1"/>
          <p:nvPr/>
        </p:nvSpPr>
        <p:spPr>
          <a:xfrm>
            <a:off x="914400" y="1143000"/>
            <a:ext cx="10058400" cy="388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670" spc="-1" strike="noStrike">
                <a:solidFill>
                  <a:srgbClr val="ff0000"/>
                </a:solidFill>
                <a:latin typeface="Arial"/>
              </a:rPr>
              <a:t>DEMO</a:t>
            </a:r>
            <a:endParaRPr b="0" lang="en-US" sz="2467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asellaDiTesto 3_0"/>
          <p:cNvSpPr/>
          <p:nvPr/>
        </p:nvSpPr>
        <p:spPr>
          <a:xfrm>
            <a:off x="914400" y="825840"/>
            <a:ext cx="777240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L’ERA DEI CONTAINERS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-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StackOverflow 2020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  <a:hlinkClick r:id="rId1"/>
              </a:rPr>
              <a:t>survey 1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  <a:hlinkClick r:id="rId2"/>
              </a:rPr>
              <a:t>survey 2</a:t>
            </a:r>
            <a:r>
              <a:rPr b="1" lang="it-IT" sz="3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-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CN-CF 2020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  <a:hlinkClick r:id="rId3"/>
              </a:rPr>
              <a:t>survey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,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% di aziende che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utilizzano container in produzione</a:t>
            </a:r>
            <a:br/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2016 → 23%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2019 → 84%</a:t>
            </a:r>
            <a:br/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2020 → 92%</a:t>
            </a:r>
            <a:br/>
            <a:r>
              <a:rPr b="1" lang="it-IT" sz="2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CasellaDiTesto 4_0"/>
          <p:cNvSpPr/>
          <p:nvPr/>
        </p:nvSpPr>
        <p:spPr>
          <a:xfrm>
            <a:off x="9060840" y="3283920"/>
            <a:ext cx="2765160" cy="18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asellaDiTesto 3_1"/>
          <p:cNvSpPr/>
          <p:nvPr/>
        </p:nvSpPr>
        <p:spPr>
          <a:xfrm>
            <a:off x="914400" y="825840"/>
            <a:ext cx="777240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CLOUD COMPUTING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-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StackOverflow 2020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  <a:hlinkClick r:id="rId1"/>
              </a:rPr>
              <a:t>survey 1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  <a:hlinkClick r:id="rId2"/>
              </a:rPr>
              <a:t>survey 2</a:t>
            </a:r>
            <a:r>
              <a:rPr b="1" lang="it-IT" sz="3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-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CN-CF 2020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  <a:hlinkClick r:id="rId3"/>
              </a:rPr>
              <a:t>survey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,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% di aziende che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utilizzano container in produzione</a:t>
            </a:r>
            <a:br/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2016 → 23%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2019 → 84%</a:t>
            </a:r>
            <a:br/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2020 → 92%</a:t>
            </a:r>
            <a:br/>
            <a:r>
              <a:rPr b="1" lang="it-IT" sz="2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CasellaDiTesto 4_2"/>
          <p:cNvSpPr/>
          <p:nvPr/>
        </p:nvSpPr>
        <p:spPr>
          <a:xfrm>
            <a:off x="9060840" y="3283920"/>
            <a:ext cx="2765160" cy="18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egnaposto numero diapositiva 1"/>
          <p:cNvSpPr txBox="1"/>
          <p:nvPr/>
        </p:nvSpPr>
        <p:spPr>
          <a:xfrm>
            <a:off x="8610480" y="6356520"/>
            <a:ext cx="3419640" cy="35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9D8E69-0362-4C92-89A8-B97BD99A05F7}" type="slidenum">
              <a:rPr b="0" lang="it-IT" sz="1000" spc="-1" strike="noStrike">
                <a:solidFill>
                  <a:srgbClr val="484b52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asellaDiTesto 3"/>
          <p:cNvSpPr/>
          <p:nvPr/>
        </p:nvSpPr>
        <p:spPr>
          <a:xfrm>
            <a:off x="914400" y="825840"/>
            <a:ext cx="777240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4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L’ERA DEI CONTAINERS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-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StackOverflow 2020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  <a:hlinkClick r:id="rId1"/>
              </a:rPr>
              <a:t>survey 1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  <a:hlinkClick r:id="rId2"/>
              </a:rPr>
              <a:t>survey 2</a:t>
            </a:r>
            <a:r>
              <a:rPr b="1" lang="it-IT" sz="3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-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CN-CF 2020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  <a:hlinkClick r:id="rId3"/>
              </a:rPr>
              <a:t>survey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,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% di aziende che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utilizzano i container in produzione</a:t>
            </a:r>
            <a:br/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2016 → 23%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2019 → 84%</a:t>
            </a:r>
            <a:br/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	</a:t>
            </a:r>
            <a:r>
              <a:rPr b="1" lang="it-IT" sz="2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2020 → 92%</a:t>
            </a:r>
            <a:br/>
            <a:r>
              <a:rPr b="1" lang="it-IT" sz="2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asellaDiTesto 4"/>
          <p:cNvSpPr/>
          <p:nvPr/>
        </p:nvSpPr>
        <p:spPr>
          <a:xfrm>
            <a:off x="9060840" y="3283920"/>
            <a:ext cx="2765160" cy="18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Typescript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asellaDiTesto 3"/>
          <p:cNvSpPr/>
          <p:nvPr/>
        </p:nvSpPr>
        <p:spPr>
          <a:xfrm>
            <a:off x="4936680" y="2971800"/>
            <a:ext cx="85507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4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È DOVUNQUE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8" name="CasellaDiTesto 4"/>
          <p:cNvSpPr/>
          <p:nvPr/>
        </p:nvSpPr>
        <p:spPr>
          <a:xfrm>
            <a:off x="1113840" y="2286000"/>
            <a:ext cx="9173160" cy="25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371600" y="3838320"/>
            <a:ext cx="7086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Docker è diventato, negli anni, lo standard de-facto per l’utilizzo dei </a:t>
            </a:r>
            <a:br/>
            <a:r>
              <a:rPr b="0" lang="en-US" sz="1800" spc="-1" strike="noStrike">
                <a:latin typeface="Arial"/>
              </a:rPr>
              <a:t>container, soprattutto da parte degli sviluppatori.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219680" y="685800"/>
            <a:ext cx="3809520" cy="315252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172200" y="3239640"/>
            <a:ext cx="228600" cy="18936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8001000" y="3248280"/>
            <a:ext cx="218520" cy="18072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4"/>
          <a:stretch/>
        </p:blipFill>
        <p:spPr>
          <a:xfrm rot="3942600">
            <a:off x="10478520" y="961560"/>
            <a:ext cx="1300680" cy="107640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5"/>
          <a:stretch/>
        </p:blipFill>
        <p:spPr>
          <a:xfrm flipH="1" rot="10800000">
            <a:off x="9372600" y="6172200"/>
            <a:ext cx="334080" cy="27648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6"/>
          <a:stretch/>
        </p:blipFill>
        <p:spPr>
          <a:xfrm rot="10713600">
            <a:off x="3925080" y="5475240"/>
            <a:ext cx="1482840" cy="86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1887200" cy="64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rcRect l="15383" t="0" r="7692" b="32473"/>
          <a:stretch/>
        </p:blipFill>
        <p:spPr>
          <a:xfrm>
            <a:off x="-130680" y="-914400"/>
            <a:ext cx="14989680" cy="777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rcRect l="16045" t="33752" r="54616" b="36447"/>
          <a:stretch/>
        </p:blipFill>
        <p:spPr>
          <a:xfrm>
            <a:off x="-685440" y="-228600"/>
            <a:ext cx="12877560" cy="713196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 txBox="1"/>
          <p:nvPr/>
        </p:nvSpPr>
        <p:spPr>
          <a:xfrm>
            <a:off x="1143000" y="2057400"/>
            <a:ext cx="5943600" cy="19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6600" spc="-1" strike="noStrike">
                <a:latin typeface="Arial"/>
              </a:rPr>
              <a:t>BACIAMI PORCO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asellaDiTesto 3_3"/>
          <p:cNvSpPr/>
          <p:nvPr/>
        </p:nvSpPr>
        <p:spPr>
          <a:xfrm>
            <a:off x="1050480" y="702000"/>
            <a:ext cx="855072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LE RAGIONI DEL SUCCESSO 1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71" name="CasellaDiTesto 4_3"/>
          <p:cNvSpPr/>
          <p:nvPr/>
        </p:nvSpPr>
        <p:spPr>
          <a:xfrm>
            <a:off x="1113840" y="2286000"/>
            <a:ext cx="9173160" cy="25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143000" y="1492920"/>
            <a:ext cx="9144000" cy="5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800" spc="-1" strike="noStrike">
                <a:latin typeface="Arial"/>
              </a:rPr>
              <a:t>L’utilizzo di Docker offre diversi vantaggi agli sviluppatori:</a:t>
            </a:r>
            <a:endParaRPr b="0" lang="en-US" sz="2800" spc="-1" strike="noStrike">
              <a:latin typeface="Arial"/>
              <a:ea typeface="Noto Sans CJK SC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113840" y="2057400"/>
            <a:ext cx="8944560" cy="23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Possibilità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di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spinnare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un’intero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stack in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locale con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un solo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comando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SENZA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INSTALLAR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E NULLA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WTF ( a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parte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Docker )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Mai più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“it works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on my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machine”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( o quasi…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)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Impacchet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tare,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pubblicare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rilasciare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applicazio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ni con uno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stesso</a:t>
            </a:r>
            <a:br/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  formato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standard 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( Docker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Image )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Enorme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disponibili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tà di tanti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tool plug-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&amp;-play 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Integrazio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ne con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tutti gli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IDE di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maggiore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diffusione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ETC ETC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ETC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asellaDiTesto 3_4"/>
          <p:cNvSpPr/>
          <p:nvPr/>
        </p:nvSpPr>
        <p:spPr>
          <a:xfrm>
            <a:off x="1050480" y="702000"/>
            <a:ext cx="855072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LE RAGIONI DEL SUCCESSO 2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75" name="CasellaDiTesto 4_4"/>
          <p:cNvSpPr/>
          <p:nvPr/>
        </p:nvSpPr>
        <p:spPr>
          <a:xfrm>
            <a:off x="1113840" y="2286000"/>
            <a:ext cx="9173160" cy="25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43000" y="1371600"/>
            <a:ext cx="70866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I vantaggi per l’enterprise: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113840" y="2057400"/>
            <a:ext cx="9173160" cy="281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Grande sinergia con l’architettura a microservizi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Enorme diffusione e supporto su tutte le piattaforme cloud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Grande disponibilità di strumenti, tool e standard production-ready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  </a:t>
            </a: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supervisionati da organizzazioni internazionali ( CN-CF )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Ottimizzazione dei costi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ETC ETC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404040"/>
                </a:solidFill>
                <a:latin typeface="Roboto Condensed Light"/>
              </a:rPr>
              <a:t>-       </a:t>
            </a:r>
            <a:endParaRPr b="0" lang="it-IT" sz="2000" spc="-1" strike="noStrike">
              <a:solidFill>
                <a:srgbClr val="404040"/>
              </a:solidFill>
              <a:latin typeface="Roboto Condensed Light"/>
              <a:ea typeface="Roboto Condensed Light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371600" y="3886200"/>
            <a:ext cx="714960" cy="69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asellaDiTesto 3_5"/>
          <p:cNvSpPr/>
          <p:nvPr/>
        </p:nvSpPr>
        <p:spPr>
          <a:xfrm>
            <a:off x="1050480" y="702000"/>
            <a:ext cx="855072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3800" spc="-1" strike="noStrike">
                <a:solidFill>
                  <a:srgbClr val="595959"/>
                </a:solidFill>
                <a:latin typeface="Roboto Condensed Light"/>
                <a:ea typeface="Roboto Condensed Light"/>
              </a:rPr>
              <a:t>SI MA COS’È DOCKER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80" name="CasellaDiTesto 4_5"/>
          <p:cNvSpPr/>
          <p:nvPr/>
        </p:nvSpPr>
        <p:spPr>
          <a:xfrm>
            <a:off x="1113840" y="2286000"/>
            <a:ext cx="9173160" cy="25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43000" y="1398600"/>
            <a:ext cx="708660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800" spc="-1" strike="noStrike">
                <a:latin typeface="Arial"/>
              </a:rPr>
              <a:t>Docker è un “container engine”</a:t>
            </a:r>
            <a:endParaRPr b="0" lang="en-US" sz="2800" spc="-1" strike="noStrike">
              <a:latin typeface="Arial"/>
              <a:ea typeface="Noto Sans CJK SC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113840" y="2057400"/>
            <a:ext cx="8944560" cy="22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Semplifica l’interazione con i container (start, stop, volumi, networking etc)</a:t>
            </a:r>
            <a:endParaRPr b="0" lang="en-US" sz="2000" spc="-1" strike="noStrike">
              <a:latin typeface="Arial"/>
            </a:endParaRPr>
          </a:p>
          <a:p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Semplifica la gestione e creazione di immagini</a:t>
            </a:r>
            <a:endParaRPr b="0" lang="en-US" sz="2000" spc="-1" strike="noStrike">
              <a:latin typeface="Arial"/>
            </a:endParaRPr>
          </a:p>
          <a:p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Supporta tutti i principali sistemi operativi (tramite VM Linux)</a:t>
            </a:r>
            <a:endParaRPr b="0" lang="en-US" sz="2000" spc="-1" strike="noStrike">
              <a:latin typeface="Arial"/>
            </a:endParaRPr>
          </a:p>
          <a:p>
            <a:r>
              <a:rPr b="0" lang="it-IT" sz="2000" spc="-1" strike="noStrike">
                <a:solidFill>
                  <a:srgbClr val="404040"/>
                </a:solidFill>
                <a:latin typeface="Roboto Condensed Light"/>
                <a:ea typeface="Roboto Condensed Light"/>
              </a:rPr>
              <a:t>- Interfaccia grafica con Docker Desktop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Noto Sans CJK SC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Application>LibreOffice/7.1.3.2$Linux_X86_64 LibreOffice_project/47f78053abe362b9384784d31a6e56f8511eb1c1</Application>
  <AppVersion>15.0000</AppVersion>
  <Words>43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2020-11-04T11:19:57Z</dcterms:created>
  <dc:creator>Gianluca Di Domenica</dc:creator>
  <dc:description/>
  <dc:language>en-US</dc:language>
  <cp:lastModifiedBy/>
  <dcterms:modified xsi:type="dcterms:W3CDTF">2021-07-05T02:23:09Z</dcterms:modified>
  <cp:revision>75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