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E90"/>
    <a:srgbClr val="E6815C"/>
    <a:srgbClr val="D9BDA0"/>
    <a:srgbClr val="B8A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F1F8B-6D99-C973-959F-DAEEA65FAED3}" v="151" dt="2023-09-22T08:48:54.421"/>
    <p1510:client id="{177BB378-36F8-F5C2-76C3-D24E24D8E1F7}" v="1" dt="2023-09-19T14:11:34.451"/>
    <p1510:client id="{1AF804FD-379F-014B-BC99-56153CCB5A7D}" v="404" dt="2023-09-02T16:28:20.981"/>
    <p1510:client id="{1FB5F2EA-D92D-00D4-EA48-DDEB6F9430D0}" v="49" dt="2023-09-23T08:33:10.809"/>
    <p1510:client id="{35162AFC-573F-0805-6518-BB02FC32C247}" v="3" dt="2023-09-19T09:48:15.411"/>
    <p1510:client id="{3FF73A55-3E2A-EBC1-7CDA-CCA2B5764AE2}" v="1" dt="2023-09-18T08:03:14.575"/>
    <p1510:client id="{473B445C-652C-C63E-B4E5-7B04C25F2B73}" v="383" dt="2023-09-11T14:18:44.235"/>
    <p1510:client id="{88343CB9-DCF6-8EC4-C510-8879A5C31660}" v="2" dt="2023-09-20T13:43:30.931"/>
    <p1510:client id="{8A230063-18FD-6FC8-7DB1-0EAF05595864}" v="417" dt="2023-09-15T09:42:17.522"/>
    <p1510:client id="{BC7E33D1-93E0-4FC1-985E-91E5FE73C9F0}" v="2893" dt="2023-08-29T08:16:25.559"/>
    <p1510:client id="{D3AF33A6-1ABF-34E0-463B-727230912DD2}" v="7" dt="2023-08-30T14:44:34.064"/>
    <p1510:client id="{F4EDF4D8-A9C2-DABC-3DFE-E31ACFB3CD81}" v="263" dt="2023-09-16T14:54:08.253"/>
    <p1510:client id="{F904372B-9C94-BF51-E0FC-C940380C678A}" v="1004" dt="2023-09-02T10:47:35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53786" autoAdjust="0"/>
  </p:normalViewPr>
  <p:slideViewPr>
    <p:cSldViewPr snapToGrid="0">
      <p:cViewPr>
        <p:scale>
          <a:sx n="70" d="100"/>
          <a:sy n="70" d="100"/>
        </p:scale>
        <p:origin x="-412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0AAAA-FFC3-4505-82CB-36C6FDBA6623}" type="datetimeFigureOut">
              <a:t>26/09/2023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43BEC-CF59-4659-B9B3-D2790853401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73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43BEC-CF59-4659-B9B3-D279085340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7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43BEC-CF59-4659-B9B3-D279085340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5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i="1" dirty="0">
              <a:cs typeface="Calibri"/>
            </a:endParaRPr>
          </a:p>
          <a:p>
            <a:endParaRPr lang="en" i="1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2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36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i="1" dirty="0">
              <a:cs typeface="Calibri"/>
            </a:endParaRPr>
          </a:p>
          <a:p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 panose="020F0502020204030204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89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>
              <a:ea typeface="Calibri"/>
              <a:cs typeface="Calibri"/>
            </a:endParaRPr>
          </a:p>
          <a:p>
            <a:endParaRPr lang="en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b="1" i="1" dirty="0">
              <a:ea typeface="Calibri"/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  <a:p>
            <a:endParaRPr lang="it-IT" b="1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00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i="1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it-IT" dirty="0"/>
          </a:p>
          <a:p>
            <a:pPr marL="285750" indent="-285750">
              <a:buFont typeface="Calibri,Sans-Serif"/>
              <a:buChar char="-"/>
            </a:pPr>
            <a:endParaRPr lang="it-IT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12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43BEC-CF59-4659-B9B3-D2790853401C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3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049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56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72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76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314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2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426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0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93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4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87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t.freepik.com/vettori-premium/gear-wheel-icon-illustrazione-vettoriale_32232346.htm#query=ingranaggio&amp;position=6&amp;from_view=keyword&amp;track=sph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it.vecteezy.com/arte-vettoriale/5511912-ingranaggi-lavoratore-meccanismo-simbolo-disegno-vettoria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alperkaraca1/password-strength-analysis" TargetMode="External"/><Relationship Id="rId5" Type="http://schemas.openxmlformats.org/officeDocument/2006/relationships/hyperlink" Target="https://www.abecarolina.com/blog/test-your-password-strength" TargetMode="External"/><Relationship Id="rId10" Type="http://schemas.openxmlformats.org/officeDocument/2006/relationships/hyperlink" Target="https://pytorch.org/tutorials/beginner/basics/tensorqs_tutorial.html" TargetMode="External"/><Relationship Id="rId4" Type="http://schemas.openxmlformats.org/officeDocument/2006/relationships/hyperlink" Target="https://www.hostpapa.com/blog/security/how-to-create-strong-passwords-to-secure-your-website/" TargetMode="External"/><Relationship Id="rId9" Type="http://schemas.openxmlformats.org/officeDocument/2006/relationships/hyperlink" Target="https://scikit-learn.org/stable/modules/generated/sklearn.ensemble.RandomForestClassifi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46" r="964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53174E83-2682-EA33-BF59-CACA1385E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59837" y="2368860"/>
            <a:ext cx="4745914" cy="125763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5678" y="2938272"/>
            <a:ext cx="5602941" cy="25808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4400" b="1" dirty="0"/>
              <a:t>PASSWORD STRENGTH CLASSIFIER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8D8181E6-BF6C-7868-46D1-88E2970D0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0D4A038-CF8D-B6DA-D3E4-143BC7370123}"/>
              </a:ext>
            </a:extLst>
          </p:cNvPr>
          <p:cNvSpPr txBox="1"/>
          <p:nvPr/>
        </p:nvSpPr>
        <p:spPr>
          <a:xfrm>
            <a:off x="7764554" y="4229099"/>
            <a:ext cx="27381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i="1" dirty="0"/>
              <a:t>Davide Scintu</a:t>
            </a:r>
          </a:p>
          <a:p>
            <a:pPr algn="ctr"/>
            <a:r>
              <a:rPr lang="it-IT" sz="2400" b="1" i="1" dirty="0"/>
              <a:t>2023</a:t>
            </a:r>
          </a:p>
        </p:txBody>
      </p:sp>
      <p:pic>
        <p:nvPicPr>
          <p:cNvPr id="7" name="Immagine 6" descr="Immagine che contiene cerchio, schermata, design&#10;&#10;Descrizione generata automaticamente">
            <a:extLst>
              <a:ext uri="{FF2B5EF4-FFF2-40B4-BE49-F238E27FC236}">
                <a16:creationId xmlns:a16="http://schemas.microsoft.com/office/drawing/2014/main" xmlns="" id="{B276A60B-B1D5-02B9-0BC5-FA496E5C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06" y="1254114"/>
            <a:ext cx="2911288" cy="168531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xmlns="" id="{70CE1198-BBBB-BDCB-A349-45B3AFD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AFFC8947-4798-5F5F-C6F7-98D28F58B93F}"/>
              </a:ext>
            </a:extLst>
          </p:cNvPr>
          <p:cNvSpPr txBox="1"/>
          <p:nvPr/>
        </p:nvSpPr>
        <p:spPr>
          <a:xfrm>
            <a:off x="2287120" y="226918"/>
            <a:ext cx="7624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err="1"/>
              <a:t>References</a:t>
            </a:r>
            <a:endParaRPr lang="it-IT" sz="24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7972C03-B046-A804-4124-AEAA7FCC2A5F}"/>
              </a:ext>
            </a:extLst>
          </p:cNvPr>
          <p:cNvSpPr txBox="1"/>
          <p:nvPr/>
        </p:nvSpPr>
        <p:spPr>
          <a:xfrm>
            <a:off x="408453" y="741268"/>
            <a:ext cx="11315699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/>
              <a:t>Password </a:t>
            </a:r>
            <a:r>
              <a:rPr lang="it-IT" dirty="0" err="1"/>
              <a:t>strenght</a:t>
            </a:r>
            <a:r>
              <a:rPr lang="it-IT" dirty="0"/>
              <a:t> image: </a:t>
            </a:r>
            <a:r>
              <a:rPr lang="it-IT" dirty="0">
                <a:ea typeface="+mn-lt"/>
                <a:cs typeface="+mn-lt"/>
                <a:hlinkClick r:id="rId4"/>
              </a:rPr>
              <a:t>https://www.hostpapa.com/blog/security/how-to-create-strong-passwords-to-secure-your-website/</a:t>
            </a: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/>
              <a:t>Password </a:t>
            </a:r>
            <a:r>
              <a:rPr lang="it-IT" dirty="0" err="1"/>
              <a:t>weakness</a:t>
            </a:r>
            <a:r>
              <a:rPr lang="it-IT" dirty="0"/>
              <a:t>: </a:t>
            </a:r>
            <a:r>
              <a:rPr lang="it-IT" dirty="0">
                <a:ea typeface="+mn-lt"/>
                <a:cs typeface="+mn-lt"/>
                <a:hlinkClick r:id="rId5"/>
              </a:rPr>
              <a:t>https://www.abecarolina.com/blog/test-your-password-strength</a:t>
            </a: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/>
              <a:t>Dataset source: </a:t>
            </a:r>
            <a:r>
              <a:rPr lang="it-IT" dirty="0">
                <a:ea typeface="+mn-lt"/>
                <a:cs typeface="+mn-lt"/>
                <a:hlinkClick r:id="rId6"/>
              </a:rPr>
              <a:t>https://www.kaggle.com/code/alperkaraca1/password-strength-analysis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/>
              <a:t>Gears</a:t>
            </a:r>
            <a:r>
              <a:rPr lang="it-IT" dirty="0"/>
              <a:t> image: </a:t>
            </a:r>
            <a:r>
              <a:rPr lang="it-IT" dirty="0">
                <a:ea typeface="+mn-lt"/>
                <a:cs typeface="+mn-lt"/>
                <a:hlinkClick r:id="rId7"/>
              </a:rPr>
              <a:t>https://it.vecteezy.com/arte-vettoriale/5511912-ingranaggi-lavoratore-meccanismo-simbolo-disegno-vettoriale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Gear image: </a:t>
            </a:r>
            <a:r>
              <a:rPr lang="it-IT" dirty="0">
                <a:ea typeface="+mn-lt"/>
                <a:cs typeface="+mn-lt"/>
                <a:hlinkClick r:id="rId8"/>
              </a:rPr>
              <a:t>https://it.freepik.com/vettori-premium/gear-wheel-icon-illustrazione-vettoriale_32232346.htm#query=ingranaggio&amp;position=6&amp;from_view=keyword&amp;track=sph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Lamp image:</a:t>
            </a:r>
            <a:r>
              <a:rPr lang="it-IT" dirty="0">
                <a:ea typeface="+mn-lt"/>
                <a:cs typeface="+mn-lt"/>
              </a:rPr>
              <a:t> https://www.istockphoto.com/it/vettoriale/lampadina-idea-vettore-icona-contorno-lampada-gm960813498-262365917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/>
              <a:t>RandomForest</a:t>
            </a:r>
            <a:r>
              <a:rPr lang="it-IT" dirty="0"/>
              <a:t>: </a:t>
            </a:r>
            <a:r>
              <a:rPr lang="it-IT" dirty="0">
                <a:ea typeface="+mn-lt"/>
                <a:cs typeface="+mn-lt"/>
                <a:hlinkClick r:id="rId9"/>
              </a:rPr>
              <a:t>https://scikit-learn.org/stable/modules/generated/sklearn.ensemble.RandomForestClassifier.html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PyTorch</a:t>
            </a:r>
            <a:r>
              <a:rPr lang="it-IT" dirty="0">
                <a:ea typeface="+mn-lt"/>
                <a:cs typeface="+mn-lt"/>
              </a:rPr>
              <a:t>: </a:t>
            </a:r>
            <a:r>
              <a:rPr lang="it-IT" dirty="0">
                <a:ea typeface="+mn-lt"/>
                <a:cs typeface="+mn-lt"/>
                <a:hlinkClick r:id="rId10"/>
              </a:rPr>
              <a:t>https://pytorch.org/tutorials/beginner/basics/tensorqs_tutorial.html</a:t>
            </a: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C2A94107-8320-CEA3-5BAE-4D47320F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5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5175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352184" y="450055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Introduction</a:t>
            </a:r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xmlns="" id="{06CDF025-DDEA-3C93-75CA-9A949ED3CDC0}"/>
              </a:ext>
            </a:extLst>
          </p:cNvPr>
          <p:cNvSpPr/>
          <p:nvPr/>
        </p:nvSpPr>
        <p:spPr>
          <a:xfrm>
            <a:off x="4934919" y="1583410"/>
            <a:ext cx="2311830" cy="1485254"/>
          </a:xfrm>
          <a:prstGeom prst="ellipse">
            <a:avLst/>
          </a:prstGeom>
          <a:solidFill>
            <a:srgbClr val="299E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/>
              <a:t> ML model to </a:t>
            </a:r>
            <a:r>
              <a:rPr lang="it-IT" sz="1600" dirty="0" err="1"/>
              <a:t>classify</a:t>
            </a:r>
            <a:r>
              <a:rPr lang="it-IT" sz="1600" dirty="0"/>
              <a:t> the </a:t>
            </a:r>
            <a:r>
              <a:rPr lang="it-IT" sz="1600" dirty="0" err="1"/>
              <a:t>strength</a:t>
            </a:r>
            <a:r>
              <a:rPr lang="it-IT" sz="1600" dirty="0"/>
              <a:t> of a password </a:t>
            </a:r>
            <a:r>
              <a:rPr lang="it-IT" sz="1600" dirty="0" err="1"/>
              <a:t>given</a:t>
            </a:r>
            <a:r>
              <a:rPr lang="it-IT" sz="1600" dirty="0"/>
              <a:t> in input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xmlns="" id="{96EA9229-4189-70C8-E45A-24B6F3257C6B}"/>
              </a:ext>
            </a:extLst>
          </p:cNvPr>
          <p:cNvSpPr/>
          <p:nvPr/>
        </p:nvSpPr>
        <p:spPr>
          <a:xfrm>
            <a:off x="5984928" y="3259809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EA212FEF-ECC4-2CEC-7952-39BE75134A64}"/>
              </a:ext>
            </a:extLst>
          </p:cNvPr>
          <p:cNvSpPr/>
          <p:nvPr/>
        </p:nvSpPr>
        <p:spPr>
          <a:xfrm>
            <a:off x="5467502" y="3777710"/>
            <a:ext cx="1242414" cy="1094907"/>
          </a:xfrm>
          <a:prstGeom prst="ellipse">
            <a:avLst/>
          </a:prstGeom>
          <a:solidFill>
            <a:srgbClr val="299E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Two </a:t>
            </a:r>
            <a:r>
              <a:rPr lang="it-IT" sz="1000" err="1"/>
              <a:t>different</a:t>
            </a:r>
            <a:r>
              <a:rPr lang="it-IT" sz="1000" dirty="0"/>
              <a:t> </a:t>
            </a:r>
            <a:r>
              <a:rPr lang="it-IT" sz="1000" err="1"/>
              <a:t>approaches</a:t>
            </a:r>
            <a:endParaRPr lang="it-IT" sz="10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E60EAC02-8669-C19E-B9C9-039BE5D74E42}"/>
              </a:ext>
            </a:extLst>
          </p:cNvPr>
          <p:cNvSpPr/>
          <p:nvPr/>
        </p:nvSpPr>
        <p:spPr>
          <a:xfrm>
            <a:off x="2932868" y="4583806"/>
            <a:ext cx="1846881" cy="1020305"/>
          </a:xfrm>
          <a:prstGeom prst="roundRect">
            <a:avLst/>
          </a:prstGeom>
          <a:solidFill>
            <a:srgbClr val="E68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xmlns="" id="{0E8A776C-CFFA-8E67-709D-4A84CDE91E38}"/>
              </a:ext>
            </a:extLst>
          </p:cNvPr>
          <p:cNvSpPr/>
          <p:nvPr/>
        </p:nvSpPr>
        <p:spPr>
          <a:xfrm>
            <a:off x="7490477" y="4519229"/>
            <a:ext cx="1846881" cy="102030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Ensemble learning</a:t>
            </a: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xmlns="" id="{C12D58A4-4B43-CDEA-34EC-C771D068B500}"/>
              </a:ext>
            </a:extLst>
          </p:cNvPr>
          <p:cNvSpPr/>
          <p:nvPr/>
        </p:nvSpPr>
        <p:spPr>
          <a:xfrm rot="-3780000">
            <a:off x="6993055" y="4406129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xmlns="" id="{2C539038-D31A-9A8B-AAA1-C0F5F7BEB23E}"/>
              </a:ext>
            </a:extLst>
          </p:cNvPr>
          <p:cNvSpPr/>
          <p:nvPr/>
        </p:nvSpPr>
        <p:spPr>
          <a:xfrm rot="3840000">
            <a:off x="5031228" y="4406130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20082" y="450055"/>
            <a:ext cx="54971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/>
              <a:t>Dataset and password </a:t>
            </a:r>
            <a:r>
              <a:rPr lang="it-IT" sz="2800" b="1" dirty="0" err="1"/>
              <a:t>classification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xmlns="" id="{BAABA616-2A45-2DF2-C2E1-7781705E127E}"/>
              </a:ext>
            </a:extLst>
          </p:cNvPr>
          <p:cNvSpPr/>
          <p:nvPr/>
        </p:nvSpPr>
        <p:spPr>
          <a:xfrm>
            <a:off x="2258976" y="1857895"/>
            <a:ext cx="1407762" cy="1549830"/>
          </a:xfrm>
          <a:prstGeom prst="can">
            <a:avLst/>
          </a:prstGeom>
          <a:solidFill>
            <a:srgbClr val="E68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Passwords</a:t>
            </a:r>
            <a:r>
              <a:rPr lang="it-IT" dirty="0"/>
              <a:t> from 000webhost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FE0262B5-0D81-F228-C2B2-357DEEBC429F}"/>
              </a:ext>
            </a:extLst>
          </p:cNvPr>
          <p:cNvSpPr txBox="1"/>
          <p:nvPr/>
        </p:nvSpPr>
        <p:spPr>
          <a:xfrm>
            <a:off x="2491791" y="1855311"/>
            <a:ext cx="1124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>
                <a:solidFill>
                  <a:srgbClr val="FFFFFF"/>
                </a:solidFill>
                <a:ea typeface="+mn-lt"/>
                <a:cs typeface="+mn-lt"/>
              </a:rPr>
              <a:t>Dataset</a:t>
            </a:r>
            <a:endParaRPr lang="it-IT" b="1" dirty="0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xmlns="" id="{B639FFB8-07F5-74EB-1CB4-B34C6603CE1B}"/>
              </a:ext>
            </a:extLst>
          </p:cNvPr>
          <p:cNvSpPr/>
          <p:nvPr/>
        </p:nvSpPr>
        <p:spPr>
          <a:xfrm rot="16200000">
            <a:off x="4117576" y="2629885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6A63698-28E2-BA0C-9127-490648EE3C3A}"/>
              </a:ext>
            </a:extLst>
          </p:cNvPr>
          <p:cNvSpPr txBox="1"/>
          <p:nvPr/>
        </p:nvSpPr>
        <p:spPr>
          <a:xfrm>
            <a:off x="7878960" y="5308291"/>
            <a:ext cx="17337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i="1" dirty="0" err="1"/>
              <a:t>Results</a:t>
            </a:r>
            <a:r>
              <a:rPr lang="it-IT" i="1" dirty="0"/>
              <a:t> </a:t>
            </a:r>
            <a:r>
              <a:rPr lang="it-IT" i="1" dirty="0" err="1"/>
              <a:t>based</a:t>
            </a:r>
            <a:r>
              <a:rPr lang="it-IT" i="1" dirty="0"/>
              <a:t> </a:t>
            </a:r>
            <a:r>
              <a:rPr lang="it-IT" b="1" i="1" dirty="0"/>
              <a:t>on ML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xmlns="" id="{4BD293E3-6AAC-DF93-7F62-7D6017568E7D}"/>
              </a:ext>
            </a:extLst>
          </p:cNvPr>
          <p:cNvSpPr/>
          <p:nvPr/>
        </p:nvSpPr>
        <p:spPr>
          <a:xfrm rot="16200000">
            <a:off x="7983623" y="2658639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127439BE-F35A-CE74-234A-7B387B571498}"/>
              </a:ext>
            </a:extLst>
          </p:cNvPr>
          <p:cNvSpPr/>
          <p:nvPr/>
        </p:nvSpPr>
        <p:spPr>
          <a:xfrm>
            <a:off x="8545997" y="2134282"/>
            <a:ext cx="2608881" cy="1343186"/>
          </a:xfrm>
          <a:prstGeom prst="roundRect">
            <a:avLst/>
          </a:prstGeom>
          <a:solidFill>
            <a:srgbClr val="299E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dirty="0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Class 0: </a:t>
            </a:r>
            <a:r>
              <a:rPr lang="it-IT" err="1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Weak</a:t>
            </a:r>
            <a:r>
              <a:rPr lang="it-IT" dirty="0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it-IT" dirty="0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Class 1: Medium</a:t>
            </a:r>
            <a:r>
              <a:rPr lang="en-US" dirty="0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it-IT" dirty="0">
                <a:solidFill>
                  <a:srgbClr val="FFFFFF"/>
                </a:solidFill>
                <a:latin typeface="Trade Gothic Next Light"/>
                <a:ea typeface="Segoe UI"/>
                <a:cs typeface="Segoe UI"/>
              </a:rPr>
              <a:t>Class 2: Strong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CE21427B-8857-D292-451C-BEC61EA73C32}"/>
              </a:ext>
            </a:extLst>
          </p:cNvPr>
          <p:cNvSpPr txBox="1"/>
          <p:nvPr/>
        </p:nvSpPr>
        <p:spPr>
          <a:xfrm>
            <a:off x="3801796" y="3160565"/>
            <a:ext cx="1237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/>
              <a:t>Weak</a:t>
            </a:r>
            <a:r>
              <a:rPr lang="it-IT" dirty="0"/>
              <a:t> or </a:t>
            </a:r>
            <a:r>
              <a:rPr lang="it-IT" b="1" dirty="0"/>
              <a:t>strong</a:t>
            </a:r>
            <a:r>
              <a:rPr lang="it-IT" dirty="0"/>
              <a:t>? 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B56F2F32-EE5E-415B-10B5-5435A22FAAEE}"/>
              </a:ext>
            </a:extLst>
          </p:cNvPr>
          <p:cNvSpPr/>
          <p:nvPr/>
        </p:nvSpPr>
        <p:spPr>
          <a:xfrm>
            <a:off x="4601601" y="1977901"/>
            <a:ext cx="3076753" cy="1667773"/>
          </a:xfrm>
          <a:prstGeom prst="ellipse">
            <a:avLst/>
          </a:prstGeom>
          <a:solidFill>
            <a:srgbClr val="D9B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i="1" dirty="0">
                <a:solidFill>
                  <a:schemeClr val="bg1"/>
                </a:solidFill>
                <a:latin typeface="Trade Gothic Next Cond"/>
                <a:cs typeface="Segoe UI"/>
              </a:rPr>
              <a:t>PARS</a:t>
            </a:r>
            <a:endParaRPr lang="en-US" sz="2400">
              <a:solidFill>
                <a:schemeClr val="bg1"/>
              </a:solidFill>
              <a:latin typeface="Trade Gothic Next Cond"/>
              <a:cs typeface="Segoe UI"/>
            </a:endParaRPr>
          </a:p>
          <a:p>
            <a:pPr algn="ctr"/>
            <a:r>
              <a:rPr lang="it-IT" sz="2000" dirty="0">
                <a:solidFill>
                  <a:srgbClr val="000000"/>
                </a:solidFill>
                <a:latin typeface="Trade Gothic Next Cond"/>
                <a:cs typeface="Segoe UI"/>
              </a:rPr>
              <a:t>(Password Analysis and </a:t>
            </a:r>
            <a:r>
              <a:rPr lang="it-IT" sz="2000" err="1">
                <a:solidFill>
                  <a:srgbClr val="000000"/>
                </a:solidFill>
                <a:latin typeface="Trade Gothic Next Cond"/>
                <a:cs typeface="Segoe UI"/>
              </a:rPr>
              <a:t>Research</a:t>
            </a:r>
            <a:r>
              <a:rPr lang="it-IT" sz="2000" dirty="0">
                <a:solidFill>
                  <a:srgbClr val="000000"/>
                </a:solidFill>
                <a:latin typeface="Trade Gothic Next Cond"/>
                <a:cs typeface="Segoe UI"/>
              </a:rPr>
              <a:t> System )</a:t>
            </a:r>
            <a:endParaRPr lang="it-IT" sz="2000" dirty="0">
              <a:latin typeface="Trade Gothic Next Cond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38D6194C-677D-767E-6D77-4FEDDFD0FB7C}"/>
              </a:ext>
            </a:extLst>
          </p:cNvPr>
          <p:cNvSpPr txBox="1"/>
          <p:nvPr/>
        </p:nvSpPr>
        <p:spPr>
          <a:xfrm>
            <a:off x="7532836" y="3189319"/>
            <a:ext cx="11340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 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b="1" dirty="0"/>
              <a:t>rules 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xmlns="" id="{48923467-214C-DBDC-FC8B-0E950016BC82}"/>
              </a:ext>
            </a:extLst>
          </p:cNvPr>
          <p:cNvSpPr/>
          <p:nvPr/>
        </p:nvSpPr>
        <p:spPr>
          <a:xfrm>
            <a:off x="5395990" y="4221868"/>
            <a:ext cx="1495245" cy="37381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Nuvola 16">
            <a:extLst>
              <a:ext uri="{FF2B5EF4-FFF2-40B4-BE49-F238E27FC236}">
                <a16:creationId xmlns:a16="http://schemas.microsoft.com/office/drawing/2014/main" xmlns="" id="{08A376D8-BA0B-3718-78B7-532D982110E2}"/>
              </a:ext>
            </a:extLst>
          </p:cNvPr>
          <p:cNvSpPr/>
          <p:nvPr/>
        </p:nvSpPr>
        <p:spPr>
          <a:xfrm>
            <a:off x="5072331" y="5022687"/>
            <a:ext cx="2127849" cy="1078301"/>
          </a:xfrm>
          <a:prstGeom prst="cloud">
            <a:avLst/>
          </a:prstGeom>
          <a:solidFill>
            <a:srgbClr val="D9B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i="1" dirty="0"/>
              <a:t>ML </a:t>
            </a:r>
            <a:r>
              <a:rPr lang="it-IT" sz="2000" b="1" i="1" err="1"/>
              <a:t>Algorithm</a:t>
            </a:r>
            <a:endParaRPr lang="it-IT" sz="2000" b="1" i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86492F66-A806-B29D-0594-8087F1E2F29E}"/>
              </a:ext>
            </a:extLst>
          </p:cNvPr>
          <p:cNvSpPr txBox="1"/>
          <p:nvPr/>
        </p:nvSpPr>
        <p:spPr>
          <a:xfrm>
            <a:off x="3032969" y="5238671"/>
            <a:ext cx="1465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i="1" dirty="0"/>
              <a:t>New password</a:t>
            </a: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xmlns="" id="{089F7204-EE0F-FCEF-C254-D5FD8E7952BA}"/>
              </a:ext>
            </a:extLst>
          </p:cNvPr>
          <p:cNvSpPr/>
          <p:nvPr/>
        </p:nvSpPr>
        <p:spPr>
          <a:xfrm rot="16200000">
            <a:off x="4563274" y="5375960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xmlns="" id="{480D079A-B13B-CFD2-25AC-5AF08FD701D0}"/>
              </a:ext>
            </a:extLst>
          </p:cNvPr>
          <p:cNvSpPr/>
          <p:nvPr/>
        </p:nvSpPr>
        <p:spPr>
          <a:xfrm rot="16200000">
            <a:off x="7453123" y="5375960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20082" y="450055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NNs</a:t>
            </a:r>
            <a:r>
              <a:rPr lang="it-IT" sz="2800" b="1" dirty="0"/>
              <a:t> vs ensemble learning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xmlns="" id="{CC7608C6-C0A6-3217-18E7-7BD733E238C0}"/>
              </a:ext>
            </a:extLst>
          </p:cNvPr>
          <p:cNvSpPr/>
          <p:nvPr/>
        </p:nvSpPr>
        <p:spPr>
          <a:xfrm rot="2700000">
            <a:off x="5829944" y="2200758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xmlns="" id="{93F51AD8-AB1A-64BF-E5A6-3393472FBE9B}"/>
              </a:ext>
            </a:extLst>
          </p:cNvPr>
          <p:cNvSpPr/>
          <p:nvPr/>
        </p:nvSpPr>
        <p:spPr>
          <a:xfrm rot="-2700000">
            <a:off x="6424044" y="2200757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ingranaggio, oggetti in metallo, cerchio, trasporto&#10;&#10;Descrizione generata automaticamente">
            <a:extLst>
              <a:ext uri="{FF2B5EF4-FFF2-40B4-BE49-F238E27FC236}">
                <a16:creationId xmlns:a16="http://schemas.microsoft.com/office/drawing/2014/main" xmlns="" id="{EEA44026-C327-C0AD-A040-AC027B44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34" y="2469723"/>
            <a:ext cx="1322523" cy="1234045"/>
          </a:xfrm>
          <a:prstGeom prst="rect">
            <a:avLst/>
          </a:prstGeom>
        </p:spPr>
      </p:pic>
      <p:pic>
        <p:nvPicPr>
          <p:cNvPr id="9" name="Immagine 8" descr="Immagine che contiene ingranaggio, oggetti in metallo, cerchio, trasporto&#10;&#10;Descrizione generata automaticamente">
            <a:extLst>
              <a:ext uri="{FF2B5EF4-FFF2-40B4-BE49-F238E27FC236}">
                <a16:creationId xmlns:a16="http://schemas.microsoft.com/office/drawing/2014/main" xmlns="" id="{BBF7A6D9-5185-10C7-B255-6FEA9CC0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80000">
            <a:off x="6739178" y="2547213"/>
            <a:ext cx="1322523" cy="12340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EA912C44-27FE-7E38-D34F-8B0883F7B58D}"/>
              </a:ext>
            </a:extLst>
          </p:cNvPr>
          <p:cNvSpPr txBox="1"/>
          <p:nvPr/>
        </p:nvSpPr>
        <p:spPr>
          <a:xfrm>
            <a:off x="193411" y="1287650"/>
            <a:ext cx="210518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i="1" dirty="0">
                <a:solidFill>
                  <a:schemeClr val="bg1"/>
                </a:solidFill>
              </a:rPr>
              <a:t>INPUT</a:t>
            </a: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r>
              <a:rPr lang="it-IT" b="1" i="1" dirty="0">
                <a:solidFill>
                  <a:schemeClr val="bg1"/>
                </a:solidFill>
              </a:rPr>
              <a:t>DATA PROCESSING</a:t>
            </a: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r>
              <a:rPr lang="it-IT" b="1" i="1" dirty="0">
                <a:solidFill>
                  <a:schemeClr val="bg1"/>
                </a:solidFill>
              </a:rPr>
              <a:t>MODEL</a:t>
            </a:r>
            <a:endParaRPr lang="it-IT" dirty="0"/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endParaRPr lang="it-IT" b="1" i="1" dirty="0">
              <a:solidFill>
                <a:schemeClr val="bg1"/>
              </a:solidFill>
            </a:endParaRPr>
          </a:p>
          <a:p>
            <a:r>
              <a:rPr lang="it-IT" b="1" i="1" dirty="0">
                <a:solidFill>
                  <a:schemeClr val="bg1"/>
                </a:solidFill>
              </a:rPr>
              <a:t>RESULTS</a:t>
            </a:r>
            <a:endParaRPr lang="it-IT" dirty="0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xmlns="" id="{079A45C4-E705-CFE7-0F63-A2008F49758D}"/>
              </a:ext>
            </a:extLst>
          </p:cNvPr>
          <p:cNvSpPr/>
          <p:nvPr/>
        </p:nvSpPr>
        <p:spPr>
          <a:xfrm rot="2700000">
            <a:off x="4512586" y="3931401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xmlns="" id="{237AC4DA-FA23-3D38-B83E-133D97AAF41A}"/>
              </a:ext>
            </a:extLst>
          </p:cNvPr>
          <p:cNvSpPr/>
          <p:nvPr/>
        </p:nvSpPr>
        <p:spPr>
          <a:xfrm rot="-2700000">
            <a:off x="7780146" y="3931400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xmlns="" id="{D1FAEE03-6927-F040-EC59-1026023807F1}"/>
              </a:ext>
            </a:extLst>
          </p:cNvPr>
          <p:cNvSpPr/>
          <p:nvPr/>
        </p:nvSpPr>
        <p:spPr>
          <a:xfrm>
            <a:off x="4073468" y="5455400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xmlns="" id="{5B5D30C4-BA08-474C-0FF5-C828E98A1F29}"/>
              </a:ext>
            </a:extLst>
          </p:cNvPr>
          <p:cNvSpPr/>
          <p:nvPr/>
        </p:nvSpPr>
        <p:spPr>
          <a:xfrm>
            <a:off x="8490483" y="5455399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xmlns="" id="{F59267AB-467C-A834-05A9-5E57A59FE2E0}"/>
              </a:ext>
            </a:extLst>
          </p:cNvPr>
          <p:cNvSpPr/>
          <p:nvPr/>
        </p:nvSpPr>
        <p:spPr>
          <a:xfrm>
            <a:off x="3710552" y="6094707"/>
            <a:ext cx="955728" cy="64576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Class ?</a:t>
            </a:r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xmlns="" id="{ACFE928D-317B-AF8A-2789-FB3BB5A89310}"/>
              </a:ext>
            </a:extLst>
          </p:cNvPr>
          <p:cNvSpPr/>
          <p:nvPr/>
        </p:nvSpPr>
        <p:spPr>
          <a:xfrm>
            <a:off x="8127568" y="6094706"/>
            <a:ext cx="955728" cy="64576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Class ?</a:t>
            </a:r>
          </a:p>
        </p:txBody>
      </p:sp>
      <p:sp>
        <p:nvSpPr>
          <p:cNvPr id="3" name="Nuvola 2">
            <a:extLst>
              <a:ext uri="{FF2B5EF4-FFF2-40B4-BE49-F238E27FC236}">
                <a16:creationId xmlns:a16="http://schemas.microsoft.com/office/drawing/2014/main" xmlns="" id="{83DDC88D-6712-61CB-B607-57C2E11C2810}"/>
              </a:ext>
            </a:extLst>
          </p:cNvPr>
          <p:cNvSpPr/>
          <p:nvPr/>
        </p:nvSpPr>
        <p:spPr>
          <a:xfrm>
            <a:off x="3364300" y="4377904"/>
            <a:ext cx="1711395" cy="963283"/>
          </a:xfrm>
          <a:prstGeom prst="cloud">
            <a:avLst/>
          </a:prstGeom>
          <a:solidFill>
            <a:srgbClr val="E68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/>
              <a:t>PyTorch</a:t>
            </a:r>
            <a:endParaRPr lang="it-IT" b="1" dirty="0"/>
          </a:p>
        </p:txBody>
      </p:sp>
      <p:sp>
        <p:nvSpPr>
          <p:cNvPr id="5" name="Nuvola 4">
            <a:extLst>
              <a:ext uri="{FF2B5EF4-FFF2-40B4-BE49-F238E27FC236}">
                <a16:creationId xmlns:a16="http://schemas.microsoft.com/office/drawing/2014/main" xmlns="" id="{BA07D300-5B7E-86A6-80E2-DB496ACC1FD0}"/>
              </a:ext>
            </a:extLst>
          </p:cNvPr>
          <p:cNvSpPr/>
          <p:nvPr/>
        </p:nvSpPr>
        <p:spPr>
          <a:xfrm>
            <a:off x="7821281" y="4377903"/>
            <a:ext cx="1811817" cy="963283"/>
          </a:xfrm>
          <a:prstGeom prst="cloud">
            <a:avLst/>
          </a:prstGeom>
          <a:solidFill>
            <a:srgbClr val="299E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i="1" err="1"/>
              <a:t>RandomForest</a:t>
            </a:r>
            <a:endParaRPr lang="it-IT" b="1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xmlns="" id="{BC86F2A7-51D0-9826-3A8A-60DB7C25BB7E}"/>
              </a:ext>
            </a:extLst>
          </p:cNvPr>
          <p:cNvSpPr/>
          <p:nvPr/>
        </p:nvSpPr>
        <p:spPr>
          <a:xfrm>
            <a:off x="5109632" y="1240366"/>
            <a:ext cx="2328332" cy="818444"/>
          </a:xfrm>
          <a:prstGeom prst="ellipse">
            <a:avLst/>
          </a:prstGeom>
          <a:solidFill>
            <a:srgbClr val="299E90"/>
          </a:solidFill>
          <a:ln>
            <a:solidFill>
              <a:srgbClr val="299E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Password </a:t>
            </a:r>
            <a:r>
              <a:rPr lang="it-IT" sz="1600" err="1"/>
              <a:t>generated</a:t>
            </a:r>
            <a:r>
              <a:rPr lang="it-IT" sz="1600" dirty="0"/>
              <a:t> in </a:t>
            </a:r>
            <a:r>
              <a:rPr lang="it-IT" sz="1600" err="1"/>
              <a:t>characters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4594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46663" y="458915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Pytorch</a:t>
            </a:r>
            <a:r>
              <a:rPr lang="it-IT" sz="2800" b="1" dirty="0"/>
              <a:t> model - first </a:t>
            </a:r>
            <a:r>
              <a:rPr lang="it-IT" sz="2800" b="1" dirty="0" err="1"/>
              <a:t>simple</a:t>
            </a:r>
            <a:r>
              <a:rPr lang="it-IT" sz="2800" b="1" dirty="0"/>
              <a:t> NN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3080AB58-23D9-A395-0FFB-401ED077FDD3}"/>
              </a:ext>
            </a:extLst>
          </p:cNvPr>
          <p:cNvSpPr txBox="1"/>
          <p:nvPr/>
        </p:nvSpPr>
        <p:spPr>
          <a:xfrm>
            <a:off x="2844052" y="1376642"/>
            <a:ext cx="6535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3" name="Immagine 2" descr="Immagine che contiene diagramma, cerchio, disegno, design&#10;&#10;Descrizione generata automaticamente">
            <a:extLst>
              <a:ext uri="{FF2B5EF4-FFF2-40B4-BE49-F238E27FC236}">
                <a16:creationId xmlns:a16="http://schemas.microsoft.com/office/drawing/2014/main" xmlns="" id="{41FF390C-051F-C7E9-C1CC-C63AF64EE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47" y="1377191"/>
            <a:ext cx="3337301" cy="2480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52769866-54D0-7430-A593-318A031ED0F7}"/>
              </a:ext>
            </a:extLst>
          </p:cNvPr>
          <p:cNvSpPr txBox="1"/>
          <p:nvPr/>
        </p:nvSpPr>
        <p:spPr>
          <a:xfrm>
            <a:off x="4659185" y="1455279"/>
            <a:ext cx="36777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/>
              <a:t>Input                                 </a:t>
            </a:r>
            <a:r>
              <a:rPr lang="it-IT" sz="1100" err="1"/>
              <a:t>ReLu</a:t>
            </a:r>
            <a:r>
              <a:rPr lang="it-IT" sz="1100" dirty="0"/>
              <a:t>            </a:t>
            </a:r>
            <a:r>
              <a:rPr lang="it-IT" sz="1100" err="1"/>
              <a:t>Softmax</a:t>
            </a:r>
            <a:r>
              <a:rPr lang="it-IT" sz="1100" dirty="0"/>
              <a:t>   </a:t>
            </a:r>
            <a:r>
              <a:rPr lang="it-IT" sz="1400" dirty="0"/>
              <a:t>       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xmlns="" id="{65FC8555-4337-B3DE-D9F3-C4A3AA0F8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261" y="4277118"/>
            <a:ext cx="3469758" cy="1653021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xmlns="" id="{9C878061-9A21-A288-89DE-B66386C88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38" y="4279956"/>
            <a:ext cx="3682409" cy="218783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A6EEE63A-90EC-75E7-78A6-D838F24C5911}"/>
              </a:ext>
            </a:extLst>
          </p:cNvPr>
          <p:cNvCxnSpPr/>
          <p:nvPr/>
        </p:nvCxnSpPr>
        <p:spPr>
          <a:xfrm>
            <a:off x="2847753" y="4398335"/>
            <a:ext cx="2261190" cy="1773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88E59233-B316-A443-8C91-5F9ACA0E0677}"/>
              </a:ext>
            </a:extLst>
          </p:cNvPr>
          <p:cNvCxnSpPr/>
          <p:nvPr/>
        </p:nvCxnSpPr>
        <p:spPr>
          <a:xfrm>
            <a:off x="5108279" y="3513395"/>
            <a:ext cx="7869" cy="881724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xmlns="" id="{046F99DD-0B26-2919-A590-877238FF621D}"/>
              </a:ext>
            </a:extLst>
          </p:cNvPr>
          <p:cNvCxnSpPr>
            <a:cxnSpLocks/>
          </p:cNvCxnSpPr>
          <p:nvPr/>
        </p:nvCxnSpPr>
        <p:spPr>
          <a:xfrm>
            <a:off x="2847754" y="4628940"/>
            <a:ext cx="2993110" cy="1773"/>
          </a:xfrm>
          <a:prstGeom prst="straightConnector1">
            <a:avLst/>
          </a:prstGeom>
          <a:ln w="28575">
            <a:solidFill>
              <a:srgbClr val="E68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xmlns="" id="{7DB6E8BB-7866-928B-F132-C371A342F6BD}"/>
              </a:ext>
            </a:extLst>
          </p:cNvPr>
          <p:cNvCxnSpPr>
            <a:cxnSpLocks/>
          </p:cNvCxnSpPr>
          <p:nvPr/>
        </p:nvCxnSpPr>
        <p:spPr>
          <a:xfrm>
            <a:off x="5840200" y="3663790"/>
            <a:ext cx="7869" cy="961934"/>
          </a:xfrm>
          <a:prstGeom prst="straightConnector1">
            <a:avLst/>
          </a:prstGeom>
          <a:ln w="28575">
            <a:solidFill>
              <a:srgbClr val="E68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xmlns="" id="{8974CD31-8FAB-E6D9-3EFE-1054744AC659}"/>
              </a:ext>
            </a:extLst>
          </p:cNvPr>
          <p:cNvCxnSpPr>
            <a:cxnSpLocks/>
          </p:cNvCxnSpPr>
          <p:nvPr/>
        </p:nvCxnSpPr>
        <p:spPr>
          <a:xfrm>
            <a:off x="2847754" y="4839492"/>
            <a:ext cx="3735057" cy="177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xmlns="" id="{84555696-C7D7-8948-1807-B1CB10040A78}"/>
              </a:ext>
            </a:extLst>
          </p:cNvPr>
          <p:cNvCxnSpPr>
            <a:cxnSpLocks/>
          </p:cNvCxnSpPr>
          <p:nvPr/>
        </p:nvCxnSpPr>
        <p:spPr>
          <a:xfrm flipH="1">
            <a:off x="6590016" y="3613658"/>
            <a:ext cx="2157" cy="122261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xmlns="" id="{00B838D5-2728-174E-F811-3FC021753EE3}"/>
              </a:ext>
            </a:extLst>
          </p:cNvPr>
          <p:cNvCxnSpPr/>
          <p:nvPr/>
        </p:nvCxnSpPr>
        <p:spPr>
          <a:xfrm>
            <a:off x="7919786" y="5734049"/>
            <a:ext cx="423111" cy="20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xmlns="" id="{ABAF6169-494F-6C18-4629-DD5B9CF53AFD}"/>
              </a:ext>
            </a:extLst>
          </p:cNvPr>
          <p:cNvCxnSpPr>
            <a:cxnSpLocks/>
          </p:cNvCxnSpPr>
          <p:nvPr/>
        </p:nvCxnSpPr>
        <p:spPr>
          <a:xfrm>
            <a:off x="7829549" y="1653339"/>
            <a:ext cx="42112" cy="40827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xmlns="" id="{10DF6D90-9A32-75F3-AC0C-C0C78B8838A0}"/>
              </a:ext>
            </a:extLst>
          </p:cNvPr>
          <p:cNvCxnSpPr>
            <a:cxnSpLocks/>
          </p:cNvCxnSpPr>
          <p:nvPr/>
        </p:nvCxnSpPr>
        <p:spPr>
          <a:xfrm flipH="1">
            <a:off x="7740502" y="1609167"/>
            <a:ext cx="8904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xmlns="" id="{068A7699-D2FF-AE27-7BF8-05CA3A583A2B}"/>
              </a:ext>
            </a:extLst>
          </p:cNvPr>
          <p:cNvCxnSpPr>
            <a:cxnSpLocks/>
          </p:cNvCxnSpPr>
          <p:nvPr/>
        </p:nvCxnSpPr>
        <p:spPr>
          <a:xfrm>
            <a:off x="7999996" y="5302917"/>
            <a:ext cx="423111" cy="200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xmlns="" id="{50C7F84E-947C-2046-E4AD-1AA4EDA15BA6}"/>
              </a:ext>
            </a:extLst>
          </p:cNvPr>
          <p:cNvCxnSpPr>
            <a:cxnSpLocks/>
          </p:cNvCxnSpPr>
          <p:nvPr/>
        </p:nvCxnSpPr>
        <p:spPr>
          <a:xfrm>
            <a:off x="7899733" y="1442785"/>
            <a:ext cx="52138" cy="3862136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xmlns="" id="{22398084-ACBC-8DF7-9ABC-CEAE81340016}"/>
              </a:ext>
            </a:extLst>
          </p:cNvPr>
          <p:cNvCxnSpPr>
            <a:cxnSpLocks/>
          </p:cNvCxnSpPr>
          <p:nvPr/>
        </p:nvCxnSpPr>
        <p:spPr>
          <a:xfrm flipV="1">
            <a:off x="6498048" y="1434765"/>
            <a:ext cx="1353558" cy="802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06859" y="346186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Pytorch</a:t>
            </a:r>
            <a:r>
              <a:rPr lang="it-IT" sz="2800" b="1" dirty="0"/>
              <a:t> model - more </a:t>
            </a:r>
            <a:r>
              <a:rPr lang="it-IT" sz="2800" b="1" dirty="0" err="1"/>
              <a:t>complex</a:t>
            </a:r>
            <a:r>
              <a:rPr lang="it-IT" sz="2800" b="1" dirty="0"/>
              <a:t> NN</a:t>
            </a:r>
          </a:p>
        </p:txBody>
      </p:sp>
      <p:pic>
        <p:nvPicPr>
          <p:cNvPr id="3" name="Immagine 2" descr="Immagine che contiene cerchio, diagramma, disegno, design&#10;&#10;Descrizione generata automaticamente">
            <a:extLst>
              <a:ext uri="{FF2B5EF4-FFF2-40B4-BE49-F238E27FC236}">
                <a16:creationId xmlns:a16="http://schemas.microsoft.com/office/drawing/2014/main" xmlns="" id="{C96C43F8-957A-30DE-E6C3-D2740354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82" y="1226211"/>
            <a:ext cx="4008894" cy="27191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060D42F-A24E-2ABC-F646-7D874A605A14}"/>
              </a:ext>
            </a:extLst>
          </p:cNvPr>
          <p:cNvSpPr txBox="1"/>
          <p:nvPr/>
        </p:nvSpPr>
        <p:spPr>
          <a:xfrm>
            <a:off x="4513621" y="1380034"/>
            <a:ext cx="596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5E05A75A-2354-91DA-A125-32D93A72C9B7}"/>
              </a:ext>
            </a:extLst>
          </p:cNvPr>
          <p:cNvSpPr txBox="1"/>
          <p:nvPr/>
        </p:nvSpPr>
        <p:spPr>
          <a:xfrm>
            <a:off x="5603707" y="1283368"/>
            <a:ext cx="84120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err="1"/>
              <a:t>Activation</a:t>
            </a:r>
            <a:r>
              <a:rPr lang="it-IT" sz="1100" dirty="0"/>
              <a:t> </a:t>
            </a:r>
            <a:r>
              <a:rPr lang="it-IT" sz="1100" err="1"/>
              <a:t>function</a:t>
            </a:r>
            <a:endParaRPr lang="it-IT" sz="110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176C31D8-5555-79DD-ECC0-D9496AA53E50}"/>
              </a:ext>
            </a:extLst>
          </p:cNvPr>
          <p:cNvSpPr txBox="1"/>
          <p:nvPr/>
        </p:nvSpPr>
        <p:spPr>
          <a:xfrm>
            <a:off x="6375733" y="1303420"/>
            <a:ext cx="84120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err="1"/>
              <a:t>Activation</a:t>
            </a:r>
            <a:r>
              <a:rPr lang="it-IT" sz="1100" dirty="0"/>
              <a:t> </a:t>
            </a:r>
            <a:r>
              <a:rPr lang="it-IT" sz="1100" err="1"/>
              <a:t>function</a:t>
            </a:r>
            <a:endParaRPr lang="it-IT" sz="110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FA518184-D4C1-9E1A-BF5B-4BFA1805559E}"/>
              </a:ext>
            </a:extLst>
          </p:cNvPr>
          <p:cNvSpPr txBox="1"/>
          <p:nvPr/>
        </p:nvSpPr>
        <p:spPr>
          <a:xfrm>
            <a:off x="7217943" y="1383630"/>
            <a:ext cx="84120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/>
              <a:t>Softmax</a:t>
            </a:r>
          </a:p>
        </p:txBody>
      </p:sp>
      <p:pic>
        <p:nvPicPr>
          <p:cNvPr id="19" name="Immagine 1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xmlns="" id="{B8169415-A582-1CFE-64DD-331ADDF51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89" y="4109518"/>
            <a:ext cx="4477752" cy="2388805"/>
          </a:xfrm>
          <a:prstGeom prst="rect">
            <a:avLst/>
          </a:prstGeom>
        </p:spPr>
      </p:pic>
      <p:pic>
        <p:nvPicPr>
          <p:cNvPr id="20" name="Immagine 1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xmlns="" id="{40EE8F72-D2FC-40F6-3E82-FBDCD8668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268" y="4216507"/>
            <a:ext cx="3846094" cy="1613354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xmlns="" id="{3D4CF78D-382A-1A13-D696-E5D3B7553672}"/>
              </a:ext>
            </a:extLst>
          </p:cNvPr>
          <p:cNvCxnSpPr/>
          <p:nvPr/>
        </p:nvCxnSpPr>
        <p:spPr>
          <a:xfrm>
            <a:off x="2597095" y="4217862"/>
            <a:ext cx="2261190" cy="1773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xmlns="" id="{C4BE2A7D-C390-8EDB-B6D2-3DAF042AF36D}"/>
              </a:ext>
            </a:extLst>
          </p:cNvPr>
          <p:cNvCxnSpPr/>
          <p:nvPr/>
        </p:nvCxnSpPr>
        <p:spPr>
          <a:xfrm>
            <a:off x="4857621" y="3332922"/>
            <a:ext cx="7869" cy="881724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xmlns="" id="{ABAF2A07-7183-35F2-7B62-CD8A219071BC}"/>
              </a:ext>
            </a:extLst>
          </p:cNvPr>
          <p:cNvCxnSpPr>
            <a:cxnSpLocks/>
          </p:cNvCxnSpPr>
          <p:nvPr/>
        </p:nvCxnSpPr>
        <p:spPr>
          <a:xfrm>
            <a:off x="2597096" y="4448467"/>
            <a:ext cx="2993110" cy="1773"/>
          </a:xfrm>
          <a:prstGeom prst="straightConnector1">
            <a:avLst/>
          </a:prstGeom>
          <a:ln w="28575">
            <a:solidFill>
              <a:srgbClr val="E68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xmlns="" id="{70D5CAE7-FF5C-E374-20D1-DA47FE2AE480}"/>
              </a:ext>
            </a:extLst>
          </p:cNvPr>
          <p:cNvCxnSpPr>
            <a:cxnSpLocks/>
          </p:cNvCxnSpPr>
          <p:nvPr/>
        </p:nvCxnSpPr>
        <p:spPr>
          <a:xfrm>
            <a:off x="5589542" y="3483317"/>
            <a:ext cx="7869" cy="961934"/>
          </a:xfrm>
          <a:prstGeom prst="straightConnector1">
            <a:avLst/>
          </a:prstGeom>
          <a:ln w="28575">
            <a:solidFill>
              <a:srgbClr val="E68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xmlns="" id="{21675977-5CC0-BC7B-0AEA-1F424C9D336D}"/>
              </a:ext>
            </a:extLst>
          </p:cNvPr>
          <p:cNvCxnSpPr>
            <a:cxnSpLocks/>
          </p:cNvCxnSpPr>
          <p:nvPr/>
        </p:nvCxnSpPr>
        <p:spPr>
          <a:xfrm>
            <a:off x="2587070" y="4899650"/>
            <a:ext cx="4426872" cy="218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xmlns="" id="{B104E161-FD81-C6B4-342D-C74FDECDF5F1}"/>
              </a:ext>
            </a:extLst>
          </p:cNvPr>
          <p:cNvCxnSpPr>
            <a:cxnSpLocks/>
          </p:cNvCxnSpPr>
          <p:nvPr/>
        </p:nvCxnSpPr>
        <p:spPr>
          <a:xfrm flipH="1">
            <a:off x="7021148" y="3433185"/>
            <a:ext cx="2157" cy="1473276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3C1602D1-43AF-6538-E681-3EFA81B0B036}"/>
              </a:ext>
            </a:extLst>
          </p:cNvPr>
          <p:cNvCxnSpPr>
            <a:cxnSpLocks/>
          </p:cNvCxnSpPr>
          <p:nvPr/>
        </p:nvCxnSpPr>
        <p:spPr>
          <a:xfrm>
            <a:off x="2587069" y="4659018"/>
            <a:ext cx="3735057" cy="1773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xmlns="" id="{84C36D86-F925-CF17-F9AE-43D6CDBBBE7C}"/>
              </a:ext>
            </a:extLst>
          </p:cNvPr>
          <p:cNvCxnSpPr>
            <a:cxnSpLocks/>
          </p:cNvCxnSpPr>
          <p:nvPr/>
        </p:nvCxnSpPr>
        <p:spPr>
          <a:xfrm flipH="1">
            <a:off x="6329332" y="3433184"/>
            <a:ext cx="2157" cy="1222618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xmlns="" id="{C600789D-6461-D90F-C15E-4EC770FE609B}"/>
              </a:ext>
            </a:extLst>
          </p:cNvPr>
          <p:cNvCxnSpPr/>
          <p:nvPr/>
        </p:nvCxnSpPr>
        <p:spPr>
          <a:xfrm>
            <a:off x="7538786" y="5683918"/>
            <a:ext cx="633663" cy="20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xmlns="" id="{2E7BFFE2-2FD7-11B0-9734-3D6A8E5680F5}"/>
              </a:ext>
            </a:extLst>
          </p:cNvPr>
          <p:cNvCxnSpPr>
            <a:cxnSpLocks/>
          </p:cNvCxnSpPr>
          <p:nvPr/>
        </p:nvCxnSpPr>
        <p:spPr>
          <a:xfrm>
            <a:off x="7448549" y="1714255"/>
            <a:ext cx="42112" cy="39716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xmlns="" id="{4B03C79A-C02B-3565-AA03-76637DAA0665}"/>
              </a:ext>
            </a:extLst>
          </p:cNvPr>
          <p:cNvCxnSpPr>
            <a:cxnSpLocks/>
          </p:cNvCxnSpPr>
          <p:nvPr/>
        </p:nvCxnSpPr>
        <p:spPr>
          <a:xfrm>
            <a:off x="7979944" y="5122443"/>
            <a:ext cx="252664" cy="12032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xmlns="" id="{28D5D40E-0344-98CB-9D1C-A985C062F4AF}"/>
              </a:ext>
            </a:extLst>
          </p:cNvPr>
          <p:cNvCxnSpPr>
            <a:cxnSpLocks/>
          </p:cNvCxnSpPr>
          <p:nvPr/>
        </p:nvCxnSpPr>
        <p:spPr>
          <a:xfrm>
            <a:off x="7939839" y="1303420"/>
            <a:ext cx="52138" cy="3780922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xmlns="" id="{FF2092D7-EEAA-84C3-4497-8998D7678933}"/>
              </a:ext>
            </a:extLst>
          </p:cNvPr>
          <p:cNvCxnSpPr>
            <a:cxnSpLocks/>
          </p:cNvCxnSpPr>
          <p:nvPr/>
        </p:nvCxnSpPr>
        <p:spPr>
          <a:xfrm flipV="1">
            <a:off x="6255417" y="1288053"/>
            <a:ext cx="1636294" cy="8021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7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20082" y="450055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/>
              <a:t>Random </a:t>
            </a:r>
            <a:r>
              <a:rPr lang="it-IT" sz="2800" b="1" dirty="0" err="1"/>
              <a:t>Forest</a:t>
            </a:r>
            <a:r>
              <a:rPr lang="it-IT" sz="2800" b="1" dirty="0"/>
              <a:t> model</a:t>
            </a:r>
          </a:p>
        </p:txBody>
      </p:sp>
      <p:pic>
        <p:nvPicPr>
          <p:cNvPr id="6" name="Immagine 5" descr="Immagine che contiene diagramma, testo, cerchio, schermata&#10;&#10;Descrizione generata automaticamente">
            <a:extLst>
              <a:ext uri="{FF2B5EF4-FFF2-40B4-BE49-F238E27FC236}">
                <a16:creationId xmlns:a16="http://schemas.microsoft.com/office/drawing/2014/main" xmlns="" id="{7DC09C03-96AB-BE8F-8D87-6FDFE98F2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515" y="2668057"/>
            <a:ext cx="3798062" cy="2443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magine 1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xmlns="" id="{D2D7A862-EBE9-33AE-4486-B55BCED16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953" y="1204485"/>
            <a:ext cx="4012515" cy="8573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xmlns="" id="{205076FC-FA27-D414-8682-13F2B13FA8CA}"/>
              </a:ext>
            </a:extLst>
          </p:cNvPr>
          <p:cNvSpPr/>
          <p:nvPr/>
        </p:nvSpPr>
        <p:spPr>
          <a:xfrm>
            <a:off x="6065554" y="2157028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xmlns="" id="{D9FD739C-6162-52CE-670E-E84DBC289A5A}"/>
              </a:ext>
            </a:extLst>
          </p:cNvPr>
          <p:cNvCxnSpPr/>
          <p:nvPr/>
        </p:nvCxnSpPr>
        <p:spPr>
          <a:xfrm flipV="1">
            <a:off x="7684909" y="3801532"/>
            <a:ext cx="1281288" cy="2823"/>
          </a:xfrm>
          <a:prstGeom prst="straightConnector1">
            <a:avLst/>
          </a:prstGeom>
          <a:ln w="28575">
            <a:solidFill>
              <a:srgbClr val="299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4DC958BF-E414-9F85-8CE9-92A0BEF5F9E6}"/>
              </a:ext>
            </a:extLst>
          </p:cNvPr>
          <p:cNvSpPr/>
          <p:nvPr/>
        </p:nvSpPr>
        <p:spPr>
          <a:xfrm>
            <a:off x="9070622" y="3300587"/>
            <a:ext cx="1665111" cy="1001890"/>
          </a:xfrm>
          <a:prstGeom prst="roundRect">
            <a:avLst/>
          </a:prstGeom>
          <a:solidFill>
            <a:srgbClr val="299E90"/>
          </a:solidFill>
          <a:ln>
            <a:solidFill>
              <a:srgbClr val="299E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tree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different</a:t>
            </a:r>
            <a:r>
              <a:rPr lang="it-IT" sz="1600" dirty="0"/>
              <a:t> from the </a:t>
            </a:r>
            <a:r>
              <a:rPr lang="it-IT" sz="1600" dirty="0" err="1"/>
              <a:t>others</a:t>
            </a:r>
            <a:r>
              <a:rPr lang="it-IT" sz="1600" dirty="0"/>
              <a:t>. 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D7884F1A-2495-771D-60C3-DA063D497C6D}"/>
              </a:ext>
            </a:extLst>
          </p:cNvPr>
          <p:cNvSpPr/>
          <p:nvPr/>
        </p:nvSpPr>
        <p:spPr>
          <a:xfrm>
            <a:off x="8966197" y="5374297"/>
            <a:ext cx="1962335" cy="987777"/>
          </a:xfrm>
          <a:prstGeom prst="ellipse">
            <a:avLst/>
          </a:prstGeom>
          <a:solidFill>
            <a:srgbClr val="299E90"/>
          </a:solidFill>
          <a:ln>
            <a:solidFill>
              <a:srgbClr val="299E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ea typeface="+mn-lt"/>
                <a:cs typeface="+mn-lt"/>
              </a:rPr>
              <a:t>They</a:t>
            </a:r>
            <a:r>
              <a:rPr lang="it-IT" sz="1600" dirty="0">
                <a:ea typeface="+mn-lt"/>
                <a:cs typeface="+mn-lt"/>
              </a:rPr>
              <a:t> </a:t>
            </a:r>
            <a:r>
              <a:rPr lang="it-IT" sz="1600" dirty="0" smtClean="0">
                <a:ea typeface="+mn-lt"/>
                <a:cs typeface="+mn-lt"/>
              </a:rPr>
              <a:t>are</a:t>
            </a:r>
          </a:p>
          <a:p>
            <a:pPr algn="ctr"/>
            <a:r>
              <a:rPr lang="it-IT" sz="1600" dirty="0">
                <a:ea typeface="+mn-lt"/>
                <a:cs typeface="+mn-lt"/>
              </a:rPr>
              <a:t> </a:t>
            </a:r>
            <a:r>
              <a:rPr lang="it-IT" sz="1600" dirty="0" err="1" smtClean="0">
                <a:ea typeface="+mn-lt"/>
                <a:cs typeface="+mn-lt"/>
              </a:rPr>
              <a:t>independent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ED8B625A-E953-0315-C4DC-599840369DE8}"/>
              </a:ext>
            </a:extLst>
          </p:cNvPr>
          <p:cNvCxnSpPr>
            <a:cxnSpLocks/>
          </p:cNvCxnSpPr>
          <p:nvPr/>
        </p:nvCxnSpPr>
        <p:spPr>
          <a:xfrm flipH="1">
            <a:off x="9968086" y="4552244"/>
            <a:ext cx="2823" cy="646288"/>
          </a:xfrm>
          <a:prstGeom prst="straightConnector1">
            <a:avLst/>
          </a:prstGeom>
          <a:ln w="28575">
            <a:solidFill>
              <a:srgbClr val="299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20082" y="450055"/>
            <a:ext cx="54971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Pytorch</a:t>
            </a:r>
            <a:r>
              <a:rPr lang="it-IT" sz="2800" b="1" dirty="0"/>
              <a:t> model vs </a:t>
            </a:r>
            <a:r>
              <a:rPr lang="it-IT" sz="2800" b="1" dirty="0" err="1"/>
              <a:t>RandomForest</a:t>
            </a:r>
            <a:r>
              <a:rPr lang="it-IT" sz="2800" b="1" dirty="0"/>
              <a:t>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32C3651C-51DF-01DD-D4C6-FA7A86A986F1}"/>
              </a:ext>
            </a:extLst>
          </p:cNvPr>
          <p:cNvSpPr txBox="1"/>
          <p:nvPr/>
        </p:nvSpPr>
        <p:spPr>
          <a:xfrm>
            <a:off x="2465853" y="1754841"/>
            <a:ext cx="7790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xmlns="" id="{33F124E9-E8C3-7FC7-47B7-AC2792394266}"/>
              </a:ext>
            </a:extLst>
          </p:cNvPr>
          <p:cNvSpPr/>
          <p:nvPr/>
        </p:nvSpPr>
        <p:spPr>
          <a:xfrm>
            <a:off x="5697472" y="1590605"/>
            <a:ext cx="1476213" cy="613659"/>
          </a:xfrm>
          <a:prstGeom prst="roundRect">
            <a:avLst/>
          </a:prstGeom>
          <a:solidFill>
            <a:srgbClr val="E68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b="1" err="1"/>
              <a:t>Number</a:t>
            </a:r>
            <a:r>
              <a:rPr lang="it-IT" sz="1400" b="1" dirty="0"/>
              <a:t> of samples = 100k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C391F56-AD5C-00E5-53E6-EB59C3B8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94" y="2399541"/>
            <a:ext cx="5597471" cy="497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CE55B1E-B05C-44A9-F3F1-2184DACC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36" y="3027977"/>
            <a:ext cx="4998757" cy="405915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xmlns="" id="{01755618-80C9-F742-241E-CC1679275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607" y="3898971"/>
            <a:ext cx="5153246" cy="995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Doppia parentesi graffa 8">
            <a:extLst>
              <a:ext uri="{FF2B5EF4-FFF2-40B4-BE49-F238E27FC236}">
                <a16:creationId xmlns:a16="http://schemas.microsoft.com/office/drawing/2014/main" xmlns="" id="{449C63CE-519F-F00C-0661-282A09D136E6}"/>
              </a:ext>
            </a:extLst>
          </p:cNvPr>
          <p:cNvSpPr/>
          <p:nvPr/>
        </p:nvSpPr>
        <p:spPr>
          <a:xfrm>
            <a:off x="2977242" y="1490254"/>
            <a:ext cx="8709376" cy="2122713"/>
          </a:xfrm>
          <a:prstGeom prst="bracePair">
            <a:avLst/>
          </a:prstGeom>
          <a:ln w="57150">
            <a:solidFill>
              <a:srgbClr val="299E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8BB12AB9-A94A-CA50-41D1-D54B6B961DF5}"/>
              </a:ext>
            </a:extLst>
          </p:cNvPr>
          <p:cNvSpPr txBox="1"/>
          <p:nvPr/>
        </p:nvSpPr>
        <p:spPr>
          <a:xfrm>
            <a:off x="1758043" y="2404654"/>
            <a:ext cx="1753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1C5A7791-CC01-3705-0F03-8DAD598D0801}"/>
              </a:ext>
            </a:extLst>
          </p:cNvPr>
          <p:cNvSpPr txBox="1"/>
          <p:nvPr/>
        </p:nvSpPr>
        <p:spPr>
          <a:xfrm>
            <a:off x="9355183" y="2410098"/>
            <a:ext cx="19472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i="1" dirty="0" err="1"/>
              <a:t>PyTorch</a:t>
            </a:r>
            <a:endParaRPr lang="it-IT" b="1" i="1" dirty="0"/>
          </a:p>
          <a:p>
            <a:endParaRPr lang="it-IT" b="1" i="1" dirty="0"/>
          </a:p>
          <a:p>
            <a:r>
              <a:rPr lang="it-IT" b="1" i="1" dirty="0" err="1"/>
              <a:t>RandomForest</a:t>
            </a:r>
            <a:endParaRPr lang="it-IT" b="1" i="1" dirty="0"/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1EF5E81-2FB4-F587-B5C4-2FD5E657E081}"/>
              </a:ext>
            </a:extLst>
          </p:cNvPr>
          <p:cNvSpPr txBox="1"/>
          <p:nvPr/>
        </p:nvSpPr>
        <p:spPr>
          <a:xfrm>
            <a:off x="1758043" y="4864826"/>
            <a:ext cx="17536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new passwords</a:t>
            </a: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xmlns="" id="{A8C4259E-F8A7-940B-AA70-5F045DF951A8}"/>
              </a:ext>
            </a:extLst>
          </p:cNvPr>
          <p:cNvSpPr/>
          <p:nvPr/>
        </p:nvSpPr>
        <p:spPr>
          <a:xfrm>
            <a:off x="5240086" y="5625701"/>
            <a:ext cx="2389321" cy="1084879"/>
          </a:xfrm>
          <a:prstGeom prst="can">
            <a:avLst/>
          </a:prstGeom>
          <a:solidFill>
            <a:srgbClr val="299E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400" dirty="0"/>
          </a:p>
          <a:p>
            <a:pPr algn="ctr"/>
            <a:r>
              <a:rPr lang="it-IT" sz="1400" dirty="0" err="1"/>
              <a:t>Weak</a:t>
            </a:r>
            <a:r>
              <a:rPr lang="it-IT" sz="1400" dirty="0"/>
              <a:t>, Medium, Strong</a:t>
            </a:r>
            <a:endParaRPr lang="it-IT" dirty="0"/>
          </a:p>
        </p:txBody>
      </p:sp>
      <p:sp>
        <p:nvSpPr>
          <p:cNvPr id="17" name="CasellaDiTesto 2">
            <a:extLst>
              <a:ext uri="{FF2B5EF4-FFF2-40B4-BE49-F238E27FC236}">
                <a16:creationId xmlns:a16="http://schemas.microsoft.com/office/drawing/2014/main" xmlns="" id="{F8827DC0-DCC5-0EE6-8A52-8CDE1BE3B309}"/>
              </a:ext>
            </a:extLst>
          </p:cNvPr>
          <p:cNvSpPr txBox="1"/>
          <p:nvPr/>
        </p:nvSpPr>
        <p:spPr>
          <a:xfrm>
            <a:off x="5845813" y="5629574"/>
            <a:ext cx="117399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1" i="1" dirty="0"/>
              <a:t>RESULTS</a:t>
            </a:r>
            <a:endParaRPr lang="it-IT"/>
          </a:p>
        </p:txBody>
      </p:sp>
      <p:sp>
        <p:nvSpPr>
          <p:cNvPr id="18" name="Doppia parentesi graffa 17">
            <a:extLst>
              <a:ext uri="{FF2B5EF4-FFF2-40B4-BE49-F238E27FC236}">
                <a16:creationId xmlns:a16="http://schemas.microsoft.com/office/drawing/2014/main" xmlns="" id="{B62CF7EB-3837-1EB2-2417-6D741B1CD6FE}"/>
              </a:ext>
            </a:extLst>
          </p:cNvPr>
          <p:cNvSpPr/>
          <p:nvPr/>
        </p:nvSpPr>
        <p:spPr>
          <a:xfrm>
            <a:off x="2933700" y="3895997"/>
            <a:ext cx="8793841" cy="2612570"/>
          </a:xfrm>
          <a:prstGeom prst="bracePair">
            <a:avLst/>
          </a:prstGeom>
          <a:ln w="57150">
            <a:solidFill>
              <a:srgbClr val="299E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xmlns="" id="{6F507B79-AF01-5F65-1721-CDEE08C74435}"/>
              </a:ext>
            </a:extLst>
          </p:cNvPr>
          <p:cNvSpPr/>
          <p:nvPr/>
        </p:nvSpPr>
        <p:spPr>
          <a:xfrm>
            <a:off x="6269797" y="5117942"/>
            <a:ext cx="232475" cy="36162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xmlns="" id="{F5258B98-3BD5-0A20-B0E7-944EAEB26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xmlns="" id="{48E9D7B4-B303-418D-82A2-7990FD75E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BAE375-E9A7-5846-3F5F-34AB1DFFC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" r="965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xmlns="" id="{3520BF1F-CC1A-5ACA-3AE2-C89BB87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9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819CE3DA-AEE6-8682-63BC-31E4D882FBBB}"/>
              </a:ext>
            </a:extLst>
          </p:cNvPr>
          <p:cNvSpPr txBox="1"/>
          <p:nvPr/>
        </p:nvSpPr>
        <p:spPr>
          <a:xfrm>
            <a:off x="9803605" y="208955"/>
            <a:ext cx="2266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/>
              <a:t>Davide Scintu – ML Project 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E05DA1C-75F5-6008-7F7C-9CFADE58F1BE}"/>
              </a:ext>
            </a:extLst>
          </p:cNvPr>
          <p:cNvSpPr txBox="1"/>
          <p:nvPr/>
        </p:nvSpPr>
        <p:spPr>
          <a:xfrm>
            <a:off x="3520082" y="450055"/>
            <a:ext cx="54971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 dirty="0" err="1"/>
              <a:t>Conclusion</a:t>
            </a:r>
          </a:p>
        </p:txBody>
      </p:sp>
      <p:pic>
        <p:nvPicPr>
          <p:cNvPr id="2" name="Immagine 1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xmlns="" id="{8AC6A347-C445-CDDE-5ABE-AE8D1785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2111829"/>
            <a:ext cx="4191000" cy="2405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4A70E96-1031-7054-505B-927211BA0F62}"/>
              </a:ext>
            </a:extLst>
          </p:cNvPr>
          <p:cNvSpPr txBox="1"/>
          <p:nvPr/>
        </p:nvSpPr>
        <p:spPr>
          <a:xfrm>
            <a:off x="4643119" y="2904489"/>
            <a:ext cx="17868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>
                <a:solidFill>
                  <a:schemeClr val="bg1"/>
                </a:solidFill>
              </a:rPr>
              <a:t>Which</a:t>
            </a:r>
            <a:r>
              <a:rPr lang="it-IT" sz="2400" b="1" dirty="0">
                <a:solidFill>
                  <a:schemeClr val="bg1"/>
                </a:solidFill>
              </a:rPr>
              <a:t> one </a:t>
            </a:r>
            <a:r>
              <a:rPr lang="it-IT" sz="2400" b="1" err="1">
                <a:solidFill>
                  <a:schemeClr val="bg1"/>
                </a:solidFill>
              </a:rPr>
              <a:t>is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err="1">
                <a:solidFill>
                  <a:schemeClr val="bg1"/>
                </a:solidFill>
              </a:rPr>
              <a:t>better</a:t>
            </a:r>
            <a:endParaRPr lang="it-IT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192</Words>
  <Application>Microsoft Office PowerPoint</Application>
  <PresentationFormat>Personalizzato</PresentationFormat>
  <Paragraphs>137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AfterglowVTI</vt:lpstr>
      <vt:lpstr>Machine learning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Davide Scintu</cp:lastModifiedBy>
  <cp:revision>2498</cp:revision>
  <dcterms:created xsi:type="dcterms:W3CDTF">2023-08-29T06:31:27Z</dcterms:created>
  <dcterms:modified xsi:type="dcterms:W3CDTF">2023-09-26T06:57:08Z</dcterms:modified>
</cp:coreProperties>
</file>