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Vercesi" initials="DV" lastIdx="1" clrIdx="0">
    <p:extLst>
      <p:ext uri="{19B8F6BF-5375-455C-9EA6-DF929625EA0E}">
        <p15:presenceInfo xmlns:p15="http://schemas.microsoft.com/office/powerpoint/2012/main" userId="be16740cf47c08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53E3E-EC0B-4DA9-8D62-190E2915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B9EF76-38E8-4F72-8E0A-D9DCDD87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C67200-284A-4437-9453-288D149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6E9E5-CAFC-48F9-9CF2-38115C0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E8580E-A806-48C9-9742-787BC3A5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FB471-F4D4-403F-AAA6-5973B886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1AD69-5CC9-43FC-84C7-461EB9782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091E2-94DA-46EA-9B1D-C6B7A4A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5CBB08-4F39-4FDF-80C3-E4A6F6C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DB57F-06B6-4EB0-BF68-71BE77A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6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E059FC-7626-4FE1-AB4D-2B027D85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EA7B1-FD0D-44C4-BF13-8A3968FD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D2A73F-9B2D-4D9E-BD1B-47276F0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B58D8-2290-456E-9B5D-1BF2C311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5CADDF-F46A-4453-BCD1-22F98890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3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478-2C42-421E-B3B8-B5FF0FBB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9592D-FE94-4A70-852E-78D13062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DFD15-9A22-46BD-BCD9-B263E9C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15496-79A0-481F-B680-489D9AF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63245C-501C-47EE-9DC7-5A28E661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15BF-3ECF-43D0-AFC7-A869AA37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AD8EA2-02B3-460E-AC97-56673A30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610D0E-5B6B-42CC-B243-3B591FED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FB9F2-C34A-4AA6-8C4A-2F6EA9F9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BBFF7F-8188-41E6-8B99-9F4596B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7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0FC06-7564-4241-BB8D-B263FCC7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1A8C8-FDFF-4941-9CD3-6ACA8A2BA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57879B-DD52-4942-9811-069E474A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609830-B9A4-4439-A7E3-8BFF057E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D3F4EC-EF16-40D5-A25F-4ACCE403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F78C46-2158-4F5C-8345-FC4F6085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1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8AF17-F972-49CD-BB63-B5F96404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0EC0CB-1D07-4A5F-B8A0-09485128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0AE43C-BE1A-418C-8622-A10B551D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24A186-FD97-4A34-B2C0-FB0FA474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E133F4-67D0-4EA3-8EA3-8E1CD16C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886982-C658-40AE-8747-CBD0E906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ABCB08-DE50-4714-BE2B-3D2A95E3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3FF491-F365-4170-A239-E94A7787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5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AB957-8782-4EAC-81EB-322CB3B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7FBCB0-68F6-46E1-9934-7FB5B69C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C6FC65-266D-47AD-8DDC-54057D7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3223F3-FDB3-4B2A-AEEC-8647446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924E33-F251-477F-B3D9-9B5A9234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6DAFDF-5BA7-4DD5-8155-537B014F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6C985C-E62F-4D2C-8157-F55B31D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2E444-1D1D-4221-8581-405439CB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1BC22-F709-484A-8C6B-E621A6D7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919DB8-F7F8-4248-AA5E-F9D62DBD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5957F0-BA8F-42D6-8BC4-3E877D30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18EC27-6EB2-42CD-8A3C-29858AC1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2ED6A5-AFE8-4E53-B1A5-EB2007C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8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F143A-D380-4DB3-9B14-971AA84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6EA4ED-0F10-4E34-8A1E-DE6F2EE69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EE436F-8B6C-469D-B4EE-9ED4CC17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E00A80-15D3-47A9-8DD7-4DC793BB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026BD8-B749-416B-99D0-CC6F6FC4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3EA72-C7FA-4D8B-B50C-F8793F22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8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B61155-4BDB-4904-8F2C-D1DD60E1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76EC1-42AD-4812-B387-02194A84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56AEA-D9E2-45B8-88F9-47B12C2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EC0E-D5BD-40F6-AB6D-9CF70078004E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7E57E3-E989-4096-8121-335ACDDC7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9CBB73-A2BF-412E-97F4-2A15CCFE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0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F8F0482-742D-420D-B7C4-C5F815F64DDE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dirty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j-ea"/>
                <a:cs typeface="+mj-cs"/>
              </a:rPr>
              <a:t>Text Mining and Search</a:t>
            </a:r>
            <a:endParaRPr lang="en-US" sz="3600" kern="1200" dirty="0">
              <a:solidFill>
                <a:srgbClr val="FFFFFF"/>
              </a:solidFill>
              <a:latin typeface="Avenir Next LT Pro" panose="020B0504020202020204" pitchFamily="34" charset="0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00F11F6-D0C4-491E-9971-B0DA25184420}"/>
              </a:ext>
            </a:extLst>
          </p:cNvPr>
          <p:cNvSpPr/>
          <p:nvPr/>
        </p:nvSpPr>
        <p:spPr>
          <a:xfrm>
            <a:off x="4776788" y="642938"/>
            <a:ext cx="6780213" cy="24844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it-IT" sz="2800" b="0" i="0" u="none" strike="noStrike" baseline="0" dirty="0">
              <a:solidFill>
                <a:srgbClr val="000000"/>
              </a:solidFill>
              <a:latin typeface="Lucida Fax" panose="020606020505050202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it-IT" sz="2800" b="0" i="0" u="none" strike="noStrike" baseline="0" dirty="0">
                <a:solidFill>
                  <a:srgbClr val="000000"/>
                </a:solidFill>
                <a:latin typeface="Lucida Fax" panose="02060602050505020204" pitchFamily="18" charset="0"/>
              </a:rPr>
              <a:t> </a:t>
            </a:r>
            <a:r>
              <a:rPr lang="it-IT" sz="36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ANALISI DELLA SERIE ANIMATA SOUTH PARK </a:t>
            </a:r>
            <a:endParaRPr lang="it-IT" sz="3600" dirty="0">
              <a:latin typeface="Avenir Next LT Pro" panose="020B05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8C0322-2C0C-41E6-9AEF-1F43F884875F}"/>
              </a:ext>
            </a:extLst>
          </p:cNvPr>
          <p:cNvSpPr/>
          <p:nvPr/>
        </p:nvSpPr>
        <p:spPr>
          <a:xfrm>
            <a:off x="4776788" y="3195638"/>
            <a:ext cx="6780213" cy="1510586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dirty="0">
                <a:solidFill>
                  <a:srgbClr val="000000"/>
                </a:solidFill>
                <a:latin typeface="Avenir Next LT Pro" panose="020B0504020202020204" pitchFamily="34" charset="0"/>
              </a:rPr>
              <a:t>Giacomo De Gobbi: 860913 </a:t>
            </a:r>
          </a:p>
          <a:p>
            <a:pPr>
              <a:spcAft>
                <a:spcPts val="600"/>
              </a:spcAft>
            </a:pPr>
            <a:r>
              <a:rPr lang="it-IT" sz="2800" dirty="0">
                <a:solidFill>
                  <a:srgbClr val="000000"/>
                </a:solidFill>
                <a:latin typeface="Avenir Next LT Pro" panose="020B0504020202020204" pitchFamily="34" charset="0"/>
              </a:rPr>
              <a:t>Davide Vercesi: 852483 </a:t>
            </a:r>
            <a:endParaRPr lang="it-IT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9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3D96CE0-1CD3-4279-9AE2-B14B633B2DCB}"/>
              </a:ext>
            </a:extLst>
          </p:cNvPr>
          <p:cNvSpPr/>
          <p:nvPr/>
        </p:nvSpPr>
        <p:spPr>
          <a:xfrm>
            <a:off x="5358384" y="640263"/>
            <a:ext cx="6028944" cy="525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2412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3F399D7-E75A-44B5-8453-3650EF240399}"/>
              </a:ext>
            </a:extLst>
          </p:cNvPr>
          <p:cNvSpPr/>
          <p:nvPr/>
        </p:nvSpPr>
        <p:spPr>
          <a:xfrm>
            <a:off x="613002" y="1967265"/>
            <a:ext cx="318782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Avenir Next LT Pro" panose="020B0504020202020204" pitchFamily="34" charset="0"/>
                <a:ea typeface="+mj-ea"/>
                <a:cs typeface="+mj-cs"/>
              </a:rPr>
              <a:t>INTRODUZIONE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9CDE04-95BB-40CF-A0FA-2E0128E7C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3" r="26069"/>
          <a:stretch/>
        </p:blipFill>
        <p:spPr>
          <a:xfrm>
            <a:off x="4889386" y="643466"/>
            <a:ext cx="655655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63A01B-0E2F-4E38-A75F-90BF6F500ED8}"/>
              </a:ext>
            </a:extLst>
          </p:cNvPr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PREPROCESSING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9DF2F93-30FD-4E8B-BC6E-9FCE6D4EFA05}"/>
              </a:ext>
            </a:extLst>
          </p:cNvPr>
          <p:cNvSpPr/>
          <p:nvPr/>
        </p:nvSpPr>
        <p:spPr>
          <a:xfrm>
            <a:off x="622391" y="871921"/>
            <a:ext cx="176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>
                <a:latin typeface="Avenir Next LT Pro" panose="020B0504020202020204" pitchFamily="34" charset="0"/>
              </a:rPr>
              <a:t>Tokenizzazione</a:t>
            </a:r>
            <a:endParaRPr lang="it-IT" dirty="0">
              <a:latin typeface="Avenir Next LT Pro" panose="020B05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031B9D8-2DF0-4F1A-8CCD-F42AE044346F}"/>
              </a:ext>
            </a:extLst>
          </p:cNvPr>
          <p:cNvSpPr/>
          <p:nvPr/>
        </p:nvSpPr>
        <p:spPr>
          <a:xfrm>
            <a:off x="616068" y="166971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Avenir Next LT Pro" panose="020B0504020202020204" pitchFamily="34" charset="0"/>
              </a:rPr>
              <a:t>Minuscole e maiuscole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105227-911C-4C3E-A190-B3BB6459ACE4}"/>
              </a:ext>
            </a:extLst>
          </p:cNvPr>
          <p:cNvSpPr/>
          <p:nvPr/>
        </p:nvSpPr>
        <p:spPr>
          <a:xfrm>
            <a:off x="548806" y="2499700"/>
            <a:ext cx="270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Avenir Next LT Pro" panose="020B0504020202020204" pitchFamily="34" charset="0"/>
              </a:rPr>
              <a:t>Slang e forme contratte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5056692-4FD6-40F2-A0A8-1B6225824990}"/>
              </a:ext>
            </a:extLst>
          </p:cNvPr>
          <p:cNvSpPr/>
          <p:nvPr/>
        </p:nvSpPr>
        <p:spPr>
          <a:xfrm>
            <a:off x="616068" y="3335809"/>
            <a:ext cx="3570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Avenir Next LT Pro" panose="020B0504020202020204" pitchFamily="34" charset="0"/>
              </a:rPr>
              <a:t>Caratteri speciali e punteggiatura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376D01-090E-4991-B473-B1DEE8A22E07}"/>
              </a:ext>
            </a:extLst>
          </p:cNvPr>
          <p:cNvSpPr/>
          <p:nvPr/>
        </p:nvSpPr>
        <p:spPr>
          <a:xfrm>
            <a:off x="616068" y="4095287"/>
            <a:ext cx="126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>
                <a:latin typeface="Avenir Next LT Pro" panose="020B0504020202020204" pitchFamily="34" charset="0"/>
              </a:rPr>
              <a:t>Stemming</a:t>
            </a:r>
            <a:endParaRPr lang="it-IT" dirty="0">
              <a:latin typeface="Avenir Next LT Pro" panose="020B05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DDB3B2D-E39E-4414-8B08-35443C8D5F91}"/>
              </a:ext>
            </a:extLst>
          </p:cNvPr>
          <p:cNvSpPr/>
          <p:nvPr/>
        </p:nvSpPr>
        <p:spPr>
          <a:xfrm>
            <a:off x="616068" y="4893081"/>
            <a:ext cx="143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Avenir Next LT Pro" panose="020B0504020202020204" pitchFamily="34" charset="0"/>
              </a:rPr>
              <a:t>Stop words </a:t>
            </a:r>
          </a:p>
        </p:txBody>
      </p:sp>
    </p:spTree>
    <p:extLst>
      <p:ext uri="{BB962C8B-B14F-4D97-AF65-F5344CB8AC3E}">
        <p14:creationId xmlns:p14="http://schemas.microsoft.com/office/powerpoint/2010/main" val="396911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21C94E3-1776-4668-82FB-86FDAEE9C2AA}"/>
              </a:ext>
            </a:extLst>
          </p:cNvPr>
          <p:cNvSpPr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+mj-cs"/>
              </a:rPr>
              <a:t>STATISTICHE DESCRITTIVE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3294F0-A8B4-4716-9A54-2A3715E3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30" y="3203086"/>
            <a:ext cx="5465162" cy="28997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26EAAE1-0656-44C5-870A-60A81446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5" y="3203086"/>
            <a:ext cx="5465161" cy="2881247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9F43830-E88E-4ED6-8F03-10D8922B1337}"/>
              </a:ext>
            </a:extLst>
          </p:cNvPr>
          <p:cNvSpPr/>
          <p:nvPr/>
        </p:nvSpPr>
        <p:spPr>
          <a:xfrm>
            <a:off x="660072" y="6155819"/>
            <a:ext cx="5191592" cy="3492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24F93B6-5C75-486C-834A-92D36DCFEC8B}"/>
              </a:ext>
            </a:extLst>
          </p:cNvPr>
          <p:cNvSpPr/>
          <p:nvPr/>
        </p:nvSpPr>
        <p:spPr>
          <a:xfrm>
            <a:off x="6189793" y="6155820"/>
            <a:ext cx="5270769" cy="3492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19)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7BD9334-9C84-4504-ABDA-1CB0F14F6D91}"/>
              </a:ext>
            </a:extLst>
          </p:cNvPr>
          <p:cNvSpPr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+mj-cs"/>
              </a:rPr>
              <a:t>WORD-CLOUD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1BF62D-2763-45E2-A947-63DD7BF3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90" y="2573085"/>
            <a:ext cx="5145280" cy="34613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F42267B-86B4-402A-B10A-3B266D51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9" y="2573084"/>
            <a:ext cx="5223752" cy="3461343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AAACEDB-6AE4-4A67-99BE-773CD29832FC}"/>
              </a:ext>
            </a:extLst>
          </p:cNvPr>
          <p:cNvSpPr/>
          <p:nvPr/>
        </p:nvSpPr>
        <p:spPr>
          <a:xfrm>
            <a:off x="291693" y="6178211"/>
            <a:ext cx="5223752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BCCC1DB-58E6-43B6-8D83-321F0E565EFF}"/>
              </a:ext>
            </a:extLst>
          </p:cNvPr>
          <p:cNvSpPr/>
          <p:nvPr/>
        </p:nvSpPr>
        <p:spPr>
          <a:xfrm>
            <a:off x="6564790" y="6178211"/>
            <a:ext cx="5145280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19)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8436A74-E622-4126-8D7B-A24623BB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44" y="209850"/>
            <a:ext cx="4077595" cy="28151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7A7A5C-8922-4F54-958A-B866F4FE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39" y="209849"/>
            <a:ext cx="4156128" cy="28151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5C1EFE-C65E-4975-A121-AC8E8717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03" y="3524529"/>
            <a:ext cx="3906649" cy="29304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DFA6D4B-C92B-40B8-94C0-DE6E53F6F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018" y="3524529"/>
            <a:ext cx="3906649" cy="288864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3E1DA02F-B5F6-4756-B9BC-D690E7F4DD9C}"/>
              </a:ext>
            </a:extLst>
          </p:cNvPr>
          <p:cNvSpPr/>
          <p:nvPr/>
        </p:nvSpPr>
        <p:spPr>
          <a:xfrm>
            <a:off x="0" y="0"/>
            <a:ext cx="34705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DF9311-E82C-42B1-8026-F83B5B019AED}"/>
              </a:ext>
            </a:extLst>
          </p:cNvPr>
          <p:cNvSpPr txBox="1"/>
          <p:nvPr/>
        </p:nvSpPr>
        <p:spPr>
          <a:xfrm>
            <a:off x="552404" y="2207427"/>
            <a:ext cx="23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BoW</a:t>
            </a:r>
            <a:r>
              <a:rPr lang="it-IT" dirty="0">
                <a:solidFill>
                  <a:schemeClr val="bg1"/>
                </a:solidFill>
                <a:latin typeface="Avenir Next LT Pro" panose="020B0504020202020204" pitchFamily="34" charset="0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Bag</a:t>
            </a:r>
            <a:r>
              <a:rPr lang="it-IT" dirty="0">
                <a:solidFill>
                  <a:schemeClr val="bg1"/>
                </a:solidFill>
                <a:latin typeface="Avenir Next LT Pro" panose="020B0504020202020204" pitchFamily="34" charset="0"/>
              </a:rPr>
              <a:t> of Word)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4AC1B8-2FF6-41C4-BED5-581AD9E1DF4A}"/>
              </a:ext>
            </a:extLst>
          </p:cNvPr>
          <p:cNvSpPr txBox="1"/>
          <p:nvPr/>
        </p:nvSpPr>
        <p:spPr>
          <a:xfrm>
            <a:off x="345941" y="4784186"/>
            <a:ext cx="23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" panose="020B0504020202020204" pitchFamily="34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9448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21DB64F-7798-429E-A50D-E530C55F9226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venir Next LT Pro" panose="020B0504020202020204" pitchFamily="34" charset="0"/>
                <a:ea typeface="+mj-ea"/>
                <a:cs typeface="+mj-cs"/>
              </a:rPr>
              <a:t>SENTIMENT ANALYSIS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105B32F-516D-4CA4-9F25-05640573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82418"/>
            <a:ext cx="5455917" cy="36864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B946DCD-2223-461F-902A-7C45CE12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6435"/>
            <a:ext cx="5455917" cy="365840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5426162-C553-4AC8-AECC-C8CE66A971E6}"/>
              </a:ext>
            </a:extLst>
          </p:cNvPr>
          <p:cNvSpPr/>
          <p:nvPr/>
        </p:nvSpPr>
        <p:spPr>
          <a:xfrm>
            <a:off x="447649" y="6380508"/>
            <a:ext cx="5223752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0D1B64-D709-4158-98D8-90FA5243EC82}"/>
              </a:ext>
            </a:extLst>
          </p:cNvPr>
          <p:cNvSpPr/>
          <p:nvPr/>
        </p:nvSpPr>
        <p:spPr>
          <a:xfrm>
            <a:off x="6690395" y="6380508"/>
            <a:ext cx="5145280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  <a:latin typeface="Avenir Next LT Pro" panose="020B0504020202020204" pitchFamily="34" charset="0"/>
              </a:rPr>
              <a:t>(stagione 19) </a:t>
            </a:r>
            <a:endParaRPr lang="it-IT" sz="13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0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EBA8A5-075D-4AFF-8133-F896343AD070}"/>
              </a:ext>
            </a:extLst>
          </p:cNvPr>
          <p:cNvSpPr/>
          <p:nvPr/>
        </p:nvSpPr>
        <p:spPr>
          <a:xfrm>
            <a:off x="1928398" y="725497"/>
            <a:ext cx="300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TOPIC MODELING </a:t>
            </a:r>
            <a:endParaRPr lang="it-IT" sz="2400" b="1" dirty="0">
              <a:latin typeface="Avenir Next LT Pro" panose="020B05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E68CF8-D948-4CEE-9485-472868C1CC5C}"/>
              </a:ext>
            </a:extLst>
          </p:cNvPr>
          <p:cNvSpPr/>
          <p:nvPr/>
        </p:nvSpPr>
        <p:spPr>
          <a:xfrm>
            <a:off x="381194" y="1990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0.031*"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costum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+ 0.019*"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candi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+ 0.018*"zombi" + 0.014*"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wendi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' '0.014*"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eye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+ 0.009*"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aaah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+ 0.009*"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pink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+ 0.009*"dress" + '0.009*"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trickortreat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+ 0.008*"</a:t>
            </a:r>
            <a:r>
              <a:rPr lang="it-IT" i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sauc</a:t>
            </a:r>
            <a:r>
              <a:rPr lang="it-IT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"' </a:t>
            </a:r>
            <a:endParaRPr lang="it-IT" dirty="0">
              <a:latin typeface="Avenir Next LT Pro" panose="020B0504020202020204" pitchFamily="34" charset="0"/>
            </a:endParaRP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3DB488B-A447-42BB-9BC4-303FF4C1BC31}"/>
              </a:ext>
            </a:extLst>
          </p:cNvPr>
          <p:cNvSpPr/>
          <p:nvPr/>
        </p:nvSpPr>
        <p:spPr>
          <a:xfrm>
            <a:off x="6477194" y="2105602"/>
            <a:ext cx="1145774" cy="6096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4B4DD36-1B67-4A8D-B62E-B3EA5F8378F9}"/>
              </a:ext>
            </a:extLst>
          </p:cNvPr>
          <p:cNvSpPr/>
          <p:nvPr/>
        </p:nvSpPr>
        <p:spPr>
          <a:xfrm>
            <a:off x="381194" y="43362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'0.040*"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triangl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+ 0.023*"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streisand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+ 0.014*"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smith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+' '0.014*"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robert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+ 0.009*"barbara" + 0.008*"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zinthar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+' '0.007*"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leonard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 + 0.007*"</a:t>
            </a:r>
            <a:r>
              <a:rPr lang="it-IT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maltin</a:t>
            </a:r>
            <a:r>
              <a:rPr lang="it-IT" dirty="0">
                <a:solidFill>
                  <a:srgbClr val="000000"/>
                </a:solidFill>
                <a:latin typeface="Avenir Next LT Pro" panose="020B0504020202020204" pitchFamily="34" charset="0"/>
              </a:rPr>
              <a:t>"' </a:t>
            </a:r>
            <a:endParaRPr lang="it-IT" dirty="0">
              <a:latin typeface="Avenir Next LT Pro" panose="020B0504020202020204" pitchFamily="34" charset="0"/>
            </a:endParaRPr>
          </a:p>
        </p:txBody>
      </p:sp>
      <p:pic>
        <p:nvPicPr>
          <p:cNvPr id="7" name="Immagine 6" descr="Immagine che contiene testo, giocattolo&#10;&#10;Descrizione generata automaticamente">
            <a:extLst>
              <a:ext uri="{FF2B5EF4-FFF2-40B4-BE49-F238E27FC236}">
                <a16:creationId xmlns:a16="http://schemas.microsoft.com/office/drawing/2014/main" id="{23482135-16EE-4BA5-944B-61ED4C845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67" y="783623"/>
            <a:ext cx="4267200" cy="2414025"/>
          </a:xfrm>
          <a:prstGeom prst="rect">
            <a:avLst/>
          </a:prstGeom>
        </p:spPr>
      </p:pic>
      <p:pic>
        <p:nvPicPr>
          <p:cNvPr id="9" name="Immagine 8" descr="Immagine che contiene testo, giocattolo, bambola&#10;&#10;Descrizione generata automaticamente">
            <a:extLst>
              <a:ext uri="{FF2B5EF4-FFF2-40B4-BE49-F238E27FC236}">
                <a16:creationId xmlns:a16="http://schemas.microsoft.com/office/drawing/2014/main" id="{075A24C9-9DD1-4CAF-8677-278BF5FD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68" y="3696434"/>
            <a:ext cx="4267199" cy="2628866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4156426E-2492-4171-8903-F0962155B08C}"/>
              </a:ext>
            </a:extLst>
          </p:cNvPr>
          <p:cNvSpPr/>
          <p:nvPr/>
        </p:nvSpPr>
        <p:spPr>
          <a:xfrm>
            <a:off x="6477194" y="4401267"/>
            <a:ext cx="1145774" cy="6096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5C9C855-84A6-4BD8-9F81-DC651B59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52587"/>
            <a:ext cx="6858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8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Lucida Fax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Vercesi</dc:creator>
  <cp:lastModifiedBy>Davide Vercesi</cp:lastModifiedBy>
  <cp:revision>5</cp:revision>
  <dcterms:created xsi:type="dcterms:W3CDTF">2021-02-24T14:47:22Z</dcterms:created>
  <dcterms:modified xsi:type="dcterms:W3CDTF">2021-02-24T15:41:33Z</dcterms:modified>
</cp:coreProperties>
</file>