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7" r:id="rId3"/>
    <p:sldId id="258" r:id="rId4"/>
    <p:sldId id="358" r:id="rId5"/>
    <p:sldId id="298" r:id="rId6"/>
    <p:sldId id="357" r:id="rId7"/>
    <p:sldId id="365" r:id="rId8"/>
    <p:sldId id="359" r:id="rId9"/>
    <p:sldId id="310" r:id="rId10"/>
    <p:sldId id="361" r:id="rId11"/>
    <p:sldId id="367" r:id="rId12"/>
    <p:sldId id="364" r:id="rId13"/>
    <p:sldId id="366" r:id="rId14"/>
    <p:sldId id="362" r:id="rId15"/>
    <p:sldId id="268" r:id="rId16"/>
  </p:sldIdLst>
  <p:sldSz cx="9144000" cy="5143500" type="screen16x9"/>
  <p:notesSz cx="6858000" cy="9144000"/>
  <p:embeddedFontLst>
    <p:embeddedFont>
      <p:font typeface="Advent Pro SemiBold" panose="020B0604020202020204" charset="0"/>
      <p:regular r:id="rId18"/>
      <p:bold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  <p:embeddedFont>
      <p:font typeface="Share Tech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FB136B-8FBE-4BF5-A310-53F175AE32A4}">
  <a:tblStyle styleId="{A6FB136B-8FBE-4BF5-A310-53F175AE32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60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048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02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67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375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42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3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09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00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81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63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9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#_Toc59573559"/><Relationship Id="rId13" Type="http://schemas.openxmlformats.org/officeDocument/2006/relationships/hyperlink" Target="#_Toc59573564"/><Relationship Id="rId18" Type="http://schemas.openxmlformats.org/officeDocument/2006/relationships/hyperlink" Target="#_Toc59573569"/><Relationship Id="rId26" Type="http://schemas.openxmlformats.org/officeDocument/2006/relationships/hyperlink" Target="#_Toc59573577"/><Relationship Id="rId3" Type="http://schemas.openxmlformats.org/officeDocument/2006/relationships/hyperlink" Target="#_Toc59573554"/><Relationship Id="rId21" Type="http://schemas.openxmlformats.org/officeDocument/2006/relationships/hyperlink" Target="#_Toc59573572"/><Relationship Id="rId7" Type="http://schemas.openxmlformats.org/officeDocument/2006/relationships/hyperlink" Target="#_Toc59573558"/><Relationship Id="rId12" Type="http://schemas.openxmlformats.org/officeDocument/2006/relationships/hyperlink" Target="#_Toc59573563"/><Relationship Id="rId17" Type="http://schemas.openxmlformats.org/officeDocument/2006/relationships/hyperlink" Target="#_Toc59573568"/><Relationship Id="rId25" Type="http://schemas.openxmlformats.org/officeDocument/2006/relationships/hyperlink" Target="#_Toc59573576"/><Relationship Id="rId2" Type="http://schemas.openxmlformats.org/officeDocument/2006/relationships/notesSlide" Target="../notesSlides/notesSlide6.xml"/><Relationship Id="rId16" Type="http://schemas.openxmlformats.org/officeDocument/2006/relationships/hyperlink" Target="#_Toc59573567"/><Relationship Id="rId20" Type="http://schemas.openxmlformats.org/officeDocument/2006/relationships/hyperlink" Target="#_Toc59573571"/><Relationship Id="rId1" Type="http://schemas.openxmlformats.org/officeDocument/2006/relationships/slideLayout" Target="../slideLayouts/slideLayout6.xml"/><Relationship Id="rId6" Type="http://schemas.openxmlformats.org/officeDocument/2006/relationships/hyperlink" Target="#_Toc59573557"/><Relationship Id="rId11" Type="http://schemas.openxmlformats.org/officeDocument/2006/relationships/hyperlink" Target="#_Toc59573562"/><Relationship Id="rId24" Type="http://schemas.openxmlformats.org/officeDocument/2006/relationships/hyperlink" Target="#_Toc59573575"/><Relationship Id="rId5" Type="http://schemas.openxmlformats.org/officeDocument/2006/relationships/hyperlink" Target="#_Toc59573556"/><Relationship Id="rId15" Type="http://schemas.openxmlformats.org/officeDocument/2006/relationships/hyperlink" Target="#_Toc59573566"/><Relationship Id="rId23" Type="http://schemas.openxmlformats.org/officeDocument/2006/relationships/hyperlink" Target="#_Toc59573574"/><Relationship Id="rId10" Type="http://schemas.openxmlformats.org/officeDocument/2006/relationships/hyperlink" Target="#_Toc59573561"/><Relationship Id="rId19" Type="http://schemas.openxmlformats.org/officeDocument/2006/relationships/hyperlink" Target="#_Toc59573570"/><Relationship Id="rId4" Type="http://schemas.openxmlformats.org/officeDocument/2006/relationships/hyperlink" Target="#_Toc59573555"/><Relationship Id="rId9" Type="http://schemas.openxmlformats.org/officeDocument/2006/relationships/hyperlink" Target="#_Toc59573560"/><Relationship Id="rId14" Type="http://schemas.openxmlformats.org/officeDocument/2006/relationships/hyperlink" Target="#_Toc59573565"/><Relationship Id="rId22" Type="http://schemas.openxmlformats.org/officeDocument/2006/relationships/hyperlink" Target="#_Toc59573573"/><Relationship Id="rId27" Type="http://schemas.openxmlformats.org/officeDocument/2006/relationships/hyperlink" Target="#_Toc59573578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5"/>
                </a:solidFill>
              </a:rPr>
              <a:t>Emotional</a:t>
            </a:r>
            <a:r>
              <a:rPr lang="it-IT" dirty="0"/>
              <a:t> </a:t>
            </a:r>
            <a:r>
              <a:rPr lang="it-IT" dirty="0">
                <a:solidFill>
                  <a:schemeClr val="accent5"/>
                </a:solidFill>
              </a:rPr>
              <a:t>City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INTELLIGENT INFORMATION ACCESS AND NATURAL LANGUAGE PROCESSING</a:t>
            </a:r>
            <a:endParaRPr sz="40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4B0BEB64-B740-4F1A-B656-C44FD0508DDB}"/>
              </a:ext>
            </a:extLst>
          </p:cNvPr>
          <p:cNvSpPr txBox="1">
            <a:spLocks/>
          </p:cNvSpPr>
          <p:nvPr/>
        </p:nvSpPr>
        <p:spPr>
          <a:xfrm>
            <a:off x="334752" y="3002386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b="1" dirty="0">
                <a:solidFill>
                  <a:schemeClr val="bg1"/>
                </a:solidFill>
              </a:rPr>
              <a:t>Professors:</a:t>
            </a:r>
          </a:p>
          <a:p>
            <a:pPr marL="0" indent="0" algn="l"/>
            <a:r>
              <a:rPr lang="en-US" dirty="0">
                <a:solidFill>
                  <a:schemeClr val="bg1"/>
                </a:solidFill>
              </a:rPr>
              <a:t>Giovanni SEMERARO</a:t>
            </a:r>
          </a:p>
          <a:p>
            <a:pPr marL="0" indent="0" algn="l"/>
            <a:r>
              <a:rPr lang="en-US" dirty="0" err="1">
                <a:solidFill>
                  <a:schemeClr val="bg1"/>
                </a:solidFill>
              </a:rPr>
              <a:t>Pierluigi</a:t>
            </a:r>
            <a:r>
              <a:rPr lang="en-US" dirty="0">
                <a:solidFill>
                  <a:schemeClr val="bg1"/>
                </a:solidFill>
              </a:rPr>
              <a:t> CASSOTTI</a:t>
            </a:r>
          </a:p>
        </p:txBody>
      </p:sp>
      <p:sp>
        <p:nvSpPr>
          <p:cNvPr id="30" name="Google Shape;434;p25">
            <a:extLst>
              <a:ext uri="{FF2B5EF4-FFF2-40B4-BE49-F238E27FC236}">
                <a16:creationId xmlns:a16="http://schemas.microsoft.com/office/drawing/2014/main" id="{A6E3F807-D14E-4B8E-B0AF-0C063BF7496E}"/>
              </a:ext>
            </a:extLst>
          </p:cNvPr>
          <p:cNvSpPr txBox="1">
            <a:spLocks/>
          </p:cNvSpPr>
          <p:nvPr/>
        </p:nvSpPr>
        <p:spPr>
          <a:xfrm>
            <a:off x="6297381" y="3970314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b="1" dirty="0">
                <a:solidFill>
                  <a:schemeClr val="bg1"/>
                </a:solidFill>
              </a:rPr>
              <a:t>Student:</a:t>
            </a:r>
          </a:p>
          <a:p>
            <a:pPr marL="0" indent="0" algn="l"/>
            <a:r>
              <a:rPr lang="en-US" dirty="0">
                <a:solidFill>
                  <a:schemeClr val="bg1"/>
                </a:solidFill>
              </a:rPr>
              <a:t>Davide DI PIERRO</a:t>
            </a:r>
          </a:p>
          <a:p>
            <a:pPr marL="0" indent="0" algn="l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twitter_requests.py</a:t>
            </a:r>
            <a:endParaRPr dirty="0"/>
          </a:p>
        </p:txBody>
      </p:sp>
      <p:sp>
        <p:nvSpPr>
          <p:cNvPr id="6" name="Google Shape;465;p26">
            <a:extLst>
              <a:ext uri="{FF2B5EF4-FFF2-40B4-BE49-F238E27FC236}">
                <a16:creationId xmlns:a16="http://schemas.microsoft.com/office/drawing/2014/main" id="{7DC89618-1C92-4A72-94BC-731EDA945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buNone/>
            </a:pPr>
            <a:r>
              <a:rPr lang="it-IT" sz="1400" dirty="0"/>
              <a:t>I </a:t>
            </a:r>
            <a:r>
              <a:rPr lang="it-IT" sz="1400" dirty="0" err="1"/>
              <a:t>chose</a:t>
            </a:r>
            <a:r>
              <a:rPr lang="it-IT" sz="1400" dirty="0"/>
              <a:t> to </a:t>
            </a:r>
            <a:r>
              <a:rPr lang="it-IT" sz="1400" dirty="0" err="1"/>
              <a:t>develop</a:t>
            </a:r>
            <a:r>
              <a:rPr lang="it-IT" sz="1400" dirty="0"/>
              <a:t> an </a:t>
            </a:r>
            <a:r>
              <a:rPr lang="it-IT" sz="1400" dirty="0" err="1"/>
              <a:t>application</a:t>
            </a:r>
            <a:r>
              <a:rPr lang="it-IT" sz="1400" dirty="0"/>
              <a:t> in Python </a:t>
            </a:r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fits</a:t>
            </a:r>
            <a:r>
              <a:rPr lang="it-IT" sz="1400" dirty="0"/>
              <a:t> </a:t>
            </a:r>
            <a:r>
              <a:rPr lang="it-IT" sz="1400" dirty="0" err="1"/>
              <a:t>very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for </a:t>
            </a:r>
            <a:r>
              <a:rPr lang="it-IT" sz="1400" dirty="0" err="1"/>
              <a:t>analysis</a:t>
            </a:r>
            <a:r>
              <a:rPr lang="it-IT" sz="1400" dirty="0"/>
              <a:t> </a:t>
            </a:r>
            <a:r>
              <a:rPr lang="it-IT" sz="1400" dirty="0" err="1"/>
              <a:t>problem</a:t>
            </a:r>
            <a:r>
              <a:rPr lang="it-IT" sz="1400" dirty="0"/>
              <a:t>.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object-oriented</a:t>
            </a:r>
            <a:r>
              <a:rPr lang="it-IT" sz="1400" dirty="0"/>
              <a:t> and </a:t>
            </a:r>
            <a:r>
              <a:rPr lang="it-IT" sz="1400" dirty="0" err="1"/>
              <a:t>provides</a:t>
            </a:r>
            <a:r>
              <a:rPr lang="it-IT" sz="1400" dirty="0"/>
              <a:t> a </a:t>
            </a:r>
            <a:r>
              <a:rPr lang="it-IT" sz="1400" dirty="0" err="1"/>
              <a:t>lot</a:t>
            </a:r>
            <a:r>
              <a:rPr lang="it-IT" sz="1400" dirty="0"/>
              <a:t> of </a:t>
            </a:r>
            <a:r>
              <a:rPr lang="it-IT" sz="1400" dirty="0" err="1"/>
              <a:t>functions</a:t>
            </a:r>
            <a:r>
              <a:rPr lang="it-IT" sz="1400" dirty="0"/>
              <a:t> to </a:t>
            </a:r>
            <a:r>
              <a:rPr lang="it-IT" sz="1400" dirty="0" err="1"/>
              <a:t>connect</a:t>
            </a:r>
            <a:r>
              <a:rPr lang="it-IT" sz="1400" dirty="0"/>
              <a:t> to </a:t>
            </a:r>
            <a:r>
              <a:rPr lang="it-IT" sz="1400" dirty="0" err="1"/>
              <a:t>MongoDB</a:t>
            </a:r>
            <a:r>
              <a:rPr lang="it-IT" sz="1400" dirty="0"/>
              <a:t> databases. The </a:t>
            </a:r>
            <a:r>
              <a:rPr lang="it-IT" sz="1400" dirty="0" err="1"/>
              <a:t>retrieval</a:t>
            </a:r>
            <a:r>
              <a:rPr lang="it-IT" sz="1400" dirty="0"/>
              <a:t> of tweets can be </a:t>
            </a:r>
            <a:r>
              <a:rPr lang="it-IT" sz="1400" dirty="0" err="1"/>
              <a:t>done</a:t>
            </a:r>
            <a:r>
              <a:rPr lang="it-IT" sz="1400" dirty="0"/>
              <a:t> with </a:t>
            </a:r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parameters</a:t>
            </a:r>
            <a:r>
              <a:rPr lang="it-IT" sz="1400" dirty="0"/>
              <a:t>:</a:t>
            </a:r>
          </a:p>
          <a:p>
            <a:pPr algn="just"/>
            <a:r>
              <a:rPr lang="it-IT" sz="1400" dirty="0"/>
              <a:t>query: words in the text of the tweet;</a:t>
            </a:r>
          </a:p>
          <a:p>
            <a:pPr algn="just"/>
            <a:r>
              <a:rPr lang="it-IT" sz="1400" dirty="0" err="1"/>
              <a:t>sentiment_min</a:t>
            </a:r>
            <a:r>
              <a:rPr lang="it-IT" sz="1400" dirty="0"/>
              <a:t>: minimum sentiment;</a:t>
            </a:r>
          </a:p>
          <a:p>
            <a:pPr algn="just"/>
            <a:r>
              <a:rPr lang="it-IT" sz="1400" dirty="0" err="1"/>
              <a:t>sentiment_max</a:t>
            </a:r>
            <a:r>
              <a:rPr lang="it-IT" sz="1400" dirty="0"/>
              <a:t>: maximum sentiment;</a:t>
            </a:r>
          </a:p>
          <a:p>
            <a:pPr algn="just"/>
            <a:r>
              <a:rPr lang="it-IT" sz="1400" dirty="0"/>
              <a:t>geo: </a:t>
            </a:r>
            <a:r>
              <a:rPr lang="it-IT" sz="1400" dirty="0" err="1"/>
              <a:t>geographical</a:t>
            </a:r>
            <a:r>
              <a:rPr lang="it-IT" sz="1400" dirty="0"/>
              <a:t> </a:t>
            </a:r>
            <a:r>
              <a:rPr lang="it-IT" sz="1400" dirty="0" err="1"/>
              <a:t>coordinates</a:t>
            </a:r>
            <a:r>
              <a:rPr lang="it-IT" sz="1400" dirty="0"/>
              <a:t> of the </a:t>
            </a:r>
            <a:r>
              <a:rPr lang="it-IT" sz="1400" dirty="0" err="1"/>
              <a:t>polygon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looking</a:t>
            </a:r>
            <a:r>
              <a:rPr lang="it-IT" sz="1400" dirty="0"/>
              <a:t> for tweets;</a:t>
            </a:r>
          </a:p>
          <a:p>
            <a:pPr algn="just"/>
            <a:r>
              <a:rPr lang="it-IT" sz="1400" dirty="0"/>
              <a:t>time: time from </a:t>
            </a:r>
            <a:r>
              <a:rPr lang="it-IT" sz="1400" dirty="0" err="1"/>
              <a:t>which</a:t>
            </a:r>
            <a:r>
              <a:rPr lang="it-IT" sz="1400" dirty="0"/>
              <a:t> to </a:t>
            </a:r>
            <a:r>
              <a:rPr lang="it-IT" sz="1400" dirty="0" err="1"/>
              <a:t>collect</a:t>
            </a:r>
            <a:r>
              <a:rPr lang="it-IT" sz="1400" dirty="0"/>
              <a:t> tweets;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836A2D-7AE7-4CA7-A2A7-39E3579404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30825" y="2684287"/>
            <a:ext cx="2865328" cy="23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5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Indexes</a:t>
            </a:r>
            <a:endParaRPr dirty="0"/>
          </a:p>
        </p:txBody>
      </p:sp>
      <p:sp>
        <p:nvSpPr>
          <p:cNvPr id="6" name="Google Shape;465;p26">
            <a:extLst>
              <a:ext uri="{FF2B5EF4-FFF2-40B4-BE49-F238E27FC236}">
                <a16:creationId xmlns:a16="http://schemas.microsoft.com/office/drawing/2014/main" id="{7DC89618-1C92-4A72-94BC-731EDA945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buNone/>
            </a:pPr>
            <a:r>
              <a:rPr lang="it-IT" sz="1400" dirty="0" err="1"/>
              <a:t>Indexed</a:t>
            </a:r>
            <a:r>
              <a:rPr lang="it-IT" sz="1400" dirty="0"/>
              <a:t> fields can be </a:t>
            </a:r>
            <a:r>
              <a:rPr lang="it-IT" sz="1400" dirty="0" err="1"/>
              <a:t>exploited</a:t>
            </a:r>
            <a:r>
              <a:rPr lang="it-IT" sz="1400" dirty="0"/>
              <a:t> </a:t>
            </a:r>
            <a:r>
              <a:rPr lang="it-IT" sz="1400" dirty="0" err="1"/>
              <a:t>very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in </a:t>
            </a:r>
            <a:r>
              <a:rPr lang="it-IT" sz="1400" dirty="0" err="1"/>
              <a:t>MongoDB</a:t>
            </a:r>
            <a:r>
              <a:rPr lang="it-IT" sz="1400" dirty="0"/>
              <a:t> </a:t>
            </a:r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filters are </a:t>
            </a:r>
            <a:r>
              <a:rPr lang="it-IT" sz="1400" dirty="0" err="1"/>
              <a:t>available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example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I use filters on date for </a:t>
            </a:r>
            <a:r>
              <a:rPr lang="it-IT" sz="1400" dirty="0" err="1"/>
              <a:t>comparisons</a:t>
            </a:r>
            <a:r>
              <a:rPr lang="it-IT" sz="1400" dirty="0"/>
              <a:t> and on locations to </a:t>
            </a:r>
            <a:r>
              <a:rPr lang="it-IT" sz="1400" dirty="0" err="1"/>
              <a:t>verify</a:t>
            </a:r>
            <a:r>
              <a:rPr lang="it-IT" sz="1400" dirty="0"/>
              <a:t> </a:t>
            </a:r>
            <a:r>
              <a:rPr lang="it-IT" sz="1400" dirty="0" err="1"/>
              <a:t>if</a:t>
            </a:r>
            <a:r>
              <a:rPr lang="it-IT" sz="1400" dirty="0"/>
              <a:t> the field </a:t>
            </a:r>
            <a:r>
              <a:rPr lang="it-IT" sz="1400" dirty="0" err="1"/>
              <a:t>exists</a:t>
            </a:r>
            <a:r>
              <a:rPr lang="it-IT" sz="1400" dirty="0"/>
              <a:t>.</a:t>
            </a:r>
          </a:p>
          <a:p>
            <a:pPr marL="165100" indent="0" algn="just">
              <a:buNone/>
            </a:pPr>
            <a:endParaRPr lang="it-IT" sz="1400" dirty="0"/>
          </a:p>
          <a:p>
            <a:pPr marL="165100" indent="0" algn="just">
              <a:buNone/>
            </a:pPr>
            <a:r>
              <a:rPr lang="it-IT" sz="1000" dirty="0" err="1"/>
              <a:t>if</a:t>
            </a:r>
            <a:r>
              <a:rPr lang="it-IT" sz="1000" dirty="0"/>
              <a:t>(</a:t>
            </a:r>
            <a:r>
              <a:rPr lang="it-IT" sz="1000" dirty="0" err="1"/>
              <a:t>only_geo</a:t>
            </a:r>
            <a:r>
              <a:rPr lang="it-IT" sz="1000" dirty="0"/>
              <a:t> == True):</a:t>
            </a:r>
          </a:p>
          <a:p>
            <a:pPr marL="165100" indent="0" algn="just">
              <a:buNone/>
            </a:pPr>
            <a:r>
              <a:rPr lang="it-IT" sz="1000" dirty="0"/>
              <a:t>        tweets = list(</a:t>
            </a:r>
            <a:r>
              <a:rPr lang="it-IT" sz="1000" dirty="0" err="1"/>
              <a:t>db.Message.find</a:t>
            </a:r>
            <a:r>
              <a:rPr lang="it-IT" sz="1000" dirty="0"/>
              <a:t>({"$and": [</a:t>
            </a:r>
          </a:p>
          <a:p>
            <a:pPr marL="165100" indent="0" algn="just">
              <a:buNone/>
            </a:pPr>
            <a:r>
              <a:rPr lang="it-IT" sz="1000" dirty="0"/>
              <a:t>            {"date": {              </a:t>
            </a:r>
          </a:p>
          <a:p>
            <a:pPr marL="165100" indent="0" algn="just">
              <a:buNone/>
            </a:pPr>
            <a:r>
              <a:rPr lang="it-IT" sz="1000" dirty="0"/>
              <a:t>                "$</a:t>
            </a:r>
            <a:r>
              <a:rPr lang="it-IT" sz="1000" dirty="0" err="1"/>
              <a:t>gte</a:t>
            </a:r>
            <a:r>
              <a:rPr lang="it-IT" sz="1000" dirty="0"/>
              <a:t>": int2time(start),</a:t>
            </a:r>
          </a:p>
          <a:p>
            <a:pPr marL="165100" indent="0" algn="just">
              <a:buNone/>
            </a:pPr>
            <a:r>
              <a:rPr lang="it-IT" sz="1000" dirty="0"/>
              <a:t>                "$lt": int2time(end)</a:t>
            </a:r>
          </a:p>
          <a:p>
            <a:pPr marL="165100" indent="0" algn="just">
              <a:buNone/>
            </a:pPr>
            <a:r>
              <a:rPr lang="it-IT" sz="1000" dirty="0"/>
              <a:t>            }},</a:t>
            </a:r>
          </a:p>
          <a:p>
            <a:pPr marL="165100" indent="0" algn="just">
              <a:buNone/>
            </a:pPr>
            <a:r>
              <a:rPr lang="it-IT" sz="1000" dirty="0"/>
              <a:t>            {"location": {"$</a:t>
            </a:r>
            <a:r>
              <a:rPr lang="it-IT" sz="1000" dirty="0" err="1"/>
              <a:t>exists</a:t>
            </a:r>
            <a:r>
              <a:rPr lang="it-IT" sz="1000" dirty="0"/>
              <a:t>": True} }        </a:t>
            </a:r>
          </a:p>
          <a:p>
            <a:pPr marL="165100" indent="0" algn="just">
              <a:buNone/>
            </a:pPr>
            <a:r>
              <a:rPr lang="it-IT" sz="1000" dirty="0"/>
              <a:t>        ]}))</a:t>
            </a:r>
          </a:p>
          <a:p>
            <a:pPr marL="165100" indent="0" algn="just">
              <a:buNone/>
            </a:pPr>
            <a:r>
              <a:rPr lang="it-IT" sz="1000" dirty="0"/>
              <a:t>    else:</a:t>
            </a:r>
          </a:p>
          <a:p>
            <a:pPr marL="165100" indent="0" algn="just">
              <a:buNone/>
            </a:pPr>
            <a:r>
              <a:rPr lang="it-IT" sz="1000" dirty="0"/>
              <a:t>        tweets = list(</a:t>
            </a:r>
            <a:r>
              <a:rPr lang="it-IT" sz="1000" dirty="0" err="1"/>
              <a:t>db.Message.find</a:t>
            </a:r>
            <a:r>
              <a:rPr lang="it-IT" sz="1000" dirty="0"/>
              <a:t>({"date": {</a:t>
            </a:r>
          </a:p>
          <a:p>
            <a:pPr marL="165100" indent="0" algn="just">
              <a:buNone/>
            </a:pPr>
            <a:r>
              <a:rPr lang="it-IT" sz="1000" dirty="0"/>
              <a:t>            "$</a:t>
            </a:r>
            <a:r>
              <a:rPr lang="it-IT" sz="1000" dirty="0" err="1"/>
              <a:t>gte</a:t>
            </a:r>
            <a:r>
              <a:rPr lang="it-IT" sz="1000" dirty="0"/>
              <a:t>": int2time(start),</a:t>
            </a:r>
          </a:p>
          <a:p>
            <a:pPr marL="165100" indent="0" algn="just">
              <a:buNone/>
            </a:pPr>
            <a:r>
              <a:rPr lang="it-IT" sz="1000" dirty="0"/>
              <a:t>            "$lt": int2time(end)</a:t>
            </a:r>
          </a:p>
          <a:p>
            <a:pPr marL="165100" indent="0" algn="just">
              <a:buNone/>
            </a:pPr>
            <a:r>
              <a:rPr lang="it-IT" sz="1000" dirty="0"/>
              <a:t>        }} ))</a:t>
            </a:r>
          </a:p>
        </p:txBody>
      </p:sp>
      <p:pic>
        <p:nvPicPr>
          <p:cNvPr id="2060" name="Picture 12" descr="MongoDB Icona - Download gratuito, PNG e vettoriale">
            <a:extLst>
              <a:ext uri="{FF2B5EF4-FFF2-40B4-BE49-F238E27FC236}">
                <a16:creationId xmlns:a16="http://schemas.microsoft.com/office/drawing/2014/main" id="{0644C195-06F2-4BCB-BA8D-236D51CE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84308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1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backup</a:t>
            </a:r>
            <a:endParaRPr dirty="0"/>
          </a:p>
        </p:txBody>
      </p:sp>
      <p:sp>
        <p:nvSpPr>
          <p:cNvPr id="6" name="Google Shape;465;p26">
            <a:extLst>
              <a:ext uri="{FF2B5EF4-FFF2-40B4-BE49-F238E27FC236}">
                <a16:creationId xmlns:a16="http://schemas.microsoft.com/office/drawing/2014/main" id="{7DC89618-1C92-4A72-94BC-731EDA945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buNone/>
            </a:pP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developed</a:t>
            </a:r>
            <a:r>
              <a:rPr lang="it-IT" sz="1400" dirty="0"/>
              <a:t> a backup </a:t>
            </a:r>
            <a:r>
              <a:rPr lang="it-IT" sz="1400" dirty="0" err="1"/>
              <a:t>function</a:t>
            </a:r>
            <a:r>
              <a:rPr lang="it-IT" sz="1400" dirty="0"/>
              <a:t> to store a copy (</a:t>
            </a:r>
            <a:r>
              <a:rPr lang="it-IT" sz="1400" dirty="0" err="1"/>
              <a:t>maybe</a:t>
            </a:r>
            <a:r>
              <a:rPr lang="it-IT" sz="1400" dirty="0"/>
              <a:t> </a:t>
            </a:r>
            <a:r>
              <a:rPr lang="it-IT" sz="1400" dirty="0" err="1"/>
              <a:t>updated</a:t>
            </a:r>
            <a:r>
              <a:rPr lang="it-IT" sz="1400" dirty="0"/>
              <a:t>) </a:t>
            </a:r>
            <a:r>
              <a:rPr lang="it-IT" sz="1400" dirty="0" err="1"/>
              <a:t>version</a:t>
            </a:r>
            <a:r>
              <a:rPr lang="it-IT" sz="1400" dirty="0"/>
              <a:t> of the database.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specify</a:t>
            </a:r>
            <a:r>
              <a:rPr lang="it-IT" sz="1400" dirty="0"/>
              <a:t> the date (of </a:t>
            </a:r>
            <a:r>
              <a:rPr lang="it-IT" sz="1400" dirty="0" err="1"/>
              <a:t>storing</a:t>
            </a:r>
            <a:r>
              <a:rPr lang="it-IT" sz="1400" dirty="0"/>
              <a:t>) from </a:t>
            </a:r>
            <a:r>
              <a:rPr lang="it-IT" sz="1400" dirty="0" err="1"/>
              <a:t>which</a:t>
            </a:r>
            <a:r>
              <a:rPr lang="it-IT" sz="1400" dirty="0"/>
              <a:t> to backup tweets. The </a:t>
            </a:r>
            <a:r>
              <a:rPr lang="it-IT" sz="1400" dirty="0" err="1"/>
              <a:t>destination</a:t>
            </a:r>
            <a:r>
              <a:rPr lang="it-IT" sz="1400" dirty="0"/>
              <a:t> folder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professor </a:t>
            </a:r>
            <a:r>
              <a:rPr lang="it-IT" sz="1400" dirty="0" err="1"/>
              <a:t>Cassotti</a:t>
            </a:r>
            <a:r>
              <a:rPr lang="it-IT" sz="1400" dirty="0"/>
              <a:t> on </a:t>
            </a:r>
            <a:r>
              <a:rPr lang="it-IT" sz="1400" dirty="0" err="1"/>
              <a:t>his</a:t>
            </a:r>
            <a:r>
              <a:rPr lang="it-IT" sz="1400" dirty="0"/>
              <a:t> personal Google Drive repository.  An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determines</a:t>
            </a:r>
            <a:r>
              <a:rPr lang="it-IT" sz="1400" dirty="0"/>
              <a:t> </a:t>
            </a:r>
            <a:r>
              <a:rPr lang="it-IT" sz="1400" dirty="0" err="1"/>
              <a:t>whether</a:t>
            </a:r>
            <a:r>
              <a:rPr lang="it-IT" sz="1400" dirty="0"/>
              <a:t> the </a:t>
            </a:r>
            <a:r>
              <a:rPr lang="it-IT" sz="1400" dirty="0" err="1"/>
              <a:t>operation</a:t>
            </a:r>
            <a:r>
              <a:rPr lang="it-IT" sz="1400" dirty="0"/>
              <a:t> </a:t>
            </a:r>
            <a:r>
              <a:rPr lang="it-IT" sz="1400" dirty="0" err="1"/>
              <a:t>succeded</a:t>
            </a:r>
            <a:r>
              <a:rPr lang="it-IT" sz="1400" dirty="0"/>
              <a:t>.</a:t>
            </a:r>
          </a:p>
          <a:p>
            <a:pPr marL="165100" indent="0" algn="just">
              <a:buNone/>
            </a:pPr>
            <a:r>
              <a:rPr lang="it-IT" sz="1400" dirty="0"/>
              <a:t>Copies can be </a:t>
            </a:r>
            <a:r>
              <a:rPr lang="it-IT" sz="1400" dirty="0" err="1"/>
              <a:t>recovered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the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read_backups</a:t>
            </a:r>
            <a:r>
              <a:rPr lang="it-IT" sz="1400" dirty="0"/>
              <a:t>, </a:t>
            </a:r>
            <a:r>
              <a:rPr lang="it-IT" sz="1400" dirty="0" err="1"/>
              <a:t>developed</a:t>
            </a:r>
            <a:r>
              <a:rPr lang="it-IT" sz="1400" dirty="0"/>
              <a:t> by </a:t>
            </a:r>
            <a:r>
              <a:rPr lang="it-IT" sz="1400" dirty="0" err="1"/>
              <a:t>us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.</a:t>
            </a:r>
          </a:p>
        </p:txBody>
      </p:sp>
      <p:pic>
        <p:nvPicPr>
          <p:cNvPr id="1026" name="Picture 2" descr="Google Drive - Wikipedia">
            <a:extLst>
              <a:ext uri="{FF2B5EF4-FFF2-40B4-BE49-F238E27FC236}">
                <a16:creationId xmlns:a16="http://schemas.microsoft.com/office/drawing/2014/main" id="{59B8AA10-4B6E-4843-8B95-74612F2C1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638" y="2571750"/>
            <a:ext cx="2341848" cy="210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ckup PNG HD Image | PNG All">
            <a:extLst>
              <a:ext uri="{FF2B5EF4-FFF2-40B4-BE49-F238E27FC236}">
                <a16:creationId xmlns:a16="http://schemas.microsoft.com/office/drawing/2014/main" id="{6DC5100F-CD99-4659-8FA0-592CCDB4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05" y="2493169"/>
            <a:ext cx="2100081" cy="210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2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Pyunit</a:t>
            </a:r>
            <a:endParaRPr dirty="0"/>
          </a:p>
        </p:txBody>
      </p:sp>
      <p:sp>
        <p:nvSpPr>
          <p:cNvPr id="6" name="Google Shape;465;p26">
            <a:extLst>
              <a:ext uri="{FF2B5EF4-FFF2-40B4-BE49-F238E27FC236}">
                <a16:creationId xmlns:a16="http://schemas.microsoft.com/office/drawing/2014/main" id="{7DC89618-1C92-4A72-94BC-731EDA945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buNone/>
            </a:pPr>
            <a:r>
              <a:rPr lang="en-US" sz="1400" dirty="0"/>
              <a:t>For unit tests, I used the </a:t>
            </a:r>
            <a:r>
              <a:rPr lang="en-US" sz="1400" dirty="0" err="1"/>
              <a:t>Pyunit</a:t>
            </a:r>
            <a:r>
              <a:rPr lang="en-US" sz="1400" dirty="0"/>
              <a:t> framework. It consists in creating a test class which verifies a list of assertions written manually. </a:t>
            </a:r>
            <a:endParaRPr lang="it-IT" sz="14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2BF92EA-E524-4968-9BF3-3688A901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27" y="1764607"/>
            <a:ext cx="3868173" cy="296721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4A16C12-03EF-445A-AC2C-450A371F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119" y="2114651"/>
            <a:ext cx="2193131" cy="21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6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9248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Considerations</a:t>
            </a:r>
            <a:r>
              <a:rPr lang="it-IT" dirty="0"/>
              <a:t> and future </a:t>
            </a:r>
            <a:r>
              <a:rPr lang="it-IT" dirty="0" err="1"/>
              <a:t>expansions</a:t>
            </a:r>
            <a:endParaRPr dirty="0"/>
          </a:p>
        </p:txBody>
      </p:sp>
      <p:sp>
        <p:nvSpPr>
          <p:cNvPr id="6" name="Google Shape;465;p26">
            <a:extLst>
              <a:ext uri="{FF2B5EF4-FFF2-40B4-BE49-F238E27FC236}">
                <a16:creationId xmlns:a16="http://schemas.microsoft.com/office/drawing/2014/main" id="{7DC89618-1C92-4A72-94BC-731EDA945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buNone/>
            </a:pPr>
            <a:r>
              <a:rPr lang="it-IT" sz="1400" b="1" dirty="0" err="1"/>
              <a:t>Considerations</a:t>
            </a:r>
            <a:r>
              <a:rPr lang="it-IT" sz="1400" b="1" dirty="0"/>
              <a:t>:</a:t>
            </a:r>
          </a:p>
          <a:p>
            <a:pPr algn="just"/>
            <a:r>
              <a:rPr lang="it-IT" sz="1400" dirty="0" err="1"/>
              <a:t>Emotional</a:t>
            </a:r>
            <a:r>
              <a:rPr lang="it-IT" sz="1400" dirty="0"/>
              <a:t> City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powerful</a:t>
            </a:r>
            <a:r>
              <a:rPr lang="it-IT" sz="1400" dirty="0"/>
              <a:t> tool to </a:t>
            </a:r>
            <a:r>
              <a:rPr lang="it-IT" sz="1400" dirty="0" err="1"/>
              <a:t>discover</a:t>
            </a:r>
            <a:r>
              <a:rPr lang="it-IT" sz="1400" dirty="0"/>
              <a:t> opinions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specific</a:t>
            </a:r>
            <a:r>
              <a:rPr lang="it-IT" sz="1400" dirty="0"/>
              <a:t> </a:t>
            </a:r>
            <a:r>
              <a:rPr lang="it-IT" sz="1400" dirty="0" err="1"/>
              <a:t>topics</a:t>
            </a:r>
            <a:r>
              <a:rPr lang="it-IT" sz="1400" dirty="0"/>
              <a:t> </a:t>
            </a:r>
            <a:r>
              <a:rPr lang="it-IT" sz="1400" dirty="0" err="1"/>
              <a:t>during</a:t>
            </a:r>
            <a:r>
              <a:rPr lang="it-IT" sz="1400" dirty="0"/>
              <a:t> </a:t>
            </a:r>
            <a:r>
              <a:rPr lang="it-IT" sz="1400" dirty="0" err="1"/>
              <a:t>period</a:t>
            </a:r>
            <a:r>
              <a:rPr lang="it-IT" sz="1400" dirty="0"/>
              <a:t> of times;</a:t>
            </a:r>
          </a:p>
          <a:p>
            <a:pPr algn="just"/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integrated</a:t>
            </a:r>
            <a:r>
              <a:rPr lang="it-IT" sz="1400" dirty="0"/>
              <a:t> in a </a:t>
            </a:r>
            <a:r>
              <a:rPr lang="it-IT" sz="1400" dirty="0" err="1"/>
              <a:t>platform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can </a:t>
            </a:r>
            <a:r>
              <a:rPr lang="it-IT" sz="1400" dirty="0" err="1"/>
              <a:t>represent</a:t>
            </a:r>
            <a:r>
              <a:rPr lang="it-IT" sz="1400" dirty="0"/>
              <a:t> a source of knowledge for </a:t>
            </a:r>
            <a:r>
              <a:rPr lang="it-IT" sz="1400" dirty="0" err="1"/>
              <a:t>citizens</a:t>
            </a:r>
            <a:r>
              <a:rPr lang="it-IT" sz="1400" dirty="0"/>
              <a:t>. The more public information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available</a:t>
            </a:r>
            <a:r>
              <a:rPr lang="it-IT" sz="1400" dirty="0"/>
              <a:t>, the more the community </a:t>
            </a:r>
            <a:r>
              <a:rPr lang="it-IT" sz="1400" dirty="0" err="1"/>
              <a:t>feels</a:t>
            </a:r>
            <a:r>
              <a:rPr lang="it-IT" sz="1400" dirty="0"/>
              <a:t> part of the society;</a:t>
            </a:r>
          </a:p>
          <a:p>
            <a:pPr algn="just"/>
            <a:r>
              <a:rPr lang="it-IT" sz="1400" dirty="0" err="1"/>
              <a:t>It</a:t>
            </a:r>
            <a:r>
              <a:rPr lang="it-IT" sz="1400" dirty="0"/>
              <a:t> can be </a:t>
            </a: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useful</a:t>
            </a:r>
            <a:r>
              <a:rPr lang="it-IT" sz="1400" dirty="0"/>
              <a:t> to </a:t>
            </a:r>
            <a:r>
              <a:rPr lang="it-IT" sz="1400" dirty="0" err="1"/>
              <a:t>understand</a:t>
            </a:r>
            <a:r>
              <a:rPr lang="it-IT" sz="1400" dirty="0"/>
              <a:t> the </a:t>
            </a:r>
            <a:r>
              <a:rPr lang="it-IT" sz="1400" dirty="0" err="1"/>
              <a:t>behavior</a:t>
            </a:r>
            <a:r>
              <a:rPr lang="it-IT" sz="1400" dirty="0"/>
              <a:t> of the people in social by monitoring the </a:t>
            </a:r>
            <a:r>
              <a:rPr lang="it-IT" sz="1400" dirty="0" err="1"/>
              <a:t>number</a:t>
            </a:r>
            <a:r>
              <a:rPr lang="it-IT" sz="1400" dirty="0"/>
              <a:t> of tweets </a:t>
            </a:r>
            <a:r>
              <a:rPr lang="it-IT" sz="1400" dirty="0" err="1"/>
              <a:t>during</a:t>
            </a:r>
            <a:r>
              <a:rPr lang="it-IT" sz="1400" dirty="0"/>
              <a:t> some </a:t>
            </a:r>
            <a:r>
              <a:rPr lang="it-IT" sz="1400" dirty="0" err="1"/>
              <a:t>period</a:t>
            </a:r>
            <a:r>
              <a:rPr lang="it-IT" sz="1400" dirty="0"/>
              <a:t> or by </a:t>
            </a:r>
            <a:r>
              <a:rPr lang="it-IT" sz="1400" dirty="0" err="1"/>
              <a:t>specific</a:t>
            </a:r>
            <a:r>
              <a:rPr lang="it-IT" sz="1400" dirty="0"/>
              <a:t> </a:t>
            </a:r>
            <a:r>
              <a:rPr lang="it-IT" sz="1400" dirty="0" err="1"/>
              <a:t>zones</a:t>
            </a:r>
            <a:r>
              <a:rPr lang="it-IT" sz="1400" dirty="0"/>
              <a:t>;</a:t>
            </a:r>
          </a:p>
          <a:p>
            <a:pPr algn="just"/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citizens</a:t>
            </a:r>
            <a:r>
              <a:rPr lang="it-IT" sz="1400" dirty="0"/>
              <a:t> start to use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frequently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can </a:t>
            </a:r>
            <a:r>
              <a:rPr lang="it-IT" sz="1400" dirty="0" err="1"/>
              <a:t>become</a:t>
            </a:r>
            <a:r>
              <a:rPr lang="it-IT" sz="1400" dirty="0"/>
              <a:t> a cultural symbol for the Apulia </a:t>
            </a:r>
            <a:r>
              <a:rPr lang="it-IT" sz="1400" dirty="0" err="1"/>
              <a:t>region</a:t>
            </a:r>
            <a:r>
              <a:rPr lang="it-IT" sz="1400" dirty="0"/>
              <a:t>.</a:t>
            </a:r>
          </a:p>
          <a:p>
            <a:pPr algn="just"/>
            <a:endParaRPr lang="it-IT" sz="1400" dirty="0"/>
          </a:p>
          <a:p>
            <a:pPr marL="165100" indent="0" algn="just">
              <a:buNone/>
            </a:pPr>
            <a:r>
              <a:rPr lang="it-IT" sz="1400" b="1" dirty="0"/>
              <a:t>Future </a:t>
            </a:r>
            <a:r>
              <a:rPr lang="it-IT" sz="1400" b="1" dirty="0" err="1"/>
              <a:t>expansions</a:t>
            </a:r>
            <a:r>
              <a:rPr lang="it-IT" sz="1400" b="1" dirty="0"/>
              <a:t>:</a:t>
            </a:r>
            <a:endParaRPr lang="it-IT" sz="1400" dirty="0"/>
          </a:p>
          <a:p>
            <a:pPr algn="just"/>
            <a:r>
              <a:rPr lang="it-IT" sz="1400" dirty="0"/>
              <a:t>twitter_requests.py must be </a:t>
            </a:r>
            <a:r>
              <a:rPr lang="it-IT" sz="1400" dirty="0" err="1"/>
              <a:t>integrated</a:t>
            </a:r>
            <a:r>
              <a:rPr lang="it-IT" sz="1400" dirty="0"/>
              <a:t> in a </a:t>
            </a:r>
            <a:r>
              <a:rPr lang="it-IT" sz="1400" dirty="0" err="1"/>
              <a:t>platform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can be </a:t>
            </a:r>
            <a:r>
              <a:rPr lang="it-IT" sz="1400" dirty="0" err="1"/>
              <a:t>queried</a:t>
            </a:r>
            <a:r>
              <a:rPr lang="it-IT" sz="1400" dirty="0"/>
              <a:t> by end users;</a:t>
            </a:r>
          </a:p>
          <a:p>
            <a:pPr algn="just"/>
            <a:r>
              <a:rPr lang="it-IT" sz="1400" dirty="0"/>
              <a:t>New tweets must be </a:t>
            </a:r>
            <a:r>
              <a:rPr lang="it-IT" sz="1400" dirty="0" err="1"/>
              <a:t>gathered</a:t>
            </a:r>
            <a:r>
              <a:rPr lang="it-IT" sz="1400" dirty="0"/>
              <a:t>, </a:t>
            </a:r>
            <a:r>
              <a:rPr lang="it-IT" sz="1400" dirty="0" err="1"/>
              <a:t>even</a:t>
            </a:r>
            <a:r>
              <a:rPr lang="it-IT" sz="1400" dirty="0"/>
              <a:t> from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years</a:t>
            </a:r>
            <a:r>
              <a:rPr lang="it-IT" sz="1400" dirty="0"/>
              <a:t> ago </a:t>
            </a: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would</a:t>
            </a:r>
            <a:r>
              <a:rPr lang="it-IT" sz="1400" dirty="0"/>
              <a:t> like to </a:t>
            </a:r>
            <a:r>
              <a:rPr lang="it-IT" sz="1400" dirty="0" err="1"/>
              <a:t>keep</a:t>
            </a:r>
            <a:r>
              <a:rPr lang="it-IT" sz="1400" dirty="0"/>
              <a:t> track of opinions </a:t>
            </a:r>
            <a:r>
              <a:rPr lang="it-IT" sz="1400" dirty="0" err="1"/>
              <a:t>during</a:t>
            </a:r>
            <a:r>
              <a:rPr lang="it-IT" sz="1400" dirty="0"/>
              <a:t> time;</a:t>
            </a:r>
          </a:p>
          <a:p>
            <a:pPr algn="just"/>
            <a:r>
              <a:rPr lang="it-IT" sz="1400" dirty="0" err="1"/>
              <a:t>Integrating</a:t>
            </a:r>
            <a:r>
              <a:rPr lang="it-IT" sz="1400" dirty="0"/>
              <a:t> data coming from </a:t>
            </a:r>
            <a:r>
              <a:rPr lang="it-IT" sz="1400" dirty="0" err="1"/>
              <a:t>other</a:t>
            </a:r>
            <a:r>
              <a:rPr lang="it-IT" sz="1400" dirty="0"/>
              <a:t> sources;</a:t>
            </a:r>
          </a:p>
          <a:p>
            <a:pPr algn="just"/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35869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62;p47">
            <a:extLst>
              <a:ext uri="{FF2B5EF4-FFF2-40B4-BE49-F238E27FC236}">
                <a16:creationId xmlns:a16="http://schemas.microsoft.com/office/drawing/2014/main" id="{26A2AA60-A698-42A7-B8FE-C843A7CE3842}"/>
              </a:ext>
            </a:extLst>
          </p:cNvPr>
          <p:cNvSpPr txBox="1">
            <a:spLocks/>
          </p:cNvSpPr>
          <p:nvPr/>
        </p:nvSpPr>
        <p:spPr>
          <a:xfrm>
            <a:off x="2925410" y="1255076"/>
            <a:ext cx="2960400" cy="755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Do you have any questions?</a:t>
            </a:r>
          </a:p>
          <a:p>
            <a:pPr algn="ctr"/>
            <a:endParaRPr lang="en-US" dirty="0">
              <a:solidFill>
                <a:schemeClr val="accent5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d.dipierro7@studenti.uniba.com </a:t>
            </a:r>
          </a:p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Google Shape;1361;p47">
            <a:extLst>
              <a:ext uri="{FF2B5EF4-FFF2-40B4-BE49-F238E27FC236}">
                <a16:creationId xmlns:a16="http://schemas.microsoft.com/office/drawing/2014/main" id="{7F9AEDF2-ECC9-4720-A717-062794972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3050" y="2011050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101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buNone/>
            </a:pPr>
            <a:r>
              <a:rPr lang="en-US" sz="1400" b="1" dirty="0"/>
              <a:t>Emotional City </a:t>
            </a:r>
            <a:r>
              <a:rPr lang="en-US" sz="1400" dirty="0"/>
              <a:t>is an integrated platform that, through public sources (newspapers, social platforms, </a:t>
            </a:r>
            <a:r>
              <a:rPr lang="en-US" sz="1400" dirty="0" err="1"/>
              <a:t>opendata</a:t>
            </a:r>
            <a:r>
              <a:rPr lang="en-US" sz="1400" dirty="0"/>
              <a:t>, etc.) carries out an NLP pipeline that involves </a:t>
            </a:r>
            <a:r>
              <a:rPr lang="en-US" sz="1400" b="1" dirty="0"/>
              <a:t>sentiment analysis process </a:t>
            </a:r>
            <a:r>
              <a:rPr lang="en-US" sz="1400" dirty="0"/>
              <a:t>and </a:t>
            </a:r>
            <a:r>
              <a:rPr lang="en-US" sz="1400" b="1" dirty="0"/>
              <a:t>lexical semantic change detection. </a:t>
            </a:r>
            <a:endParaRPr lang="it-IT" sz="1400" dirty="0"/>
          </a:p>
          <a:p>
            <a:pPr marL="165100" indent="0" algn="just">
              <a:buNone/>
            </a:pPr>
            <a:endParaRPr lang="en-US" sz="14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WHAT IS EMOTIONAL CITY</a:t>
            </a:r>
            <a:endParaRPr dirty="0"/>
          </a:p>
        </p:txBody>
      </p:sp>
      <p:sp>
        <p:nvSpPr>
          <p:cNvPr id="4" name="Google Shape;609;p30">
            <a:extLst>
              <a:ext uri="{FF2B5EF4-FFF2-40B4-BE49-F238E27FC236}">
                <a16:creationId xmlns:a16="http://schemas.microsoft.com/office/drawing/2014/main" id="{058A7709-19F2-418F-B3A3-B185BB41696B}"/>
              </a:ext>
            </a:extLst>
          </p:cNvPr>
          <p:cNvSpPr/>
          <p:nvPr/>
        </p:nvSpPr>
        <p:spPr>
          <a:xfrm>
            <a:off x="2492152" y="2236305"/>
            <a:ext cx="845622" cy="6207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0" name="Picture 6" descr="Logo, newspapers, Newspaper, Logos, logotype, News Reporter icon">
            <a:extLst>
              <a:ext uri="{FF2B5EF4-FFF2-40B4-BE49-F238E27FC236}">
                <a16:creationId xmlns:a16="http://schemas.microsoft.com/office/drawing/2014/main" id="{A204BF64-E53D-4454-AD8B-B6331776D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21" y="2211239"/>
            <a:ext cx="670885" cy="67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609;p30">
            <a:extLst>
              <a:ext uri="{FF2B5EF4-FFF2-40B4-BE49-F238E27FC236}">
                <a16:creationId xmlns:a16="http://schemas.microsoft.com/office/drawing/2014/main" id="{023F5489-6A85-4AE2-B8B4-1B9980DC6085}"/>
              </a:ext>
            </a:extLst>
          </p:cNvPr>
          <p:cNvSpPr/>
          <p:nvPr/>
        </p:nvSpPr>
        <p:spPr>
          <a:xfrm>
            <a:off x="4960606" y="2236305"/>
            <a:ext cx="845622" cy="6207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F0B2B8-BF51-4C71-8F34-3A2E06092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87" y="2136199"/>
            <a:ext cx="811941" cy="81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09;p30">
            <a:extLst>
              <a:ext uri="{FF2B5EF4-FFF2-40B4-BE49-F238E27FC236}">
                <a16:creationId xmlns:a16="http://schemas.microsoft.com/office/drawing/2014/main" id="{E61EAAF7-1D91-4F33-9F87-CD1623EBAAE9}"/>
              </a:ext>
            </a:extLst>
          </p:cNvPr>
          <p:cNvSpPr/>
          <p:nvPr/>
        </p:nvSpPr>
        <p:spPr>
          <a:xfrm>
            <a:off x="2462561" y="3134041"/>
            <a:ext cx="875214" cy="6998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2" name="Picture 8" descr="Open Data for All · GitHub">
            <a:extLst>
              <a:ext uri="{FF2B5EF4-FFF2-40B4-BE49-F238E27FC236}">
                <a16:creationId xmlns:a16="http://schemas.microsoft.com/office/drawing/2014/main" id="{B5F0D516-93DA-4887-A4BA-23605CC82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39" y="3108973"/>
            <a:ext cx="699857" cy="6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609;p30">
            <a:extLst>
              <a:ext uri="{FF2B5EF4-FFF2-40B4-BE49-F238E27FC236}">
                <a16:creationId xmlns:a16="http://schemas.microsoft.com/office/drawing/2014/main" id="{D9D586A3-701A-42E9-B3AE-DF597302D8CC}"/>
              </a:ext>
            </a:extLst>
          </p:cNvPr>
          <p:cNvSpPr/>
          <p:nvPr/>
        </p:nvSpPr>
        <p:spPr>
          <a:xfrm>
            <a:off x="4955358" y="3134041"/>
            <a:ext cx="856118" cy="6998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8" name="Picture 14" descr="Client, feedback, loyalty, mark, rank, review, satisfaction icon - Download  on Iconfinder">
            <a:extLst>
              <a:ext uri="{FF2B5EF4-FFF2-40B4-BE49-F238E27FC236}">
                <a16:creationId xmlns:a16="http://schemas.microsoft.com/office/drawing/2014/main" id="{9719F5FD-BDC3-4071-8AD9-300AB402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614" y="3107663"/>
            <a:ext cx="752613" cy="7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"/>
          <p:cNvSpPr/>
          <p:nvPr/>
        </p:nvSpPr>
        <p:spPr>
          <a:xfrm>
            <a:off x="1149386" y="152690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RETRIEVE DATA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Emotional</a:t>
            </a:r>
            <a:r>
              <a:rPr lang="it-IT" dirty="0"/>
              <a:t> City for </a:t>
            </a:r>
            <a:r>
              <a:rPr lang="it-IT" dirty="0" err="1"/>
              <a:t>retrieving</a:t>
            </a:r>
            <a:r>
              <a:rPr lang="it-IT" dirty="0"/>
              <a:t> data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200791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API IMPLEMENTATION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EXTRACTION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Extraction</a:t>
            </a:r>
            <a:r>
              <a:rPr lang="it-IT" dirty="0"/>
              <a:t> of tweets from Twitter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Python </a:t>
            </a:r>
            <a:r>
              <a:rPr lang="it-IT" dirty="0" err="1"/>
              <a:t>application</a:t>
            </a:r>
            <a:r>
              <a:rPr lang="it-IT" dirty="0"/>
              <a:t> for </a:t>
            </a:r>
            <a:r>
              <a:rPr lang="it-IT" dirty="0" err="1"/>
              <a:t>looking</a:t>
            </a:r>
            <a:r>
              <a:rPr lang="it-IT" dirty="0"/>
              <a:t> for data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PIPELINE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9058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 rot="10800000" flipH="1" flipV="1">
            <a:off x="1149386" y="1938955"/>
            <a:ext cx="73914" cy="995832"/>
          </a:xfrm>
          <a:prstGeom prst="bentConnector3">
            <a:avLst>
              <a:gd name="adj1" fmla="val -30927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3942828" y="1974799"/>
            <a:ext cx="6231" cy="959987"/>
          </a:xfrm>
          <a:prstGeom prst="bentConnector3">
            <a:avLst>
              <a:gd name="adj1" fmla="val 376875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Picture 8">
            <a:extLst>
              <a:ext uri="{FF2B5EF4-FFF2-40B4-BE49-F238E27FC236}">
                <a16:creationId xmlns:a16="http://schemas.microsoft.com/office/drawing/2014/main" id="{6E4FF022-31EF-456F-93F6-9A703B13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31" y="1443727"/>
            <a:ext cx="973925" cy="97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485357" y="1360456"/>
            <a:ext cx="3751538" cy="1308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DATA EXTRACTION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8" name="Picture 8">
            <a:extLst>
              <a:ext uri="{FF2B5EF4-FFF2-40B4-BE49-F238E27FC236}">
                <a16:creationId xmlns:a16="http://schemas.microsoft.com/office/drawing/2014/main" id="{D481099D-A1CE-4883-91BD-2B350B0F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462" y="1933935"/>
            <a:ext cx="973925" cy="97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5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buNone/>
            </a:pPr>
            <a:r>
              <a:rPr lang="en-US" sz="1400" dirty="0"/>
              <a:t>For data extraction, I used </a:t>
            </a:r>
            <a:r>
              <a:rPr lang="en-US" sz="1400" b="1" dirty="0"/>
              <a:t>Crowd Pulse</a:t>
            </a:r>
            <a:r>
              <a:rPr lang="en-US" sz="1400" dirty="0"/>
              <a:t>. It is a platform which provides a graphic interface to visualize data extracted from Twitter. The extraction can be done writing a configuration file in JSON. </a:t>
            </a:r>
          </a:p>
          <a:p>
            <a:pPr marL="165100" indent="0" algn="just">
              <a:buNone/>
            </a:pPr>
            <a:r>
              <a:rPr lang="en-US" sz="1400" dirty="0"/>
              <a:t>I decided to use Crowd Pulse because of its easiness of use and the large number of operations it provides. These operations or extensions are called plugins.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CROWD PULSE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9075C6C-7B2E-494C-9181-C0ECCE831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1" t="11536"/>
          <a:stretch/>
        </p:blipFill>
        <p:spPr>
          <a:xfrm>
            <a:off x="2871787" y="2271137"/>
            <a:ext cx="4021930" cy="28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7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1092675" y="107876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email-notify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accent5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social-twitter</a:t>
            </a:r>
            <a:endParaRPr lang="it-IT" altLang="it-IT" sz="1500" dirty="0">
              <a:solidFill>
                <a:schemeClr val="accent5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social-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facebook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accent5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data-java</a:t>
            </a:r>
            <a:endParaRPr lang="it-IT" altLang="it-IT" sz="1500" dirty="0">
              <a:solidFill>
                <a:schemeClr val="accent5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detect-language-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optimaize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geo-</a:t>
            </a:r>
            <a:r>
              <a:rPr lang="it-IT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profile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-</a:t>
            </a:r>
            <a:r>
              <a:rPr lang="it-IT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google-maps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geo-message-from-profile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index-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uniba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tag-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babelfy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tag-me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tag-open-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calais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tag-</a:t>
            </a:r>
            <a:r>
              <a:rPr lang="it-IT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wikipedia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-</a:t>
            </a:r>
            <a:r>
              <a:rPr lang="it-IT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miner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categorize-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wikipedia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accent5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tokenize-open-</a:t>
            </a:r>
            <a:r>
              <a:rPr lang="en-US" altLang="it-IT" sz="1500" dirty="0" err="1">
                <a:solidFill>
                  <a:schemeClr val="accent5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endParaRPr lang="it-IT" altLang="it-IT" sz="1500" dirty="0">
              <a:solidFill>
                <a:schemeClr val="accent5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7"/>
              </a:rPr>
              <a:t>lemmatize-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7"/>
              </a:rPr>
              <a:t>morphit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8"/>
              </a:rPr>
              <a:t>lemmatize-stanford-corenlp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it-IT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9"/>
              </a:rPr>
              <a:t>lemmatize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9"/>
              </a:rPr>
              <a:t>-multi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0"/>
              </a:rPr>
              <a:t>pos-tag-open-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0"/>
              </a:rPr>
              <a:t>nlp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1"/>
              </a:rPr>
              <a:t>pos-tag-simple-it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2"/>
              </a:rPr>
              <a:t>pos-tag-simple-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2"/>
              </a:rPr>
              <a:t>en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3"/>
              </a:rPr>
              <a:t>pos-tag-simple-multi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4"/>
              </a:rPr>
              <a:t>rem-stop-word-simple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1"/>
              </a:rPr>
              <a:t>i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5"/>
              </a:rPr>
              <a:t>nfogram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accent5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sentiment-</a:t>
            </a:r>
            <a:r>
              <a:rPr lang="en-US" altLang="it-IT" sz="1500" dirty="0" err="1">
                <a:solidFill>
                  <a:schemeClr val="accent5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sentit</a:t>
            </a:r>
            <a:endParaRPr lang="it-IT" altLang="it-IT" sz="1500" dirty="0">
              <a:solidFill>
                <a:schemeClr val="accent5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7"/>
              </a:rPr>
              <a:t>sentiment-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7"/>
              </a:rPr>
              <a:t>sentiwordnet</a:t>
            </a:r>
            <a:endParaRPr lang="en-US" altLang="it-IT" sz="1500" dirty="0">
              <a:solidFill>
                <a:schemeClr val="tx1"/>
              </a:solidFill>
              <a:latin typeface="Maven Pro" panose="020B0604020202020204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AVAILABLE PLUGINS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18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7936706" cy="5072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buNone/>
            </a:pPr>
            <a:r>
              <a:rPr lang="en-US" sz="1000" dirty="0"/>
              <a:t>{"process": {</a:t>
            </a:r>
          </a:p>
          <a:p>
            <a:pPr marL="165100" indent="0" algn="just">
              <a:buNone/>
            </a:pPr>
            <a:r>
              <a:rPr lang="en-US" sz="1000" dirty="0"/>
              <a:t>    "name": "Project - Emotional City",</a:t>
            </a:r>
          </a:p>
          <a:p>
            <a:pPr marL="165100" indent="0" algn="just">
              <a:buNone/>
            </a:pPr>
            <a:r>
              <a:rPr lang="en-US" sz="1000" dirty="0"/>
              <a:t>    "logs": "/opt/crowd-pulse/logs"</a:t>
            </a:r>
          </a:p>
          <a:p>
            <a:pPr marL="165100" indent="0" algn="just">
              <a:buNone/>
            </a:pPr>
            <a:r>
              <a:rPr lang="en-US" sz="1000" dirty="0"/>
              <a:t>  },</a:t>
            </a:r>
          </a:p>
          <a:p>
            <a:pPr marL="165100" indent="0" algn="just">
              <a:buNone/>
            </a:pPr>
            <a:r>
              <a:rPr lang="en-US" sz="1000" dirty="0"/>
              <a:t>  "nodes": {</a:t>
            </a:r>
          </a:p>
          <a:p>
            <a:pPr marL="165100" indent="0" algn="just">
              <a:buNone/>
            </a:pPr>
            <a:r>
              <a:rPr lang="en-US" sz="1000" dirty="0"/>
              <a:t>    "message-extractor": {</a:t>
            </a:r>
          </a:p>
          <a:p>
            <a:pPr marL="165100" indent="0" algn="just">
              <a:buNone/>
            </a:pPr>
            <a:r>
              <a:rPr lang="en-US" sz="1000" dirty="0"/>
              <a:t>      "plugin": "extractor-twitter",</a:t>
            </a:r>
          </a:p>
          <a:p>
            <a:pPr marL="165100" indent="0" algn="just">
              <a:buNone/>
            </a:pPr>
            <a:r>
              <a:rPr lang="en-US" sz="1000" dirty="0"/>
              <a:t>      "config": {</a:t>
            </a:r>
          </a:p>
          <a:p>
            <a:pPr marL="165100" indent="0" algn="just">
              <a:buNone/>
            </a:pPr>
            <a:r>
              <a:rPr lang="en-US" sz="1000" dirty="0"/>
              <a:t>        "query": ["</a:t>
            </a:r>
            <a:r>
              <a:rPr lang="en-US" sz="1000" dirty="0" err="1"/>
              <a:t>puglia</a:t>
            </a:r>
            <a:r>
              <a:rPr lang="en-US" sz="1000" dirty="0"/>
              <a:t>", "</a:t>
            </a:r>
            <a:r>
              <a:rPr lang="en-US" sz="1000" dirty="0" err="1"/>
              <a:t>bari</a:t>
            </a:r>
            <a:r>
              <a:rPr lang="en-US" sz="1000" dirty="0"/>
              <a:t>", "</a:t>
            </a:r>
            <a:r>
              <a:rPr lang="en-US" sz="1000" dirty="0" err="1"/>
              <a:t>barletta</a:t>
            </a:r>
            <a:r>
              <a:rPr lang="en-US" sz="1000" dirty="0"/>
              <a:t>", "</a:t>
            </a:r>
            <a:r>
              <a:rPr lang="en-US" sz="1000" dirty="0" err="1"/>
              <a:t>andria</a:t>
            </a:r>
            <a:r>
              <a:rPr lang="en-US" sz="1000" dirty="0"/>
              <a:t>", "</a:t>
            </a:r>
            <a:r>
              <a:rPr lang="en-US" sz="1000" dirty="0" err="1"/>
              <a:t>trani</a:t>
            </a:r>
            <a:r>
              <a:rPr lang="en-US" sz="1000" dirty="0"/>
              <a:t>", "</a:t>
            </a:r>
            <a:r>
              <a:rPr lang="en-US" sz="1000" dirty="0" err="1"/>
              <a:t>lecce</a:t>
            </a:r>
            <a:r>
              <a:rPr lang="en-US" sz="1000" dirty="0"/>
              <a:t>", "</a:t>
            </a:r>
            <a:r>
              <a:rPr lang="en-US" sz="1000" dirty="0" err="1"/>
              <a:t>taranto</a:t>
            </a:r>
            <a:r>
              <a:rPr lang="en-US" sz="1000" dirty="0"/>
              <a:t>", "brindisi", "</a:t>
            </a:r>
            <a:r>
              <a:rPr lang="en-US" sz="1000" dirty="0" err="1"/>
              <a:t>foggia</a:t>
            </a:r>
            <a:r>
              <a:rPr lang="en-US" sz="1000" dirty="0"/>
              <a:t>", "</a:t>
            </a:r>
            <a:r>
              <a:rPr lang="en-US" sz="1000" dirty="0" err="1"/>
              <a:t>decaro</a:t>
            </a:r>
            <a:r>
              <a:rPr lang="en-US" sz="1000" dirty="0"/>
              <a:t>" ],	</a:t>
            </a:r>
          </a:p>
          <a:p>
            <a:pPr marL="165100" indent="0" algn="just">
              <a:buNone/>
            </a:pPr>
            <a:r>
              <a:rPr lang="en-US" sz="1000" dirty="0"/>
              <a:t>        “location”: ["14.7748476736", "39.6176788304", "19.0160785326", "42.2822860976"],</a:t>
            </a:r>
          </a:p>
          <a:p>
            <a:pPr marL="165100" indent="0" algn="just">
              <a:buNone/>
            </a:pPr>
            <a:r>
              <a:rPr lang="en-US" sz="1000" dirty="0"/>
              <a:t>        "since": "2019-07-01", "language": "it"</a:t>
            </a:r>
          </a:p>
          <a:p>
            <a:pPr marL="165100" indent="0" algn="just">
              <a:buNone/>
            </a:pPr>
            <a:r>
              <a:rPr lang="en-US" sz="1000" dirty="0"/>
              <a:t>      }</a:t>
            </a:r>
          </a:p>
          <a:p>
            <a:pPr marL="165100" indent="0" algn="just">
              <a:buNone/>
            </a:pPr>
            <a:r>
              <a:rPr lang="en-US" sz="1000" dirty="0"/>
              <a:t>    },</a:t>
            </a:r>
          </a:p>
          <a:p>
            <a:pPr marL="165100" indent="0" algn="just">
              <a:buNone/>
            </a:pPr>
            <a:r>
              <a:rPr lang="en-US" sz="1000" dirty="0"/>
              <a:t>    "tokenizer": {</a:t>
            </a:r>
          </a:p>
          <a:p>
            <a:pPr marL="165100" indent="0" algn="just">
              <a:buNone/>
            </a:pPr>
            <a:r>
              <a:rPr lang="en-US" sz="1000" dirty="0"/>
              <a:t>      "plugin": "tokenizer-</a:t>
            </a:r>
            <a:r>
              <a:rPr lang="en-US" sz="1000" dirty="0" err="1"/>
              <a:t>opennlp</a:t>
            </a:r>
            <a:r>
              <a:rPr lang="en-US" sz="1000" dirty="0"/>
              <a:t>",</a:t>
            </a:r>
          </a:p>
          <a:p>
            <a:pPr marL="165100" indent="0" algn="just">
              <a:buNone/>
            </a:pPr>
            <a:r>
              <a:rPr lang="en-US" sz="1000" dirty="0"/>
              <a:t>      "config": {</a:t>
            </a:r>
          </a:p>
          <a:p>
            <a:pPr marL="165100" indent="0" algn="just">
              <a:buNone/>
            </a:pPr>
            <a:r>
              <a:rPr lang="en-US" sz="1000" dirty="0"/>
              <a:t>        "</a:t>
            </a:r>
            <a:r>
              <a:rPr lang="en-US" sz="1000" dirty="0" err="1"/>
              <a:t>minChars</a:t>
            </a:r>
            <a:r>
              <a:rPr lang="en-US" sz="1000" dirty="0"/>
              <a:t>": "4", "mentions": "true", "</a:t>
            </a:r>
            <a:r>
              <a:rPr lang="en-US" sz="1000" dirty="0" err="1"/>
              <a:t>urls</a:t>
            </a:r>
            <a:r>
              <a:rPr lang="en-US" sz="1000" dirty="0"/>
              <a:t>": "true",  "hashtags": "false",  "calculate": "new"</a:t>
            </a:r>
          </a:p>
          <a:p>
            <a:pPr marL="165100" indent="0" algn="just">
              <a:buNone/>
            </a:pPr>
            <a:r>
              <a:rPr lang="en-US" sz="1000" dirty="0"/>
              <a:t>      }</a:t>
            </a:r>
          </a:p>
          <a:p>
            <a:pPr marL="165100" indent="0" algn="just">
              <a:buNone/>
            </a:pPr>
            <a:r>
              <a:rPr lang="en-US" sz="1000" dirty="0"/>
              <a:t>    },</a:t>
            </a:r>
          </a:p>
          <a:p>
            <a:pPr marL="165100" indent="0" algn="just">
              <a:buNone/>
            </a:pPr>
            <a:r>
              <a:rPr lang="en-US" sz="1000" dirty="0"/>
              <a:t>    "sentiment": {</a:t>
            </a:r>
          </a:p>
          <a:p>
            <a:pPr marL="165100" indent="0" algn="just">
              <a:buNone/>
            </a:pPr>
            <a:r>
              <a:rPr lang="en-US" sz="1000" dirty="0"/>
              <a:t>      "plugin": "sentiment-</a:t>
            </a:r>
            <a:r>
              <a:rPr lang="en-US" sz="1000" dirty="0" err="1"/>
              <a:t>sentit</a:t>
            </a:r>
            <a:r>
              <a:rPr lang="en-US" sz="1000" dirty="0"/>
              <a:t>",</a:t>
            </a:r>
          </a:p>
          <a:p>
            <a:pPr marL="165100" indent="0" algn="just">
              <a:buNone/>
            </a:pPr>
            <a:r>
              <a:rPr lang="en-US" sz="1000" dirty="0"/>
              <a:t>    },</a:t>
            </a:r>
          </a:p>
          <a:p>
            <a:pPr marL="165100" indent="0" algn="just">
              <a:buNone/>
            </a:pPr>
            <a:r>
              <a:rPr lang="en-US" sz="1000" dirty="0"/>
              <a:t>    "message-</a:t>
            </a:r>
            <a:r>
              <a:rPr lang="en-US" sz="1000" dirty="0" err="1"/>
              <a:t>persister</a:t>
            </a:r>
            <a:r>
              <a:rPr lang="en-US" sz="1000" dirty="0"/>
              <a:t>": {</a:t>
            </a:r>
          </a:p>
          <a:p>
            <a:pPr marL="165100" indent="0" algn="just">
              <a:buNone/>
            </a:pPr>
            <a:r>
              <a:rPr lang="en-US" sz="1000" dirty="0"/>
              <a:t>      "plugin": "message-persist",  "config": {"</a:t>
            </a:r>
            <a:r>
              <a:rPr lang="en-US" sz="1000" dirty="0" err="1"/>
              <a:t>db</a:t>
            </a:r>
            <a:r>
              <a:rPr lang="en-US" sz="1000" dirty="0"/>
              <a:t>": "</a:t>
            </a:r>
            <a:r>
              <a:rPr lang="en-US" sz="1000" dirty="0" err="1"/>
              <a:t>emotionalcity</a:t>
            </a:r>
            <a:r>
              <a:rPr lang="en-US" sz="1000" dirty="0"/>
              <a:t>"}</a:t>
            </a:r>
          </a:p>
          <a:p>
            <a:pPr marL="165100" indent="0" algn="just">
              <a:buNone/>
            </a:pPr>
            <a:r>
              <a:rPr lang="en-US" sz="1000" dirty="0"/>
              <a:t>    }</a:t>
            </a:r>
          </a:p>
          <a:p>
            <a:pPr marL="165100" indent="0" algn="just">
              <a:buNone/>
            </a:pPr>
            <a:r>
              <a:rPr lang="en-US" sz="1000" dirty="0"/>
              <a:t>  },</a:t>
            </a:r>
          </a:p>
          <a:p>
            <a:pPr marL="165100" indent="0" algn="just">
              <a:buNone/>
            </a:pPr>
            <a:r>
              <a:rPr lang="en-US" sz="1000" dirty="0"/>
              <a:t>  "edges": {</a:t>
            </a:r>
          </a:p>
          <a:p>
            <a:pPr marL="165100" indent="0" algn="just">
              <a:buNone/>
            </a:pPr>
            <a:r>
              <a:rPr lang="en-US" sz="1000" dirty="0"/>
              <a:t>    "message-extractor": ["tokenizer"],</a:t>
            </a:r>
          </a:p>
          <a:p>
            <a:pPr marL="165100" indent="0" algn="just">
              <a:buNone/>
            </a:pPr>
            <a:r>
              <a:rPr lang="en-US" sz="1000" dirty="0"/>
              <a:t>    "tokenizer": ["sentiment"],</a:t>
            </a:r>
          </a:p>
          <a:p>
            <a:pPr marL="165100" indent="0" algn="just">
              <a:buNone/>
            </a:pPr>
            <a:r>
              <a:rPr lang="en-US" sz="1000" dirty="0"/>
              <a:t>    "sentiment": ["message-</a:t>
            </a:r>
            <a:r>
              <a:rPr lang="en-US" sz="1000" dirty="0" err="1"/>
              <a:t>persister</a:t>
            </a:r>
            <a:r>
              <a:rPr lang="en-US" sz="1000" dirty="0"/>
              <a:t>"]</a:t>
            </a:r>
          </a:p>
          <a:p>
            <a:pPr marL="165100" indent="0" algn="just">
              <a:buNone/>
            </a:pPr>
            <a:r>
              <a:rPr lang="en-US" sz="1000" dirty="0"/>
              <a:t>  }</a:t>
            </a:r>
          </a:p>
          <a:p>
            <a:pPr marL="165100" indent="0" algn="just">
              <a:buNone/>
            </a:pPr>
            <a:r>
              <a:rPr lang="en-US" sz="1000" dirty="0"/>
              <a:t>}</a:t>
            </a:r>
          </a:p>
        </p:txBody>
      </p:sp>
      <p:pic>
        <p:nvPicPr>
          <p:cNvPr id="1026" name="Picture 2" descr="Parentesi graffa | AssoserviziAssoservizi">
            <a:extLst>
              <a:ext uri="{FF2B5EF4-FFF2-40B4-BE49-F238E27FC236}">
                <a16:creationId xmlns:a16="http://schemas.microsoft.com/office/drawing/2014/main" id="{48814302-83CF-43DC-8252-601442CE4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894" y="205385"/>
            <a:ext cx="150358" cy="39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3ABC3-B4D0-4574-BA0D-A4645DBA3C62}"/>
              </a:ext>
            </a:extLst>
          </p:cNvPr>
          <p:cNvSpPr txBox="1"/>
          <p:nvPr/>
        </p:nvSpPr>
        <p:spPr>
          <a:xfrm>
            <a:off x="2729252" y="248841"/>
            <a:ext cx="184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Name and log </a:t>
            </a:r>
            <a:r>
              <a:rPr lang="it-IT" dirty="0" err="1">
                <a:solidFill>
                  <a:schemeClr val="tx2"/>
                </a:solidFill>
              </a:rPr>
              <a:t>path</a:t>
            </a:r>
            <a:endParaRPr lang="it-IT" dirty="0">
              <a:solidFill>
                <a:schemeClr val="tx2"/>
              </a:solidFill>
            </a:endParaRPr>
          </a:p>
        </p:txBody>
      </p:sp>
      <p:pic>
        <p:nvPicPr>
          <p:cNvPr id="9" name="Picture 2" descr="Parentesi graffa | AssoserviziAssoservizi">
            <a:extLst>
              <a:ext uri="{FF2B5EF4-FFF2-40B4-BE49-F238E27FC236}">
                <a16:creationId xmlns:a16="http://schemas.microsoft.com/office/drawing/2014/main" id="{19AE8C31-E169-48CD-9903-150115EF5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493" y="1100735"/>
            <a:ext cx="310015" cy="81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6542BF-72C2-474F-AEA6-917BFA2B728A}"/>
              </a:ext>
            </a:extLst>
          </p:cNvPr>
          <p:cNvSpPr txBox="1"/>
          <p:nvPr/>
        </p:nvSpPr>
        <p:spPr>
          <a:xfrm>
            <a:off x="6927508" y="1353741"/>
            <a:ext cx="184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/>
                </a:solidFill>
              </a:rPr>
              <a:t>Extraction</a:t>
            </a:r>
            <a:r>
              <a:rPr lang="it-IT" dirty="0">
                <a:solidFill>
                  <a:schemeClr val="tx2"/>
                </a:solidFill>
              </a:rPr>
              <a:t> settings</a:t>
            </a:r>
          </a:p>
        </p:txBody>
      </p:sp>
      <p:pic>
        <p:nvPicPr>
          <p:cNvPr id="11" name="Picture 2" descr="Parentesi graffa | AssoserviziAssoservizi">
            <a:extLst>
              <a:ext uri="{FF2B5EF4-FFF2-40B4-BE49-F238E27FC236}">
                <a16:creationId xmlns:a16="http://schemas.microsoft.com/office/drawing/2014/main" id="{C2D307EE-ABA8-483E-89D9-F21C48EA7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7" y="2129135"/>
            <a:ext cx="310015" cy="81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A8374C-6D2D-4D50-A344-99B3E2AAE780}"/>
              </a:ext>
            </a:extLst>
          </p:cNvPr>
          <p:cNvSpPr txBox="1"/>
          <p:nvPr/>
        </p:nvSpPr>
        <p:spPr>
          <a:xfrm>
            <a:off x="6462938" y="2382141"/>
            <a:ext cx="184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/>
                </a:solidFill>
              </a:rPr>
              <a:t>Tokenization</a:t>
            </a:r>
            <a:endParaRPr lang="it-IT" dirty="0">
              <a:solidFill>
                <a:schemeClr val="tx2"/>
              </a:solidFill>
            </a:endParaRPr>
          </a:p>
        </p:txBody>
      </p:sp>
      <p:pic>
        <p:nvPicPr>
          <p:cNvPr id="13" name="Picture 2" descr="Parentesi graffa | AssoserviziAssoservizi">
            <a:extLst>
              <a:ext uri="{FF2B5EF4-FFF2-40B4-BE49-F238E27FC236}">
                <a16:creationId xmlns:a16="http://schemas.microsoft.com/office/drawing/2014/main" id="{D95314E7-816A-47B4-968B-907B5B4CC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073" y="3021206"/>
            <a:ext cx="142875" cy="3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071FE97-FC2A-44A0-A074-7DC4F4005CF6}"/>
              </a:ext>
            </a:extLst>
          </p:cNvPr>
          <p:cNvSpPr txBox="1"/>
          <p:nvPr/>
        </p:nvSpPr>
        <p:spPr>
          <a:xfrm>
            <a:off x="2757487" y="3054840"/>
            <a:ext cx="184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Sentiment Analysis</a:t>
            </a:r>
          </a:p>
        </p:txBody>
      </p:sp>
      <p:pic>
        <p:nvPicPr>
          <p:cNvPr id="15" name="Picture 2" descr="Parentesi graffa | AssoserviziAssoservizi">
            <a:extLst>
              <a:ext uri="{FF2B5EF4-FFF2-40B4-BE49-F238E27FC236}">
                <a16:creationId xmlns:a16="http://schemas.microsoft.com/office/drawing/2014/main" id="{C5100BA7-A03E-4F0E-857A-9806A0788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229" y="3523650"/>
            <a:ext cx="142875" cy="3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874D73-B602-4FC1-B8BD-EA0F60986855}"/>
              </a:ext>
            </a:extLst>
          </p:cNvPr>
          <p:cNvSpPr txBox="1"/>
          <p:nvPr/>
        </p:nvSpPr>
        <p:spPr>
          <a:xfrm>
            <a:off x="4408543" y="3557284"/>
            <a:ext cx="184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Storage</a:t>
            </a:r>
          </a:p>
        </p:txBody>
      </p:sp>
      <p:pic>
        <p:nvPicPr>
          <p:cNvPr id="17" name="Picture 2" descr="Parentesi graffa | AssoserviziAssoservizi">
            <a:extLst>
              <a:ext uri="{FF2B5EF4-FFF2-40B4-BE49-F238E27FC236}">
                <a16:creationId xmlns:a16="http://schemas.microsoft.com/office/drawing/2014/main" id="{D6DE857E-D624-46D6-9AF3-42579EB0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154" y="4030108"/>
            <a:ext cx="291534" cy="76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C8389EF-E33F-47C6-9A6C-54BEB2ACFDDD}"/>
              </a:ext>
            </a:extLst>
          </p:cNvPr>
          <p:cNvSpPr txBox="1"/>
          <p:nvPr/>
        </p:nvSpPr>
        <p:spPr>
          <a:xfrm>
            <a:off x="3214688" y="4246201"/>
            <a:ext cx="184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154566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485357" y="1360456"/>
            <a:ext cx="3751538" cy="1308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API IMPLEMENTATION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C000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C000"/>
              </a:solidFill>
              <a:highlight>
                <a:srgbClr val="000080"/>
              </a:highlight>
            </a:endParaRPr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490;p27">
            <a:extLst>
              <a:ext uri="{FF2B5EF4-FFF2-40B4-BE49-F238E27FC236}">
                <a16:creationId xmlns:a16="http://schemas.microsoft.com/office/drawing/2014/main" id="{58C942AB-A901-476B-B932-AD11A8469D61}"/>
              </a:ext>
            </a:extLst>
          </p:cNvPr>
          <p:cNvGrpSpPr/>
          <p:nvPr/>
        </p:nvGrpSpPr>
        <p:grpSpPr>
          <a:xfrm>
            <a:off x="5876468" y="2003112"/>
            <a:ext cx="897913" cy="816026"/>
            <a:chOff x="3095745" y="3805393"/>
            <a:chExt cx="352840" cy="354717"/>
          </a:xfrm>
        </p:grpSpPr>
        <p:sp>
          <p:nvSpPr>
            <p:cNvPr id="9" name="Google Shape;491;p27">
              <a:extLst>
                <a:ext uri="{FF2B5EF4-FFF2-40B4-BE49-F238E27FC236}">
                  <a16:creationId xmlns:a16="http://schemas.microsoft.com/office/drawing/2014/main" id="{EFAA8F97-34AE-4222-AE7B-75D0FCA3BC19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2;p27">
              <a:extLst>
                <a:ext uri="{FF2B5EF4-FFF2-40B4-BE49-F238E27FC236}">
                  <a16:creationId xmlns:a16="http://schemas.microsoft.com/office/drawing/2014/main" id="{AAC43616-7EC6-477A-B986-5556A6CBB012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3;p27">
              <a:extLst>
                <a:ext uri="{FF2B5EF4-FFF2-40B4-BE49-F238E27FC236}">
                  <a16:creationId xmlns:a16="http://schemas.microsoft.com/office/drawing/2014/main" id="{A1C999A1-AEB3-44D0-8C6C-487E7E6C8A51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4;p27">
              <a:extLst>
                <a:ext uri="{FF2B5EF4-FFF2-40B4-BE49-F238E27FC236}">
                  <a16:creationId xmlns:a16="http://schemas.microsoft.com/office/drawing/2014/main" id="{47EA6EBC-E386-4057-80CD-26A781464284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5;p27">
              <a:extLst>
                <a:ext uri="{FF2B5EF4-FFF2-40B4-BE49-F238E27FC236}">
                  <a16:creationId xmlns:a16="http://schemas.microsoft.com/office/drawing/2014/main" id="{5CAE4847-DEF2-4C92-BDE0-054121463B8E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6;p27">
              <a:extLst>
                <a:ext uri="{FF2B5EF4-FFF2-40B4-BE49-F238E27FC236}">
                  <a16:creationId xmlns:a16="http://schemas.microsoft.com/office/drawing/2014/main" id="{A9CEA769-D61E-49C5-8609-22E409DE6764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448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buNone/>
            </a:pPr>
            <a:r>
              <a:rPr lang="en-US" sz="1400" b="1" dirty="0"/>
              <a:t>MongoDB</a:t>
            </a:r>
            <a:r>
              <a:rPr lang="en-US" sz="1400" dirty="0"/>
              <a:t> is a non-relational, document-oriented DBMS. </a:t>
            </a:r>
            <a:endParaRPr lang="it-IT" sz="1400" dirty="0"/>
          </a:p>
          <a:p>
            <a:pPr marL="165100" indent="0" algn="just">
              <a:buNone/>
            </a:pPr>
            <a:r>
              <a:rPr lang="en-US" sz="1400" dirty="0"/>
              <a:t>The high availability, horizontal scalability and geographical distribution are native, and it is easy to use. In the database, </a:t>
            </a:r>
            <a:r>
              <a:rPr lang="en-US" sz="1400" b="1" dirty="0"/>
              <a:t>_id</a:t>
            </a:r>
            <a:r>
              <a:rPr lang="en-US" sz="1400" dirty="0"/>
              <a:t>, </a:t>
            </a:r>
            <a:r>
              <a:rPr lang="en-US" sz="1400" b="1" dirty="0"/>
              <a:t>text</a:t>
            </a:r>
            <a:r>
              <a:rPr lang="en-US" sz="1400" dirty="0"/>
              <a:t> and </a:t>
            </a:r>
            <a:r>
              <a:rPr lang="en-US" sz="1400" b="1" dirty="0"/>
              <a:t>locations</a:t>
            </a:r>
            <a:r>
              <a:rPr lang="en-US" sz="1400" dirty="0"/>
              <a:t> have been indexed so to speed up information retrieval. Indexes support the efficient execution of queries. Without indexes, MongoDB must perform a collection</a:t>
            </a:r>
            <a:r>
              <a:rPr lang="en-US" sz="1400" i="1" dirty="0"/>
              <a:t> scan</a:t>
            </a:r>
            <a:r>
              <a:rPr lang="en-US" sz="1400" dirty="0"/>
              <a:t> to select those documents that match the query statement. If an appropriate index exists for a query, MongoDB can use the index to limit the number of documents it must inspect.</a:t>
            </a:r>
          </a:p>
          <a:p>
            <a:pPr marL="165100" indent="0" algn="just">
              <a:buNone/>
            </a:pPr>
            <a:endParaRPr lang="it-IT" sz="14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Database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DEC002-6C18-4108-9582-D9305E1DD108}"/>
              </a:ext>
            </a:extLst>
          </p:cNvPr>
          <p:cNvPicPr/>
          <p:nvPr/>
        </p:nvPicPr>
        <p:blipFill rotWithShape="1">
          <a:blip r:embed="rId3"/>
          <a:srcRect l="32069" t="39457" b="7448"/>
          <a:stretch/>
        </p:blipFill>
        <p:spPr bwMode="auto">
          <a:xfrm>
            <a:off x="4064819" y="2491704"/>
            <a:ext cx="4402456" cy="2582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61801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1052</Words>
  <Application>Microsoft Office PowerPoint</Application>
  <PresentationFormat>Presentazione su schermo (16:9)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Maven Pro</vt:lpstr>
      <vt:lpstr>Share Tech</vt:lpstr>
      <vt:lpstr>Advent Pro SemiBold</vt:lpstr>
      <vt:lpstr>Arial</vt:lpstr>
      <vt:lpstr>Livvic Light</vt:lpstr>
      <vt:lpstr>Fira Sans Extra Condensed Medium</vt:lpstr>
      <vt:lpstr>Nunito Light</vt:lpstr>
      <vt:lpstr>Data Science Consulting by Slidesgo</vt:lpstr>
      <vt:lpstr>INTELLIGENT INFORMATION ACCESS AND NATURAL LANGUAGE PROCESSING</vt:lpstr>
      <vt:lpstr>WHAT IS EMOTIONAL CITY</vt:lpstr>
      <vt:lpstr>RETRIEVE DATA</vt:lpstr>
      <vt:lpstr>DATA EXTRACTION</vt:lpstr>
      <vt:lpstr>CROWD PULSE</vt:lpstr>
      <vt:lpstr>AVAILABLE PLUGINS</vt:lpstr>
      <vt:lpstr>Presentazione standard di PowerPoint</vt:lpstr>
      <vt:lpstr>API IMPLEMENTATION</vt:lpstr>
      <vt:lpstr>Database</vt:lpstr>
      <vt:lpstr>twitter_requests.py</vt:lpstr>
      <vt:lpstr>Indexes</vt:lpstr>
      <vt:lpstr>backup</vt:lpstr>
      <vt:lpstr>Pyunit</vt:lpstr>
      <vt:lpstr>Considerations and future expansions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ACCESS AND NATURAL LANGUAGE PROCESSING</dc:title>
  <cp:lastModifiedBy>Davide Di Pierro</cp:lastModifiedBy>
  <cp:revision>90</cp:revision>
  <dcterms:modified xsi:type="dcterms:W3CDTF">2020-12-30T21:45:50Z</dcterms:modified>
</cp:coreProperties>
</file>