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9"/>
  </p:notesMasterIdLst>
  <p:sldIdLst>
    <p:sldId id="256" r:id="rId2"/>
    <p:sldId id="257" r:id="rId3"/>
    <p:sldId id="258" r:id="rId4"/>
    <p:sldId id="358" r:id="rId5"/>
    <p:sldId id="298" r:id="rId6"/>
    <p:sldId id="357" r:id="rId7"/>
    <p:sldId id="301" r:id="rId8"/>
    <p:sldId id="302" r:id="rId9"/>
    <p:sldId id="303" r:id="rId10"/>
    <p:sldId id="304" r:id="rId11"/>
    <p:sldId id="305" r:id="rId12"/>
    <p:sldId id="306" r:id="rId13"/>
    <p:sldId id="307" r:id="rId14"/>
    <p:sldId id="359" r:id="rId15"/>
    <p:sldId id="361" r:id="rId16"/>
    <p:sldId id="362" r:id="rId17"/>
    <p:sldId id="268" r:id="rId18"/>
  </p:sldIdLst>
  <p:sldSz cx="9144000" cy="5143500" type="screen16x9"/>
  <p:notesSz cx="6858000" cy="9144000"/>
  <p:embeddedFontLst>
    <p:embeddedFont>
      <p:font typeface="Advent Pro SemiBold" panose="020B0604020202020204" charset="0"/>
      <p:regular r:id="rId20"/>
      <p:bold r:id="rId21"/>
    </p:embeddedFont>
    <p:embeddedFont>
      <p:font typeface="Fira Sans Extra Condensed Medium" panose="020B0604020202020204" charset="0"/>
      <p:regular r:id="rId22"/>
      <p:bold r:id="rId23"/>
      <p:italic r:id="rId24"/>
      <p:boldItalic r:id="rId25"/>
    </p:embeddedFont>
    <p:embeddedFont>
      <p:font typeface="Maven Pro" panose="020B0604020202020204" charset="0"/>
      <p:regular r:id="rId26"/>
      <p:bold r:id="rId27"/>
    </p:embeddedFont>
    <p:embeddedFont>
      <p:font typeface="Share Tech" panose="020B0604020202020204"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FB136B-8FBE-4BF5-A310-53F175AE32A4}">
  <a:tblStyle styleId="{A6FB136B-8FBE-4BF5-A310-53F175AE32A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6123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2962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0215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2982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6813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7602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73756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4425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6332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091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4438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758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3440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9" r:id="rId5"/>
    <p:sldLayoutId id="2147483666" r:id="rId6"/>
    <p:sldLayoutId id="2147483667" r:id="rId7"/>
    <p:sldLayoutId id="214748366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hyperlink" Target="#_Toc59573559"/><Relationship Id="rId13" Type="http://schemas.openxmlformats.org/officeDocument/2006/relationships/hyperlink" Target="#_Toc59573564"/><Relationship Id="rId18" Type="http://schemas.openxmlformats.org/officeDocument/2006/relationships/hyperlink" Target="#_Toc59573569"/><Relationship Id="rId26" Type="http://schemas.openxmlformats.org/officeDocument/2006/relationships/hyperlink" Target="#_Toc59573577"/><Relationship Id="rId3" Type="http://schemas.openxmlformats.org/officeDocument/2006/relationships/hyperlink" Target="#_Toc59573554"/><Relationship Id="rId21" Type="http://schemas.openxmlformats.org/officeDocument/2006/relationships/hyperlink" Target="#_Toc59573572"/><Relationship Id="rId7" Type="http://schemas.openxmlformats.org/officeDocument/2006/relationships/hyperlink" Target="#_Toc59573558"/><Relationship Id="rId12" Type="http://schemas.openxmlformats.org/officeDocument/2006/relationships/hyperlink" Target="#_Toc59573563"/><Relationship Id="rId17" Type="http://schemas.openxmlformats.org/officeDocument/2006/relationships/hyperlink" Target="#_Toc59573568"/><Relationship Id="rId25" Type="http://schemas.openxmlformats.org/officeDocument/2006/relationships/hyperlink" Target="#_Toc59573576"/><Relationship Id="rId2" Type="http://schemas.openxmlformats.org/officeDocument/2006/relationships/notesSlide" Target="../notesSlides/notesSlide6.xml"/><Relationship Id="rId16" Type="http://schemas.openxmlformats.org/officeDocument/2006/relationships/hyperlink" Target="#_Toc59573567"/><Relationship Id="rId20" Type="http://schemas.openxmlformats.org/officeDocument/2006/relationships/hyperlink" Target="#_Toc59573571"/><Relationship Id="rId1" Type="http://schemas.openxmlformats.org/officeDocument/2006/relationships/slideLayout" Target="../slideLayouts/slideLayout6.xml"/><Relationship Id="rId6" Type="http://schemas.openxmlformats.org/officeDocument/2006/relationships/hyperlink" Target="#_Toc59573557"/><Relationship Id="rId11" Type="http://schemas.openxmlformats.org/officeDocument/2006/relationships/hyperlink" Target="#_Toc59573562"/><Relationship Id="rId24" Type="http://schemas.openxmlformats.org/officeDocument/2006/relationships/hyperlink" Target="#_Toc59573575"/><Relationship Id="rId5" Type="http://schemas.openxmlformats.org/officeDocument/2006/relationships/hyperlink" Target="#_Toc59573556"/><Relationship Id="rId15" Type="http://schemas.openxmlformats.org/officeDocument/2006/relationships/hyperlink" Target="#_Toc59573566"/><Relationship Id="rId23" Type="http://schemas.openxmlformats.org/officeDocument/2006/relationships/hyperlink" Target="#_Toc59573574"/><Relationship Id="rId10" Type="http://schemas.openxmlformats.org/officeDocument/2006/relationships/hyperlink" Target="#_Toc59573561"/><Relationship Id="rId19" Type="http://schemas.openxmlformats.org/officeDocument/2006/relationships/hyperlink" Target="#_Toc59573570"/><Relationship Id="rId4" Type="http://schemas.openxmlformats.org/officeDocument/2006/relationships/hyperlink" Target="#_Toc59573555"/><Relationship Id="rId9" Type="http://schemas.openxmlformats.org/officeDocument/2006/relationships/hyperlink" Target="#_Toc59573560"/><Relationship Id="rId14" Type="http://schemas.openxmlformats.org/officeDocument/2006/relationships/hyperlink" Target="#_Toc59573565"/><Relationship Id="rId22" Type="http://schemas.openxmlformats.org/officeDocument/2006/relationships/hyperlink" Target="#_Toc59573573"/><Relationship Id="rId27" Type="http://schemas.openxmlformats.org/officeDocument/2006/relationships/hyperlink" Target="#_Toc59573578"/></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err="1">
                <a:solidFill>
                  <a:schemeClr val="accent5"/>
                </a:solidFill>
              </a:rPr>
              <a:t>Emotional</a:t>
            </a:r>
            <a:r>
              <a:rPr lang="it-IT" dirty="0"/>
              <a:t> </a:t>
            </a:r>
            <a:r>
              <a:rPr lang="it-IT" dirty="0">
                <a:solidFill>
                  <a:schemeClr val="accent5"/>
                </a:solidFill>
              </a:rPr>
              <a:t>City</a:t>
            </a:r>
            <a:endParaRPr dirty="0">
              <a:solidFill>
                <a:schemeClr val="accent5"/>
              </a:solidFill>
            </a:endParaRPr>
          </a:p>
        </p:txBody>
      </p:sp>
      <p:sp>
        <p:nvSpPr>
          <p:cNvPr id="435" name="Google Shape;435;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sz="4000" dirty="0"/>
              <a:t>INTELLIGENT INFORMATION ACCESS AND NATURAL LANGUAGE PROCESSING</a:t>
            </a:r>
            <a:endParaRPr sz="4000"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434;p25">
            <a:extLst>
              <a:ext uri="{FF2B5EF4-FFF2-40B4-BE49-F238E27FC236}">
                <a16:creationId xmlns:a16="http://schemas.microsoft.com/office/drawing/2014/main" id="{4B0BEB64-B740-4F1A-B656-C44FD0508DDB}"/>
              </a:ext>
            </a:extLst>
          </p:cNvPr>
          <p:cNvSpPr txBox="1">
            <a:spLocks/>
          </p:cNvSpPr>
          <p:nvPr/>
        </p:nvSpPr>
        <p:spPr>
          <a:xfrm>
            <a:off x="334752" y="3002386"/>
            <a:ext cx="329550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9pPr>
          </a:lstStyle>
          <a:p>
            <a:pPr marL="0" indent="0" algn="l"/>
            <a:r>
              <a:rPr lang="en-US" b="1" dirty="0">
                <a:solidFill>
                  <a:schemeClr val="bg1"/>
                </a:solidFill>
              </a:rPr>
              <a:t>Professors:</a:t>
            </a:r>
          </a:p>
          <a:p>
            <a:pPr marL="0" indent="0" algn="l"/>
            <a:r>
              <a:rPr lang="en-US" dirty="0">
                <a:solidFill>
                  <a:schemeClr val="bg1"/>
                </a:solidFill>
              </a:rPr>
              <a:t>Giovanni SEMERARO</a:t>
            </a:r>
          </a:p>
          <a:p>
            <a:pPr marL="0" indent="0" algn="l"/>
            <a:r>
              <a:rPr lang="en-US" dirty="0" err="1">
                <a:solidFill>
                  <a:schemeClr val="bg1"/>
                </a:solidFill>
              </a:rPr>
              <a:t>Pierluigi</a:t>
            </a:r>
            <a:r>
              <a:rPr lang="en-US" dirty="0">
                <a:solidFill>
                  <a:schemeClr val="bg1"/>
                </a:solidFill>
              </a:rPr>
              <a:t> CASSOTTI</a:t>
            </a:r>
          </a:p>
        </p:txBody>
      </p:sp>
      <p:sp>
        <p:nvSpPr>
          <p:cNvPr id="30" name="Google Shape;434;p25">
            <a:extLst>
              <a:ext uri="{FF2B5EF4-FFF2-40B4-BE49-F238E27FC236}">
                <a16:creationId xmlns:a16="http://schemas.microsoft.com/office/drawing/2014/main" id="{A6E3F807-D14E-4B8E-B0AF-0C063BF7496E}"/>
              </a:ext>
            </a:extLst>
          </p:cNvPr>
          <p:cNvSpPr txBox="1">
            <a:spLocks/>
          </p:cNvSpPr>
          <p:nvPr/>
        </p:nvSpPr>
        <p:spPr>
          <a:xfrm>
            <a:off x="6297381" y="3970314"/>
            <a:ext cx="329550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9pPr>
          </a:lstStyle>
          <a:p>
            <a:pPr marL="0" indent="0" algn="l"/>
            <a:r>
              <a:rPr lang="en-US" b="1" dirty="0">
                <a:solidFill>
                  <a:schemeClr val="bg1"/>
                </a:solidFill>
              </a:rPr>
              <a:t>Student:</a:t>
            </a:r>
          </a:p>
          <a:p>
            <a:pPr marL="0" indent="0" algn="l"/>
            <a:r>
              <a:rPr lang="en-US" dirty="0">
                <a:solidFill>
                  <a:schemeClr val="bg1"/>
                </a:solidFill>
              </a:rPr>
              <a:t>Davide DI PIERRO</a:t>
            </a:r>
          </a:p>
          <a:p>
            <a:pPr marL="0" indent="0" algn="l"/>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lgn="just">
              <a:buNone/>
            </a:pPr>
            <a:r>
              <a:rPr lang="en-US" sz="1400" dirty="0"/>
              <a:t>This plugin tokenizes data previously retrieved. The tokenization is the process in which we read a text and separate the different words. In some cases, we also filter some words for example removing those which are shorter than three letters or represent an </a:t>
            </a:r>
            <a:r>
              <a:rPr lang="en-US" sz="1400" dirty="0" err="1"/>
              <a:t>url</a:t>
            </a:r>
            <a:r>
              <a:rPr lang="en-US" sz="1400" dirty="0"/>
              <a:t>.</a:t>
            </a:r>
          </a:p>
          <a:p>
            <a:pPr marL="165100" indent="0" algn="just">
              <a:buNone/>
            </a:pPr>
            <a:r>
              <a:rPr lang="it-IT" sz="1400" dirty="0" err="1"/>
              <a:t>This</a:t>
            </a:r>
            <a:r>
              <a:rPr lang="it-IT" sz="1400" dirty="0"/>
              <a:t> </a:t>
            </a:r>
            <a:r>
              <a:rPr lang="it-IT" sz="1400" dirty="0" err="1"/>
              <a:t>is</a:t>
            </a:r>
            <a:r>
              <a:rPr lang="it-IT" sz="1400" dirty="0"/>
              <a:t> the </a:t>
            </a:r>
            <a:r>
              <a:rPr lang="it-IT" sz="1400" dirty="0" err="1"/>
              <a:t>configuration</a:t>
            </a:r>
            <a:r>
              <a:rPr lang="it-IT" sz="1400" dirty="0"/>
              <a:t> for </a:t>
            </a:r>
            <a:r>
              <a:rPr lang="it-IT" sz="1400" dirty="0" err="1"/>
              <a:t>Emotional</a:t>
            </a:r>
            <a:r>
              <a:rPr lang="it-IT" sz="1400" dirty="0"/>
              <a:t> City:</a:t>
            </a:r>
          </a:p>
          <a:p>
            <a:pPr marL="165100" indent="0">
              <a:buNone/>
            </a:pPr>
            <a:r>
              <a:rPr lang="en-US" sz="900" dirty="0"/>
              <a:t>{</a:t>
            </a:r>
            <a:endParaRPr lang="it-IT" sz="900" dirty="0"/>
          </a:p>
          <a:p>
            <a:pPr marL="165100" indent="0">
              <a:buNone/>
            </a:pPr>
            <a:r>
              <a:rPr lang="en-US" sz="900" dirty="0"/>
              <a:t>  "process": {</a:t>
            </a:r>
            <a:r>
              <a:rPr lang="it-IT" sz="900" dirty="0"/>
              <a:t> …</a:t>
            </a:r>
            <a:r>
              <a:rPr lang="en-US" sz="900" dirty="0"/>
              <a:t>  },</a:t>
            </a:r>
            <a:endParaRPr lang="it-IT" sz="900" dirty="0"/>
          </a:p>
          <a:p>
            <a:pPr marL="165100" indent="0">
              <a:buNone/>
            </a:pPr>
            <a:r>
              <a:rPr lang="en-US" sz="900" dirty="0"/>
              <a:t>  "nodes": {</a:t>
            </a:r>
            <a:endParaRPr lang="it-IT" sz="900" dirty="0"/>
          </a:p>
          <a:p>
            <a:pPr marL="165100" indent="0">
              <a:buNone/>
            </a:pPr>
            <a:r>
              <a:rPr lang="en-US" sz="900" dirty="0"/>
              <a:t>    "fetch": {</a:t>
            </a:r>
            <a:r>
              <a:rPr lang="it-IT" sz="900" dirty="0"/>
              <a:t> …</a:t>
            </a:r>
            <a:r>
              <a:rPr lang="en-US" sz="900" dirty="0"/>
              <a:t>  },</a:t>
            </a:r>
            <a:endParaRPr lang="it-IT" sz="900" dirty="0"/>
          </a:p>
          <a:p>
            <a:pPr marL="165100" indent="0">
              <a:buNone/>
            </a:pPr>
            <a:r>
              <a:rPr lang="en-US" sz="900" dirty="0"/>
              <a:t>    "tokenizer": {</a:t>
            </a:r>
            <a:endParaRPr lang="it-IT" sz="900" dirty="0"/>
          </a:p>
          <a:p>
            <a:pPr marL="165100" indent="0">
              <a:buNone/>
            </a:pPr>
            <a:r>
              <a:rPr lang="en-US" sz="900" dirty="0"/>
              <a:t>      "plugin": "tokenizer-</a:t>
            </a:r>
            <a:r>
              <a:rPr lang="en-US" sz="900" dirty="0" err="1"/>
              <a:t>opennlp</a:t>
            </a:r>
            <a:r>
              <a:rPr lang="en-US" sz="900" dirty="0"/>
              <a:t>",</a:t>
            </a:r>
            <a:endParaRPr lang="it-IT" sz="900" dirty="0"/>
          </a:p>
          <a:p>
            <a:pPr marL="165100" indent="0">
              <a:buNone/>
            </a:pPr>
            <a:r>
              <a:rPr lang="en-US" sz="900" dirty="0"/>
              <a:t>      "config": {</a:t>
            </a:r>
            <a:endParaRPr lang="it-IT" sz="900" dirty="0"/>
          </a:p>
          <a:p>
            <a:pPr marL="165100" indent="0">
              <a:buNone/>
            </a:pPr>
            <a:r>
              <a:rPr lang="en-US" sz="900" dirty="0"/>
              <a:t>        "</a:t>
            </a:r>
            <a:r>
              <a:rPr lang="en-US" sz="900" dirty="0" err="1"/>
              <a:t>minChars</a:t>
            </a:r>
            <a:r>
              <a:rPr lang="en-US" sz="900" dirty="0"/>
              <a:t>": "4",</a:t>
            </a:r>
            <a:endParaRPr lang="it-IT" sz="900" dirty="0"/>
          </a:p>
          <a:p>
            <a:pPr marL="165100" indent="0">
              <a:buNone/>
            </a:pPr>
            <a:r>
              <a:rPr lang="en-US" sz="900" dirty="0"/>
              <a:t>        "mentions": "true",</a:t>
            </a:r>
            <a:endParaRPr lang="it-IT" sz="900" dirty="0"/>
          </a:p>
          <a:p>
            <a:pPr marL="165100" indent="0">
              <a:buNone/>
            </a:pPr>
            <a:r>
              <a:rPr lang="en-US" sz="900" dirty="0"/>
              <a:t>        "</a:t>
            </a:r>
            <a:r>
              <a:rPr lang="en-US" sz="900" dirty="0" err="1"/>
              <a:t>urls</a:t>
            </a:r>
            <a:r>
              <a:rPr lang="en-US" sz="900" dirty="0"/>
              <a:t>": "true",</a:t>
            </a:r>
            <a:endParaRPr lang="it-IT" sz="900" dirty="0"/>
          </a:p>
          <a:p>
            <a:pPr marL="165100" indent="0">
              <a:buNone/>
            </a:pPr>
            <a:r>
              <a:rPr lang="en-US" sz="900" dirty="0"/>
              <a:t>        "hashtags": "false",</a:t>
            </a:r>
            <a:endParaRPr lang="it-IT" sz="900" dirty="0"/>
          </a:p>
          <a:p>
            <a:pPr marL="165100" indent="0">
              <a:buNone/>
            </a:pPr>
            <a:r>
              <a:rPr lang="en-US" sz="900" dirty="0"/>
              <a:t>        "calculate": "new"</a:t>
            </a:r>
            <a:endParaRPr lang="it-IT" sz="900" dirty="0"/>
          </a:p>
          <a:p>
            <a:pPr marL="165100" indent="0">
              <a:buNone/>
            </a:pPr>
            <a:r>
              <a:rPr lang="en-US" sz="900" dirty="0"/>
              <a:t>      }</a:t>
            </a:r>
            <a:endParaRPr lang="it-IT" sz="900" dirty="0"/>
          </a:p>
          <a:p>
            <a:pPr marL="165100" indent="0">
              <a:buNone/>
            </a:pPr>
            <a:r>
              <a:rPr lang="en-US" sz="900" dirty="0"/>
              <a:t>    },</a:t>
            </a:r>
            <a:endParaRPr lang="it-IT" sz="900" dirty="0"/>
          </a:p>
          <a:p>
            <a:pPr marL="165100" indent="0">
              <a:buNone/>
            </a:pPr>
            <a:r>
              <a:rPr lang="en-US" sz="900" dirty="0"/>
              <a:t>    "</a:t>
            </a:r>
            <a:r>
              <a:rPr lang="en-US" sz="900" dirty="0" err="1"/>
              <a:t>persistance</a:t>
            </a:r>
            <a:r>
              <a:rPr lang="en-US" sz="900" dirty="0"/>
              <a:t>": { </a:t>
            </a:r>
            <a:r>
              <a:rPr lang="it-IT" sz="900" dirty="0"/>
              <a:t>…</a:t>
            </a:r>
            <a:r>
              <a:rPr lang="en-US" sz="900" dirty="0"/>
              <a:t>  }</a:t>
            </a:r>
            <a:endParaRPr lang="it-IT" sz="900" dirty="0"/>
          </a:p>
          <a:p>
            <a:pPr marL="165100" indent="0">
              <a:buNone/>
            </a:pPr>
            <a:r>
              <a:rPr lang="en-US" sz="900" dirty="0"/>
              <a:t>  },</a:t>
            </a:r>
            <a:endParaRPr lang="it-IT" sz="900" dirty="0"/>
          </a:p>
          <a:p>
            <a:pPr marL="165100" indent="0">
              <a:buNone/>
            </a:pPr>
            <a:r>
              <a:rPr lang="en-US" sz="900" dirty="0"/>
              <a:t>  "edges": {</a:t>
            </a:r>
            <a:r>
              <a:rPr lang="it-IT" sz="900" dirty="0"/>
              <a:t> …</a:t>
            </a:r>
            <a:r>
              <a:rPr lang="en-US" sz="900" dirty="0"/>
              <a:t>  }</a:t>
            </a:r>
            <a:endParaRPr lang="it-IT" sz="900" dirty="0"/>
          </a:p>
          <a:p>
            <a:pPr marL="165100" indent="0">
              <a:buNone/>
            </a:pPr>
            <a:r>
              <a:rPr lang="en-US" sz="900" dirty="0"/>
              <a:t>}</a:t>
            </a:r>
            <a:endParaRPr lang="it-IT" sz="900" dirty="0"/>
          </a:p>
          <a:p>
            <a:pPr marL="165100" indent="0">
              <a:buNone/>
            </a:pPr>
            <a:endParaRPr lang="it-IT" sz="1400" dirty="0"/>
          </a:p>
          <a:p>
            <a:pPr marL="165100" indent="0">
              <a:buNone/>
            </a:pPr>
            <a:endParaRPr lang="it-IT" sz="1400"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err="1"/>
              <a:t>tokenize-opennlp</a:t>
            </a:r>
            <a:endParaRPr dirty="0"/>
          </a:p>
        </p:txBody>
      </p:sp>
    </p:spTree>
    <p:extLst>
      <p:ext uri="{BB962C8B-B14F-4D97-AF65-F5344CB8AC3E}">
        <p14:creationId xmlns:p14="http://schemas.microsoft.com/office/powerpoint/2010/main" val="3377132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buNone/>
            </a:pPr>
            <a:endParaRPr lang="it-IT" sz="900"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Word Cloud</a:t>
            </a:r>
            <a:endParaRPr dirty="0"/>
          </a:p>
        </p:txBody>
      </p:sp>
      <p:pic>
        <p:nvPicPr>
          <p:cNvPr id="5" name="Immagine 4">
            <a:extLst>
              <a:ext uri="{FF2B5EF4-FFF2-40B4-BE49-F238E27FC236}">
                <a16:creationId xmlns:a16="http://schemas.microsoft.com/office/drawing/2014/main" id="{795ACDBA-783D-419E-B838-2E7683AC47FB}"/>
              </a:ext>
            </a:extLst>
          </p:cNvPr>
          <p:cNvPicPr/>
          <p:nvPr/>
        </p:nvPicPr>
        <p:blipFill rotWithShape="1">
          <a:blip r:embed="rId3"/>
          <a:srcRect l="5354" t="3320"/>
          <a:stretch/>
        </p:blipFill>
        <p:spPr bwMode="auto">
          <a:xfrm>
            <a:off x="618825" y="1063524"/>
            <a:ext cx="5164755" cy="37868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69714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lgn="just">
              <a:buNone/>
            </a:pPr>
            <a:r>
              <a:rPr lang="en-US" dirty="0"/>
              <a:t>This plugin provides the sentiment analysis of the tweets. Sentiment analysis algorithms associate a polarity (negative, neutral, positive) to each tweet.</a:t>
            </a:r>
            <a:endParaRPr lang="it-IT" dirty="0"/>
          </a:p>
          <a:p>
            <a:pPr marL="165100" indent="0" algn="just">
              <a:buNone/>
            </a:pPr>
            <a:r>
              <a:rPr lang="en-US" dirty="0"/>
              <a:t>It performs a Machine Learning algorithm called </a:t>
            </a:r>
            <a:r>
              <a:rPr lang="en-US" dirty="0" err="1"/>
              <a:t>SentIt</a:t>
            </a:r>
            <a:r>
              <a:rPr lang="en-US" dirty="0"/>
              <a:t> that returns the polarity of tweets (1: positive, 0:neutral, -1:negative). This is preferred to the approach with </a:t>
            </a:r>
            <a:r>
              <a:rPr lang="en-US" dirty="0" err="1"/>
              <a:t>SentiWordNet</a:t>
            </a:r>
            <a:r>
              <a:rPr lang="en-US" dirty="0"/>
              <a:t> and </a:t>
            </a:r>
            <a:r>
              <a:rPr lang="en-US" dirty="0" err="1"/>
              <a:t>MultiWordNet</a:t>
            </a:r>
            <a:r>
              <a:rPr lang="en-US" dirty="0"/>
              <a:t> because it has been realized from the University of and so we can have access without limits. The plugin does not require any parameters.</a:t>
            </a:r>
          </a:p>
          <a:p>
            <a:pPr marL="165100" indent="0">
              <a:buNone/>
            </a:pPr>
            <a:endParaRPr lang="en-US" dirty="0"/>
          </a:p>
          <a:p>
            <a:pPr marL="165100" indent="0">
              <a:buNone/>
            </a:pPr>
            <a:r>
              <a:rPr lang="en-US" dirty="0"/>
              <a:t> "sentiment": {</a:t>
            </a:r>
            <a:endParaRPr lang="it-IT" dirty="0"/>
          </a:p>
          <a:p>
            <a:pPr marL="165100" indent="0">
              <a:buNone/>
            </a:pPr>
            <a:r>
              <a:rPr lang="en-US" dirty="0"/>
              <a:t>      "plugin": "sentiment-</a:t>
            </a:r>
            <a:r>
              <a:rPr lang="en-US" dirty="0" err="1"/>
              <a:t>sentit</a:t>
            </a:r>
            <a:r>
              <a:rPr lang="en-US" dirty="0"/>
              <a:t>",</a:t>
            </a:r>
            <a:endParaRPr lang="it-IT" dirty="0"/>
          </a:p>
          <a:p>
            <a:pPr marL="165100" indent="0">
              <a:buNone/>
            </a:pPr>
            <a:r>
              <a:rPr lang="en-US" dirty="0"/>
              <a:t>      "config": {</a:t>
            </a:r>
            <a:endParaRPr lang="it-IT" dirty="0"/>
          </a:p>
          <a:p>
            <a:pPr marL="165100" indent="0">
              <a:buNone/>
            </a:pPr>
            <a:r>
              <a:rPr lang="en-US" dirty="0"/>
              <a:t>        "calculate": "new"</a:t>
            </a:r>
            <a:endParaRPr lang="it-IT" dirty="0"/>
          </a:p>
          <a:p>
            <a:pPr marL="165100" indent="0">
              <a:buNone/>
            </a:pPr>
            <a:r>
              <a:rPr lang="en-US" dirty="0"/>
              <a:t>      }</a:t>
            </a:r>
            <a:endParaRPr lang="it-IT" dirty="0"/>
          </a:p>
          <a:p>
            <a:pPr marL="165100" indent="0">
              <a:buNone/>
            </a:pPr>
            <a:r>
              <a:rPr lang="en-US" dirty="0"/>
              <a:t>    }</a:t>
            </a:r>
            <a:endParaRPr lang="it-IT"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sentiment-</a:t>
            </a:r>
            <a:r>
              <a:rPr lang="it-IT" dirty="0" err="1"/>
              <a:t>sentit</a:t>
            </a:r>
            <a:endParaRPr dirty="0"/>
          </a:p>
        </p:txBody>
      </p:sp>
      <p:pic>
        <p:nvPicPr>
          <p:cNvPr id="2050" name="Picture 2" descr="Social Media Sentiment Analysis: What Marketers Need to Know | Socialbakers">
            <a:extLst>
              <a:ext uri="{FF2B5EF4-FFF2-40B4-BE49-F238E27FC236}">
                <a16:creationId xmlns:a16="http://schemas.microsoft.com/office/drawing/2014/main" id="{1208864B-FB10-4F11-A954-B4D4EF977DD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56" t="36178" r="7434" b="7253"/>
          <a:stretch/>
        </p:blipFill>
        <p:spPr bwMode="auto">
          <a:xfrm>
            <a:off x="2800350" y="2987561"/>
            <a:ext cx="5663925" cy="1636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04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buNone/>
            </a:pPr>
            <a:endParaRPr lang="it-IT" sz="900"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Timeline and Pie Chart</a:t>
            </a:r>
            <a:endParaRPr dirty="0"/>
          </a:p>
        </p:txBody>
      </p:sp>
      <p:pic>
        <p:nvPicPr>
          <p:cNvPr id="6" name="Immagine 5">
            <a:extLst>
              <a:ext uri="{FF2B5EF4-FFF2-40B4-BE49-F238E27FC236}">
                <a16:creationId xmlns:a16="http://schemas.microsoft.com/office/drawing/2014/main" id="{C7EE3C6D-4100-49CF-B99E-B1A98A8D6597}"/>
              </a:ext>
            </a:extLst>
          </p:cNvPr>
          <p:cNvPicPr/>
          <p:nvPr/>
        </p:nvPicPr>
        <p:blipFill rotWithShape="1">
          <a:blip r:embed="rId3"/>
          <a:srcRect l="5229" t="3652"/>
          <a:stretch/>
        </p:blipFill>
        <p:spPr bwMode="auto">
          <a:xfrm>
            <a:off x="223995" y="1287781"/>
            <a:ext cx="4348005" cy="3147060"/>
          </a:xfrm>
          <a:prstGeom prst="rect">
            <a:avLst/>
          </a:prstGeom>
          <a:ln>
            <a:noFill/>
          </a:ln>
          <a:extLst>
            <a:ext uri="{53640926-AAD7-44D8-BBD7-CCE9431645EC}">
              <a14:shadowObscured xmlns:a14="http://schemas.microsoft.com/office/drawing/2010/main"/>
            </a:ext>
          </a:extLst>
        </p:spPr>
      </p:pic>
      <p:pic>
        <p:nvPicPr>
          <p:cNvPr id="7" name="Immagine 6">
            <a:extLst>
              <a:ext uri="{FF2B5EF4-FFF2-40B4-BE49-F238E27FC236}">
                <a16:creationId xmlns:a16="http://schemas.microsoft.com/office/drawing/2014/main" id="{2A37D46E-6137-405C-A5D4-FD4EE5F1A867}"/>
              </a:ext>
            </a:extLst>
          </p:cNvPr>
          <p:cNvPicPr/>
          <p:nvPr/>
        </p:nvPicPr>
        <p:blipFill rotWithShape="1">
          <a:blip r:embed="rId4"/>
          <a:srcRect l="5229" t="3320"/>
          <a:stretch/>
        </p:blipFill>
        <p:spPr bwMode="auto">
          <a:xfrm>
            <a:off x="4646138" y="1287781"/>
            <a:ext cx="4273867" cy="31470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30481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485357" y="1360456"/>
            <a:ext cx="3751538" cy="130848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sz="4000" dirty="0"/>
              <a:t>API IMPLEMENTATION</a:t>
            </a:r>
            <a:endParaRPr sz="4000" dirty="0"/>
          </a:p>
        </p:txBody>
      </p:sp>
      <p:sp>
        <p:nvSpPr>
          <p:cNvPr id="689" name="Google Shape;689;p32"/>
          <p:cNvSpPr/>
          <p:nvPr/>
        </p:nvSpPr>
        <p:spPr>
          <a:xfrm>
            <a:off x="5782875" y="1868575"/>
            <a:ext cx="1085100" cy="1085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C000"/>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C000"/>
              </a:solidFill>
              <a:highlight>
                <a:srgbClr val="000080"/>
              </a:highlight>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3"/>
            </a:solidFill>
            <a:prstDash val="solid"/>
            <a:round/>
            <a:headEnd type="none" w="med" len="med"/>
            <a:tailEnd type="none" w="med" len="med"/>
          </a:ln>
        </p:spPr>
      </p:cxnSp>
      <p:grpSp>
        <p:nvGrpSpPr>
          <p:cNvPr id="8" name="Google Shape;490;p27">
            <a:extLst>
              <a:ext uri="{FF2B5EF4-FFF2-40B4-BE49-F238E27FC236}">
                <a16:creationId xmlns:a16="http://schemas.microsoft.com/office/drawing/2014/main" id="{58C942AB-A901-476B-B932-AD11A8469D61}"/>
              </a:ext>
            </a:extLst>
          </p:cNvPr>
          <p:cNvGrpSpPr/>
          <p:nvPr/>
        </p:nvGrpSpPr>
        <p:grpSpPr>
          <a:xfrm>
            <a:off x="5876468" y="2003112"/>
            <a:ext cx="897913" cy="816026"/>
            <a:chOff x="3095745" y="3805393"/>
            <a:chExt cx="352840" cy="354717"/>
          </a:xfrm>
        </p:grpSpPr>
        <p:sp>
          <p:nvSpPr>
            <p:cNvPr id="9" name="Google Shape;491;p27">
              <a:extLst>
                <a:ext uri="{FF2B5EF4-FFF2-40B4-BE49-F238E27FC236}">
                  <a16:creationId xmlns:a16="http://schemas.microsoft.com/office/drawing/2014/main" id="{EFAA8F97-34AE-4222-AE7B-75D0FCA3BC19}"/>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92;p27">
              <a:extLst>
                <a:ext uri="{FF2B5EF4-FFF2-40B4-BE49-F238E27FC236}">
                  <a16:creationId xmlns:a16="http://schemas.microsoft.com/office/drawing/2014/main" id="{AAC43616-7EC6-477A-B986-5556A6CBB012}"/>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93;p27">
              <a:extLst>
                <a:ext uri="{FF2B5EF4-FFF2-40B4-BE49-F238E27FC236}">
                  <a16:creationId xmlns:a16="http://schemas.microsoft.com/office/drawing/2014/main" id="{A1C999A1-AEB3-44D0-8C6C-487E7E6C8A51}"/>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94;p27">
              <a:extLst>
                <a:ext uri="{FF2B5EF4-FFF2-40B4-BE49-F238E27FC236}">
                  <a16:creationId xmlns:a16="http://schemas.microsoft.com/office/drawing/2014/main" id="{47EA6EBC-E386-4057-80CD-26A781464284}"/>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95;p27">
              <a:extLst>
                <a:ext uri="{FF2B5EF4-FFF2-40B4-BE49-F238E27FC236}">
                  <a16:creationId xmlns:a16="http://schemas.microsoft.com/office/drawing/2014/main" id="{5CAE4847-DEF2-4C92-BDE0-054121463B8E}"/>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96;p27">
              <a:extLst>
                <a:ext uri="{FF2B5EF4-FFF2-40B4-BE49-F238E27FC236}">
                  <a16:creationId xmlns:a16="http://schemas.microsoft.com/office/drawing/2014/main" id="{A9CEA769-D61E-49C5-8609-22E409DE6764}"/>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54481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twitter_requests.py</a:t>
            </a:r>
            <a:endParaRPr dirty="0"/>
          </a:p>
        </p:txBody>
      </p:sp>
      <p:sp>
        <p:nvSpPr>
          <p:cNvPr id="6" name="Google Shape;465;p26">
            <a:extLst>
              <a:ext uri="{FF2B5EF4-FFF2-40B4-BE49-F238E27FC236}">
                <a16:creationId xmlns:a16="http://schemas.microsoft.com/office/drawing/2014/main" id="{7DC89618-1C92-4A72-94BC-731EDA9451DA}"/>
              </a:ext>
            </a:extLst>
          </p:cNvPr>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lgn="just">
              <a:buNone/>
            </a:pPr>
            <a:r>
              <a:rPr lang="it-IT" sz="1400" dirty="0"/>
              <a:t>I </a:t>
            </a:r>
            <a:r>
              <a:rPr lang="it-IT" sz="1400" dirty="0" err="1"/>
              <a:t>chose</a:t>
            </a:r>
            <a:r>
              <a:rPr lang="it-IT" sz="1400" dirty="0"/>
              <a:t> to </a:t>
            </a:r>
            <a:r>
              <a:rPr lang="it-IT" sz="1400" dirty="0" err="1"/>
              <a:t>develop</a:t>
            </a:r>
            <a:r>
              <a:rPr lang="it-IT" sz="1400" dirty="0"/>
              <a:t> an </a:t>
            </a:r>
            <a:r>
              <a:rPr lang="it-IT" sz="1400" dirty="0" err="1"/>
              <a:t>application</a:t>
            </a:r>
            <a:r>
              <a:rPr lang="it-IT" sz="1400" dirty="0"/>
              <a:t> in Python </a:t>
            </a:r>
            <a:r>
              <a:rPr lang="it-IT" sz="1400" dirty="0" err="1"/>
              <a:t>since</a:t>
            </a:r>
            <a:r>
              <a:rPr lang="it-IT" sz="1400" dirty="0"/>
              <a:t> </a:t>
            </a:r>
            <a:r>
              <a:rPr lang="it-IT" sz="1400" dirty="0" err="1"/>
              <a:t>it</a:t>
            </a:r>
            <a:r>
              <a:rPr lang="it-IT" sz="1400" dirty="0"/>
              <a:t> </a:t>
            </a:r>
            <a:r>
              <a:rPr lang="it-IT" sz="1400" dirty="0" err="1"/>
              <a:t>fits</a:t>
            </a:r>
            <a:r>
              <a:rPr lang="it-IT" sz="1400" dirty="0"/>
              <a:t> </a:t>
            </a:r>
            <a:r>
              <a:rPr lang="it-IT" sz="1400" dirty="0" err="1"/>
              <a:t>very</a:t>
            </a:r>
            <a:r>
              <a:rPr lang="it-IT" sz="1400" dirty="0"/>
              <a:t> </a:t>
            </a:r>
            <a:r>
              <a:rPr lang="it-IT" sz="1400" dirty="0" err="1"/>
              <a:t>well</a:t>
            </a:r>
            <a:r>
              <a:rPr lang="it-IT" sz="1400" dirty="0"/>
              <a:t> for </a:t>
            </a:r>
            <a:r>
              <a:rPr lang="it-IT" sz="1400" dirty="0" err="1"/>
              <a:t>analysis</a:t>
            </a:r>
            <a:r>
              <a:rPr lang="it-IT" sz="1400" dirty="0"/>
              <a:t> </a:t>
            </a:r>
            <a:r>
              <a:rPr lang="it-IT" sz="1400" dirty="0" err="1"/>
              <a:t>problem</a:t>
            </a:r>
            <a:r>
              <a:rPr lang="it-IT" sz="1400" dirty="0"/>
              <a:t>. </a:t>
            </a:r>
            <a:r>
              <a:rPr lang="it-IT" sz="1400" dirty="0" err="1"/>
              <a:t>It</a:t>
            </a:r>
            <a:r>
              <a:rPr lang="it-IT" sz="1400" dirty="0"/>
              <a:t> </a:t>
            </a:r>
            <a:r>
              <a:rPr lang="it-IT" sz="1400" dirty="0" err="1"/>
              <a:t>is</a:t>
            </a:r>
            <a:r>
              <a:rPr lang="it-IT" sz="1400" dirty="0"/>
              <a:t> </a:t>
            </a:r>
            <a:r>
              <a:rPr lang="it-IT" sz="1400" dirty="0" err="1"/>
              <a:t>also</a:t>
            </a:r>
            <a:r>
              <a:rPr lang="it-IT" sz="1400" dirty="0"/>
              <a:t> </a:t>
            </a:r>
            <a:r>
              <a:rPr lang="it-IT" sz="1400" dirty="0" err="1"/>
              <a:t>object-oriented</a:t>
            </a:r>
            <a:r>
              <a:rPr lang="it-IT" sz="1400" dirty="0"/>
              <a:t> and </a:t>
            </a:r>
            <a:r>
              <a:rPr lang="it-IT" sz="1400" dirty="0" err="1"/>
              <a:t>provides</a:t>
            </a:r>
            <a:r>
              <a:rPr lang="it-IT" sz="1400" dirty="0"/>
              <a:t> a </a:t>
            </a:r>
            <a:r>
              <a:rPr lang="it-IT" sz="1400" dirty="0" err="1"/>
              <a:t>lot</a:t>
            </a:r>
            <a:r>
              <a:rPr lang="it-IT" sz="1400" dirty="0"/>
              <a:t> of </a:t>
            </a:r>
            <a:r>
              <a:rPr lang="it-IT" sz="1400" dirty="0" err="1"/>
              <a:t>functions</a:t>
            </a:r>
            <a:r>
              <a:rPr lang="it-IT" sz="1400" dirty="0"/>
              <a:t> to </a:t>
            </a:r>
            <a:r>
              <a:rPr lang="it-IT" sz="1400" dirty="0" err="1"/>
              <a:t>connect</a:t>
            </a:r>
            <a:r>
              <a:rPr lang="it-IT" sz="1400" dirty="0"/>
              <a:t> to </a:t>
            </a:r>
            <a:r>
              <a:rPr lang="it-IT" sz="1400" dirty="0" err="1"/>
              <a:t>MongoDB</a:t>
            </a:r>
            <a:r>
              <a:rPr lang="it-IT" sz="1400" dirty="0"/>
              <a:t> databases. </a:t>
            </a:r>
            <a:r>
              <a:rPr lang="it-IT" sz="1400" dirty="0" err="1"/>
              <a:t>These</a:t>
            </a:r>
            <a:r>
              <a:rPr lang="it-IT" sz="1400" dirty="0"/>
              <a:t> are the </a:t>
            </a:r>
            <a:r>
              <a:rPr lang="it-IT" sz="1400" dirty="0" err="1"/>
              <a:t>functions</a:t>
            </a:r>
            <a:r>
              <a:rPr lang="it-IT" sz="1400" dirty="0"/>
              <a:t> I </a:t>
            </a:r>
            <a:r>
              <a:rPr lang="it-IT" sz="1400" dirty="0" err="1"/>
              <a:t>developed</a:t>
            </a:r>
            <a:r>
              <a:rPr lang="it-IT" sz="1400" dirty="0"/>
              <a:t>:</a:t>
            </a:r>
          </a:p>
          <a:p>
            <a:pPr algn="just"/>
            <a:r>
              <a:rPr lang="it-IT" sz="1100" dirty="0" err="1"/>
              <a:t>writeLogs</a:t>
            </a:r>
            <a:endParaRPr lang="it-IT" sz="1100" dirty="0"/>
          </a:p>
          <a:p>
            <a:pPr algn="just"/>
            <a:r>
              <a:rPr lang="it-IT" sz="1100" dirty="0" err="1"/>
              <a:t>createTweet</a:t>
            </a:r>
            <a:r>
              <a:rPr lang="it-IT" sz="1100" dirty="0"/>
              <a:t>;					</a:t>
            </a:r>
          </a:p>
          <a:p>
            <a:pPr algn="just"/>
            <a:r>
              <a:rPr lang="it-IT" sz="1100" dirty="0" err="1"/>
              <a:t>count_tweets</a:t>
            </a:r>
            <a:r>
              <a:rPr lang="it-IT" sz="1100" dirty="0"/>
              <a:t>;					</a:t>
            </a:r>
          </a:p>
          <a:p>
            <a:pPr algn="just"/>
            <a:r>
              <a:rPr lang="it-IT" sz="1100" dirty="0" err="1"/>
              <a:t>count_tweets_time</a:t>
            </a:r>
            <a:r>
              <a:rPr lang="it-IT" sz="1100" dirty="0"/>
              <a:t>;</a:t>
            </a:r>
          </a:p>
          <a:p>
            <a:pPr algn="just"/>
            <a:r>
              <a:rPr lang="it-IT" sz="1100" dirty="0"/>
              <a:t>int2time;</a:t>
            </a:r>
          </a:p>
          <a:p>
            <a:pPr algn="just"/>
            <a:r>
              <a:rPr lang="it-IT" sz="1100" dirty="0"/>
              <a:t>time2int;</a:t>
            </a:r>
          </a:p>
          <a:p>
            <a:pPr algn="just"/>
            <a:r>
              <a:rPr lang="it-IT" sz="1100" dirty="0"/>
              <a:t>string2int;</a:t>
            </a:r>
          </a:p>
          <a:p>
            <a:pPr algn="just"/>
            <a:r>
              <a:rPr lang="it-IT" sz="1100" dirty="0" err="1"/>
              <a:t>senti_tweets</a:t>
            </a:r>
            <a:r>
              <a:rPr lang="it-IT" sz="1100" dirty="0"/>
              <a:t>;</a:t>
            </a:r>
          </a:p>
          <a:p>
            <a:pPr algn="just"/>
            <a:r>
              <a:rPr lang="it-IT" sz="1100" dirty="0" err="1"/>
              <a:t>senti_tweets_time</a:t>
            </a:r>
            <a:r>
              <a:rPr lang="it-IT" sz="1100" dirty="0"/>
              <a:t>;</a:t>
            </a:r>
          </a:p>
          <a:p>
            <a:pPr algn="just"/>
            <a:r>
              <a:rPr lang="it-IT" sz="1100" dirty="0" err="1"/>
              <a:t>geo_count_tweets</a:t>
            </a:r>
            <a:r>
              <a:rPr lang="it-IT" sz="1100" dirty="0"/>
              <a:t>;</a:t>
            </a:r>
          </a:p>
          <a:p>
            <a:pPr algn="just"/>
            <a:r>
              <a:rPr lang="it-IT" sz="1100" dirty="0" err="1"/>
              <a:t>geo_count_tweets_time</a:t>
            </a:r>
            <a:r>
              <a:rPr lang="it-IT" sz="1100" dirty="0"/>
              <a:t>;</a:t>
            </a:r>
          </a:p>
          <a:p>
            <a:pPr algn="just"/>
            <a:r>
              <a:rPr lang="it-IT" sz="1100" dirty="0" err="1"/>
              <a:t>geo_senti_tweets</a:t>
            </a:r>
            <a:r>
              <a:rPr lang="it-IT" sz="1100" dirty="0"/>
              <a:t>;</a:t>
            </a:r>
          </a:p>
          <a:p>
            <a:pPr algn="just"/>
            <a:r>
              <a:rPr lang="it-IT" sz="1100" dirty="0" err="1"/>
              <a:t>geo_senti_tweets_time</a:t>
            </a:r>
            <a:r>
              <a:rPr lang="it-IT" sz="1100" dirty="0"/>
              <a:t>;</a:t>
            </a:r>
          </a:p>
          <a:p>
            <a:pPr algn="just"/>
            <a:r>
              <a:rPr lang="it-IT" sz="1100" dirty="0" err="1"/>
              <a:t>search_tweets</a:t>
            </a:r>
            <a:r>
              <a:rPr lang="it-IT" sz="1100" dirty="0"/>
              <a:t>;</a:t>
            </a:r>
          </a:p>
          <a:p>
            <a:pPr algn="just"/>
            <a:r>
              <a:rPr lang="it-IT" sz="1100" dirty="0" err="1"/>
              <a:t>search_tweets_time</a:t>
            </a:r>
            <a:r>
              <a:rPr lang="it-IT" sz="1100" dirty="0"/>
              <a:t>;</a:t>
            </a:r>
          </a:p>
          <a:p>
            <a:pPr algn="just"/>
            <a:r>
              <a:rPr lang="it-IT" sz="1100" dirty="0" err="1"/>
              <a:t>search_geo_tweets</a:t>
            </a:r>
            <a:r>
              <a:rPr lang="it-IT" sz="1100" dirty="0"/>
              <a:t>;</a:t>
            </a:r>
          </a:p>
          <a:p>
            <a:pPr algn="just"/>
            <a:r>
              <a:rPr lang="it-IT" sz="1100" dirty="0" err="1"/>
              <a:t>search_geo_tweets_time</a:t>
            </a:r>
            <a:r>
              <a:rPr lang="it-IT" sz="1100" dirty="0"/>
              <a:t>;</a:t>
            </a:r>
          </a:p>
          <a:p>
            <a:pPr algn="just"/>
            <a:r>
              <a:rPr lang="it-IT" sz="1100" dirty="0"/>
              <a:t>backup;</a:t>
            </a:r>
          </a:p>
          <a:p>
            <a:pPr algn="just"/>
            <a:r>
              <a:rPr lang="it-IT" sz="1100" dirty="0" err="1"/>
              <a:t>read_backups</a:t>
            </a:r>
            <a:r>
              <a:rPr lang="it-IT" sz="1100" dirty="0"/>
              <a:t>;</a:t>
            </a:r>
          </a:p>
          <a:p>
            <a:pPr algn="just"/>
            <a:r>
              <a:rPr lang="it-IT" sz="1100" dirty="0" err="1"/>
              <a:t>get_log</a:t>
            </a:r>
            <a:r>
              <a:rPr lang="it-IT" sz="1100" dirty="0"/>
              <a:t>;</a:t>
            </a:r>
          </a:p>
        </p:txBody>
      </p:sp>
    </p:spTree>
    <p:extLst>
      <p:ext uri="{BB962C8B-B14F-4D97-AF65-F5344CB8AC3E}">
        <p14:creationId xmlns:p14="http://schemas.microsoft.com/office/powerpoint/2010/main" val="559357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618825" y="411675"/>
            <a:ext cx="592485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err="1"/>
              <a:t>Considerations</a:t>
            </a:r>
            <a:r>
              <a:rPr lang="it-IT" dirty="0"/>
              <a:t> and future </a:t>
            </a:r>
            <a:r>
              <a:rPr lang="it-IT" dirty="0" err="1"/>
              <a:t>expansions</a:t>
            </a:r>
            <a:endParaRPr dirty="0"/>
          </a:p>
        </p:txBody>
      </p:sp>
      <p:sp>
        <p:nvSpPr>
          <p:cNvPr id="6" name="Google Shape;465;p26">
            <a:extLst>
              <a:ext uri="{FF2B5EF4-FFF2-40B4-BE49-F238E27FC236}">
                <a16:creationId xmlns:a16="http://schemas.microsoft.com/office/drawing/2014/main" id="{7DC89618-1C92-4A72-94BC-731EDA9451DA}"/>
              </a:ext>
            </a:extLst>
          </p:cNvPr>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lgn="just">
              <a:buNone/>
            </a:pPr>
            <a:r>
              <a:rPr lang="it-IT" sz="1400" b="1" dirty="0" err="1"/>
              <a:t>Considerations</a:t>
            </a:r>
            <a:r>
              <a:rPr lang="it-IT" sz="1400" b="1" dirty="0"/>
              <a:t>:</a:t>
            </a:r>
          </a:p>
          <a:p>
            <a:pPr algn="just"/>
            <a:r>
              <a:rPr lang="it-IT" sz="1400" dirty="0" err="1"/>
              <a:t>Emotional</a:t>
            </a:r>
            <a:r>
              <a:rPr lang="it-IT" sz="1400" dirty="0"/>
              <a:t> City </a:t>
            </a:r>
            <a:r>
              <a:rPr lang="it-IT" sz="1400" dirty="0" err="1"/>
              <a:t>is</a:t>
            </a:r>
            <a:r>
              <a:rPr lang="it-IT" sz="1400" dirty="0"/>
              <a:t> a </a:t>
            </a:r>
            <a:r>
              <a:rPr lang="it-IT" sz="1400" dirty="0" err="1"/>
              <a:t>powerful</a:t>
            </a:r>
            <a:r>
              <a:rPr lang="it-IT" sz="1400" dirty="0"/>
              <a:t> tool to </a:t>
            </a:r>
            <a:r>
              <a:rPr lang="it-IT" sz="1400" dirty="0" err="1"/>
              <a:t>discover</a:t>
            </a:r>
            <a:r>
              <a:rPr lang="it-IT" sz="1400" dirty="0"/>
              <a:t> opinions </a:t>
            </a:r>
            <a:r>
              <a:rPr lang="it-IT" sz="1400" dirty="0" err="1"/>
              <a:t>about</a:t>
            </a:r>
            <a:r>
              <a:rPr lang="it-IT" sz="1400" dirty="0"/>
              <a:t> </a:t>
            </a:r>
            <a:r>
              <a:rPr lang="it-IT" sz="1400" dirty="0" err="1"/>
              <a:t>specific</a:t>
            </a:r>
            <a:r>
              <a:rPr lang="it-IT" sz="1400" dirty="0"/>
              <a:t> </a:t>
            </a:r>
            <a:r>
              <a:rPr lang="it-IT" sz="1400" dirty="0" err="1"/>
              <a:t>topics</a:t>
            </a:r>
            <a:r>
              <a:rPr lang="it-IT" sz="1400" dirty="0"/>
              <a:t> </a:t>
            </a:r>
            <a:r>
              <a:rPr lang="it-IT" sz="1400" dirty="0" err="1"/>
              <a:t>during</a:t>
            </a:r>
            <a:r>
              <a:rPr lang="it-IT" sz="1400" dirty="0"/>
              <a:t> </a:t>
            </a:r>
            <a:r>
              <a:rPr lang="it-IT" sz="1400" dirty="0" err="1"/>
              <a:t>period</a:t>
            </a:r>
            <a:r>
              <a:rPr lang="it-IT" sz="1400" dirty="0"/>
              <a:t> of times;</a:t>
            </a:r>
          </a:p>
          <a:p>
            <a:pPr algn="just"/>
            <a:r>
              <a:rPr lang="it-IT" sz="1400" dirty="0" err="1"/>
              <a:t>If</a:t>
            </a:r>
            <a:r>
              <a:rPr lang="it-IT" sz="1400" dirty="0"/>
              <a:t> </a:t>
            </a:r>
            <a:r>
              <a:rPr lang="it-IT" sz="1400" dirty="0" err="1"/>
              <a:t>integrated</a:t>
            </a:r>
            <a:r>
              <a:rPr lang="it-IT" sz="1400" dirty="0"/>
              <a:t> in a </a:t>
            </a:r>
            <a:r>
              <a:rPr lang="it-IT" sz="1400" dirty="0" err="1"/>
              <a:t>platform</a:t>
            </a:r>
            <a:r>
              <a:rPr lang="it-IT" sz="1400" dirty="0"/>
              <a:t>, </a:t>
            </a:r>
            <a:r>
              <a:rPr lang="it-IT" sz="1400" dirty="0" err="1"/>
              <a:t>it</a:t>
            </a:r>
            <a:r>
              <a:rPr lang="it-IT" sz="1400" dirty="0"/>
              <a:t> can </a:t>
            </a:r>
            <a:r>
              <a:rPr lang="it-IT" sz="1400" dirty="0" err="1"/>
              <a:t>represent</a:t>
            </a:r>
            <a:r>
              <a:rPr lang="it-IT" sz="1400" dirty="0"/>
              <a:t> a source of knowledge for </a:t>
            </a:r>
            <a:r>
              <a:rPr lang="it-IT" sz="1400" dirty="0" err="1"/>
              <a:t>citizens</a:t>
            </a:r>
            <a:r>
              <a:rPr lang="it-IT" sz="1400" dirty="0"/>
              <a:t>. The more public information </a:t>
            </a:r>
            <a:r>
              <a:rPr lang="it-IT" sz="1400" dirty="0" err="1"/>
              <a:t>is</a:t>
            </a:r>
            <a:r>
              <a:rPr lang="it-IT" sz="1400" dirty="0"/>
              <a:t> </a:t>
            </a:r>
            <a:r>
              <a:rPr lang="it-IT" sz="1400" dirty="0" err="1"/>
              <a:t>available</a:t>
            </a:r>
            <a:r>
              <a:rPr lang="it-IT" sz="1400" dirty="0"/>
              <a:t>, the more the community </a:t>
            </a:r>
            <a:r>
              <a:rPr lang="it-IT" sz="1400" dirty="0" err="1"/>
              <a:t>feels</a:t>
            </a:r>
            <a:r>
              <a:rPr lang="it-IT" sz="1400" dirty="0"/>
              <a:t> part of the society;</a:t>
            </a:r>
          </a:p>
          <a:p>
            <a:pPr algn="just"/>
            <a:r>
              <a:rPr lang="it-IT" sz="1400" dirty="0" err="1"/>
              <a:t>It</a:t>
            </a:r>
            <a:r>
              <a:rPr lang="it-IT" sz="1400" dirty="0"/>
              <a:t> can be </a:t>
            </a:r>
            <a:r>
              <a:rPr lang="it-IT" sz="1400" dirty="0" err="1"/>
              <a:t>also</a:t>
            </a:r>
            <a:r>
              <a:rPr lang="it-IT" sz="1400" dirty="0"/>
              <a:t> </a:t>
            </a:r>
            <a:r>
              <a:rPr lang="it-IT" sz="1400" dirty="0" err="1"/>
              <a:t>useful</a:t>
            </a:r>
            <a:r>
              <a:rPr lang="it-IT" sz="1400" dirty="0"/>
              <a:t> to </a:t>
            </a:r>
            <a:r>
              <a:rPr lang="it-IT" sz="1400" dirty="0" err="1"/>
              <a:t>understand</a:t>
            </a:r>
            <a:r>
              <a:rPr lang="it-IT" sz="1400" dirty="0"/>
              <a:t> the </a:t>
            </a:r>
            <a:r>
              <a:rPr lang="it-IT" sz="1400" dirty="0" err="1"/>
              <a:t>behavior</a:t>
            </a:r>
            <a:r>
              <a:rPr lang="it-IT" sz="1400" dirty="0"/>
              <a:t> of the people in social by monitoring the </a:t>
            </a:r>
            <a:r>
              <a:rPr lang="it-IT" sz="1400" dirty="0" err="1"/>
              <a:t>amount</a:t>
            </a:r>
            <a:r>
              <a:rPr lang="it-IT" sz="1400" dirty="0"/>
              <a:t> of tweets </a:t>
            </a:r>
            <a:r>
              <a:rPr lang="it-IT" sz="1400" dirty="0" err="1"/>
              <a:t>during</a:t>
            </a:r>
            <a:r>
              <a:rPr lang="it-IT" sz="1400" dirty="0"/>
              <a:t> some </a:t>
            </a:r>
            <a:r>
              <a:rPr lang="it-IT" sz="1400" dirty="0" err="1"/>
              <a:t>period</a:t>
            </a:r>
            <a:r>
              <a:rPr lang="it-IT" sz="1400" dirty="0"/>
              <a:t> or by </a:t>
            </a:r>
            <a:r>
              <a:rPr lang="it-IT" sz="1400" dirty="0" err="1"/>
              <a:t>specific</a:t>
            </a:r>
            <a:r>
              <a:rPr lang="it-IT" sz="1400" dirty="0"/>
              <a:t> </a:t>
            </a:r>
            <a:r>
              <a:rPr lang="it-IT" sz="1400" dirty="0" err="1"/>
              <a:t>zones</a:t>
            </a:r>
            <a:r>
              <a:rPr lang="it-IT" sz="1400" dirty="0"/>
              <a:t>;</a:t>
            </a:r>
          </a:p>
          <a:p>
            <a:pPr algn="just"/>
            <a:r>
              <a:rPr lang="it-IT" sz="1400" dirty="0" err="1"/>
              <a:t>If</a:t>
            </a:r>
            <a:r>
              <a:rPr lang="it-IT" sz="1400" dirty="0"/>
              <a:t> </a:t>
            </a:r>
            <a:r>
              <a:rPr lang="it-IT" sz="1400" dirty="0" err="1"/>
              <a:t>citizens</a:t>
            </a:r>
            <a:r>
              <a:rPr lang="it-IT" sz="1400" dirty="0"/>
              <a:t> start to use </a:t>
            </a:r>
            <a:r>
              <a:rPr lang="it-IT" sz="1400" dirty="0" err="1"/>
              <a:t>it</a:t>
            </a:r>
            <a:r>
              <a:rPr lang="it-IT" sz="1400" dirty="0"/>
              <a:t> </a:t>
            </a:r>
            <a:r>
              <a:rPr lang="it-IT" sz="1400" dirty="0" err="1"/>
              <a:t>frequently</a:t>
            </a:r>
            <a:r>
              <a:rPr lang="it-IT" sz="1400" dirty="0"/>
              <a:t>, </a:t>
            </a:r>
            <a:r>
              <a:rPr lang="it-IT" sz="1400" dirty="0" err="1"/>
              <a:t>it</a:t>
            </a:r>
            <a:r>
              <a:rPr lang="it-IT" sz="1400" dirty="0"/>
              <a:t> can </a:t>
            </a:r>
            <a:r>
              <a:rPr lang="it-IT" sz="1400" dirty="0" err="1"/>
              <a:t>become</a:t>
            </a:r>
            <a:r>
              <a:rPr lang="it-IT" sz="1400" dirty="0"/>
              <a:t> a cultural symbol for the Apulia </a:t>
            </a:r>
            <a:r>
              <a:rPr lang="it-IT" sz="1400" dirty="0" err="1"/>
              <a:t>region</a:t>
            </a:r>
            <a:r>
              <a:rPr lang="it-IT" sz="1400" dirty="0"/>
              <a:t>.</a:t>
            </a:r>
          </a:p>
          <a:p>
            <a:pPr algn="just"/>
            <a:endParaRPr lang="it-IT" sz="1400" dirty="0"/>
          </a:p>
          <a:p>
            <a:pPr marL="165100" indent="0" algn="just">
              <a:buNone/>
            </a:pPr>
            <a:r>
              <a:rPr lang="it-IT" sz="1400" b="1" dirty="0"/>
              <a:t>Future </a:t>
            </a:r>
            <a:r>
              <a:rPr lang="it-IT" sz="1400" b="1" dirty="0" err="1"/>
              <a:t>expansions</a:t>
            </a:r>
            <a:r>
              <a:rPr lang="it-IT" sz="1400" b="1" dirty="0"/>
              <a:t>:</a:t>
            </a:r>
            <a:endParaRPr lang="it-IT" sz="1400" dirty="0"/>
          </a:p>
          <a:p>
            <a:pPr algn="just"/>
            <a:r>
              <a:rPr lang="it-IT" sz="1400" dirty="0"/>
              <a:t>twitter_requests.py must be </a:t>
            </a:r>
            <a:r>
              <a:rPr lang="it-IT" sz="1400" dirty="0" err="1"/>
              <a:t>integrated</a:t>
            </a:r>
            <a:r>
              <a:rPr lang="it-IT" sz="1400" dirty="0"/>
              <a:t> in a </a:t>
            </a:r>
            <a:r>
              <a:rPr lang="it-IT" sz="1400" dirty="0" err="1"/>
              <a:t>platform</a:t>
            </a:r>
            <a:r>
              <a:rPr lang="it-IT" sz="1400" dirty="0"/>
              <a:t> </a:t>
            </a:r>
            <a:r>
              <a:rPr lang="it-IT" sz="1400" dirty="0" err="1"/>
              <a:t>that</a:t>
            </a:r>
            <a:r>
              <a:rPr lang="it-IT" sz="1400" dirty="0"/>
              <a:t> can be </a:t>
            </a:r>
            <a:r>
              <a:rPr lang="it-IT" sz="1400" dirty="0" err="1"/>
              <a:t>queried</a:t>
            </a:r>
            <a:r>
              <a:rPr lang="it-IT" sz="1400" dirty="0"/>
              <a:t> by end users;</a:t>
            </a:r>
          </a:p>
          <a:p>
            <a:pPr algn="just"/>
            <a:r>
              <a:rPr lang="it-IT" sz="1400" dirty="0"/>
              <a:t>New tweets must be </a:t>
            </a:r>
            <a:r>
              <a:rPr lang="it-IT" sz="1400" dirty="0" err="1"/>
              <a:t>gathered</a:t>
            </a:r>
            <a:r>
              <a:rPr lang="it-IT" sz="1400" dirty="0"/>
              <a:t>, </a:t>
            </a:r>
            <a:r>
              <a:rPr lang="it-IT" sz="1400" dirty="0" err="1"/>
              <a:t>even</a:t>
            </a:r>
            <a:r>
              <a:rPr lang="it-IT" sz="1400" dirty="0"/>
              <a:t> from </a:t>
            </a:r>
            <a:r>
              <a:rPr lang="it-IT" sz="1400" dirty="0" err="1"/>
              <a:t>many</a:t>
            </a:r>
            <a:r>
              <a:rPr lang="it-IT" sz="1400" dirty="0"/>
              <a:t> </a:t>
            </a:r>
            <a:r>
              <a:rPr lang="it-IT" sz="1400" dirty="0" err="1"/>
              <a:t>years</a:t>
            </a:r>
            <a:r>
              <a:rPr lang="it-IT" sz="1400" dirty="0"/>
              <a:t> ago </a:t>
            </a:r>
            <a:r>
              <a:rPr lang="it-IT" sz="1400" dirty="0" err="1"/>
              <a:t>if</a:t>
            </a:r>
            <a:r>
              <a:rPr lang="it-IT" sz="1400" dirty="0"/>
              <a:t> </a:t>
            </a:r>
            <a:r>
              <a:rPr lang="it-IT" sz="1400" dirty="0" err="1"/>
              <a:t>we</a:t>
            </a:r>
            <a:r>
              <a:rPr lang="it-IT" sz="1400" dirty="0"/>
              <a:t> </a:t>
            </a:r>
            <a:r>
              <a:rPr lang="it-IT" sz="1400" dirty="0" err="1"/>
              <a:t>would</a:t>
            </a:r>
            <a:r>
              <a:rPr lang="it-IT" sz="1400" dirty="0"/>
              <a:t> like to </a:t>
            </a:r>
            <a:r>
              <a:rPr lang="it-IT" sz="1400" dirty="0" err="1"/>
              <a:t>keep</a:t>
            </a:r>
            <a:r>
              <a:rPr lang="it-IT" sz="1400" dirty="0"/>
              <a:t> track of opinions </a:t>
            </a:r>
            <a:r>
              <a:rPr lang="it-IT" sz="1400" dirty="0" err="1"/>
              <a:t>during</a:t>
            </a:r>
            <a:r>
              <a:rPr lang="it-IT" sz="1400" dirty="0"/>
              <a:t> time;</a:t>
            </a:r>
          </a:p>
          <a:p>
            <a:pPr algn="just"/>
            <a:r>
              <a:rPr lang="it-IT" sz="1400" dirty="0" err="1"/>
              <a:t>Integrating</a:t>
            </a:r>
            <a:r>
              <a:rPr lang="it-IT" sz="1400" dirty="0"/>
              <a:t> data coming from </a:t>
            </a:r>
            <a:r>
              <a:rPr lang="it-IT" sz="1400" dirty="0" err="1"/>
              <a:t>other</a:t>
            </a:r>
            <a:r>
              <a:rPr lang="it-IT" sz="1400" dirty="0"/>
              <a:t> sources;</a:t>
            </a:r>
          </a:p>
          <a:p>
            <a:pPr algn="just"/>
            <a:endParaRPr lang="it-IT" sz="1400" dirty="0"/>
          </a:p>
        </p:txBody>
      </p:sp>
    </p:spTree>
    <p:extLst>
      <p:ext uri="{BB962C8B-B14F-4D97-AF65-F5344CB8AC3E}">
        <p14:creationId xmlns:p14="http://schemas.microsoft.com/office/powerpoint/2010/main" val="3358692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3" name="Google Shape;1362;p47">
            <a:extLst>
              <a:ext uri="{FF2B5EF4-FFF2-40B4-BE49-F238E27FC236}">
                <a16:creationId xmlns:a16="http://schemas.microsoft.com/office/drawing/2014/main" id="{26A2AA60-A698-42A7-B8FE-C843A7CE3842}"/>
              </a:ext>
            </a:extLst>
          </p:cNvPr>
          <p:cNvSpPr txBox="1">
            <a:spLocks/>
          </p:cNvSpPr>
          <p:nvPr/>
        </p:nvSpPr>
        <p:spPr>
          <a:xfrm>
            <a:off x="2925410" y="1255076"/>
            <a:ext cx="2960400" cy="7559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accent5"/>
                </a:solidFill>
              </a:rPr>
              <a:t>Do you have any questions?</a:t>
            </a:r>
          </a:p>
          <a:p>
            <a:pPr algn="ctr"/>
            <a:endParaRPr lang="en-US" dirty="0">
              <a:solidFill>
                <a:schemeClr val="accent5"/>
              </a:solidFill>
            </a:endParaRPr>
          </a:p>
          <a:p>
            <a:pPr algn="ctr"/>
            <a:r>
              <a:rPr lang="en-US" dirty="0">
                <a:solidFill>
                  <a:schemeClr val="bg1"/>
                </a:solidFill>
              </a:rPr>
              <a:t>d.dipierro7@studenti.uniba.com </a:t>
            </a:r>
          </a:p>
          <a:p>
            <a:pPr algn="ctr"/>
            <a:endParaRPr lang="en-US" dirty="0">
              <a:solidFill>
                <a:schemeClr val="accent5"/>
              </a:solidFill>
            </a:endParaRPr>
          </a:p>
        </p:txBody>
      </p:sp>
      <p:sp>
        <p:nvSpPr>
          <p:cNvPr id="6" name="Google Shape;1361;p47">
            <a:extLst>
              <a:ext uri="{FF2B5EF4-FFF2-40B4-BE49-F238E27FC236}">
                <a16:creationId xmlns:a16="http://schemas.microsoft.com/office/drawing/2014/main" id="{7F9AEDF2-ECC9-4720-A717-062794972042}"/>
              </a:ext>
            </a:extLst>
          </p:cNvPr>
          <p:cNvSpPr txBox="1">
            <a:spLocks noGrp="1"/>
          </p:cNvSpPr>
          <p:nvPr>
            <p:ph type="title"/>
          </p:nvPr>
        </p:nvSpPr>
        <p:spPr>
          <a:xfrm>
            <a:off x="2433050" y="2011050"/>
            <a:ext cx="3823200" cy="112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1101031"/>
          </a:xfrm>
          <a:prstGeom prst="rect">
            <a:avLst/>
          </a:prstGeom>
        </p:spPr>
        <p:txBody>
          <a:bodyPr spcFirstLastPara="1" wrap="square" lIns="91425" tIns="91425" rIns="91425" bIns="91425" anchor="t" anchorCtr="0">
            <a:noAutofit/>
          </a:bodyPr>
          <a:lstStyle/>
          <a:p>
            <a:pPr marL="165100" indent="0" algn="just">
              <a:buNone/>
            </a:pPr>
            <a:r>
              <a:rPr lang="en-US" sz="1400" b="1" dirty="0"/>
              <a:t>Emotional City </a:t>
            </a:r>
            <a:r>
              <a:rPr lang="en-US" sz="1400" dirty="0"/>
              <a:t>is an integrated platform that, through public sources (newspapers, social platforms, </a:t>
            </a:r>
            <a:r>
              <a:rPr lang="en-US" sz="1400" dirty="0" err="1"/>
              <a:t>opendata</a:t>
            </a:r>
            <a:r>
              <a:rPr lang="en-US" sz="1400" dirty="0"/>
              <a:t>, etc.) carries out an NLP pipeline that involves </a:t>
            </a:r>
            <a:r>
              <a:rPr lang="en-US" sz="1400" b="1" dirty="0"/>
              <a:t>sentiment analysis process </a:t>
            </a:r>
            <a:r>
              <a:rPr lang="en-US" sz="1400" dirty="0"/>
              <a:t>and </a:t>
            </a:r>
            <a:r>
              <a:rPr lang="en-US" sz="1400" b="1" dirty="0"/>
              <a:t>lexical semantic change detection. </a:t>
            </a:r>
            <a:endParaRPr lang="it-IT" sz="1400" dirty="0"/>
          </a:p>
          <a:p>
            <a:pPr marL="165100" indent="0" algn="just">
              <a:buNone/>
            </a:pPr>
            <a:endParaRPr lang="en-US" sz="1400"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WHAT IS EMOTIONAL CITY</a:t>
            </a:r>
            <a:endParaRPr dirty="0"/>
          </a:p>
        </p:txBody>
      </p:sp>
      <p:sp>
        <p:nvSpPr>
          <p:cNvPr id="4" name="Google Shape;609;p30">
            <a:extLst>
              <a:ext uri="{FF2B5EF4-FFF2-40B4-BE49-F238E27FC236}">
                <a16:creationId xmlns:a16="http://schemas.microsoft.com/office/drawing/2014/main" id="{058A7709-19F2-418F-B3A3-B185BB41696B}"/>
              </a:ext>
            </a:extLst>
          </p:cNvPr>
          <p:cNvSpPr/>
          <p:nvPr/>
        </p:nvSpPr>
        <p:spPr>
          <a:xfrm>
            <a:off x="2492152" y="2236305"/>
            <a:ext cx="845622" cy="620751"/>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030" name="Picture 6" descr="Logo, newspapers, Newspaper, Logos, logotype, News Reporter icon">
            <a:extLst>
              <a:ext uri="{FF2B5EF4-FFF2-40B4-BE49-F238E27FC236}">
                <a16:creationId xmlns:a16="http://schemas.microsoft.com/office/drawing/2014/main" id="{A204BF64-E53D-4454-AD8B-B6331776D9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9521" y="2211239"/>
            <a:ext cx="670885" cy="670885"/>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609;p30">
            <a:extLst>
              <a:ext uri="{FF2B5EF4-FFF2-40B4-BE49-F238E27FC236}">
                <a16:creationId xmlns:a16="http://schemas.microsoft.com/office/drawing/2014/main" id="{023F5489-6A85-4AE2-B8B4-1B9980DC6085}"/>
              </a:ext>
            </a:extLst>
          </p:cNvPr>
          <p:cNvSpPr/>
          <p:nvPr/>
        </p:nvSpPr>
        <p:spPr>
          <a:xfrm>
            <a:off x="4960606" y="2236305"/>
            <a:ext cx="845622" cy="620751"/>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9" name="Picture 8">
            <a:extLst>
              <a:ext uri="{FF2B5EF4-FFF2-40B4-BE49-F238E27FC236}">
                <a16:creationId xmlns:a16="http://schemas.microsoft.com/office/drawing/2014/main" id="{52F0B2B8-BF51-4C71-8F34-3A2E060928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4287" y="2136199"/>
            <a:ext cx="811941" cy="811941"/>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609;p30">
            <a:extLst>
              <a:ext uri="{FF2B5EF4-FFF2-40B4-BE49-F238E27FC236}">
                <a16:creationId xmlns:a16="http://schemas.microsoft.com/office/drawing/2014/main" id="{E61EAAF7-1D91-4F33-9F87-CD1623EBAAE9}"/>
              </a:ext>
            </a:extLst>
          </p:cNvPr>
          <p:cNvSpPr/>
          <p:nvPr/>
        </p:nvSpPr>
        <p:spPr>
          <a:xfrm>
            <a:off x="2462561" y="3134041"/>
            <a:ext cx="875214" cy="699858"/>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032" name="Picture 8" descr="Open Data for All · GitHub">
            <a:extLst>
              <a:ext uri="{FF2B5EF4-FFF2-40B4-BE49-F238E27FC236}">
                <a16:creationId xmlns:a16="http://schemas.microsoft.com/office/drawing/2014/main" id="{B5F0D516-93DA-4887-A4BA-23605CC82E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0239" y="3108973"/>
            <a:ext cx="699857" cy="699857"/>
          </a:xfrm>
          <a:prstGeom prst="rect">
            <a:avLst/>
          </a:prstGeom>
          <a:noFill/>
          <a:extLst>
            <a:ext uri="{909E8E84-426E-40DD-AFC4-6F175D3DCCD1}">
              <a14:hiddenFill xmlns:a14="http://schemas.microsoft.com/office/drawing/2010/main">
                <a:solidFill>
                  <a:srgbClr val="FFFFFF"/>
                </a:solidFill>
              </a14:hiddenFill>
            </a:ext>
          </a:extLst>
        </p:spPr>
      </p:pic>
      <p:sp>
        <p:nvSpPr>
          <p:cNvPr id="15" name="Google Shape;609;p30">
            <a:extLst>
              <a:ext uri="{FF2B5EF4-FFF2-40B4-BE49-F238E27FC236}">
                <a16:creationId xmlns:a16="http://schemas.microsoft.com/office/drawing/2014/main" id="{D9D586A3-701A-42E9-B3AE-DF597302D8CC}"/>
              </a:ext>
            </a:extLst>
          </p:cNvPr>
          <p:cNvSpPr/>
          <p:nvPr/>
        </p:nvSpPr>
        <p:spPr>
          <a:xfrm>
            <a:off x="4955358" y="3134041"/>
            <a:ext cx="856118" cy="699858"/>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038" name="Picture 14" descr="Client, feedback, loyalty, mark, rank, review, satisfaction icon - Download  on Iconfinder">
            <a:extLst>
              <a:ext uri="{FF2B5EF4-FFF2-40B4-BE49-F238E27FC236}">
                <a16:creationId xmlns:a16="http://schemas.microsoft.com/office/drawing/2014/main" id="{9719F5FD-BDC3-4071-8AD9-300AB4020B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3614" y="3107663"/>
            <a:ext cx="752613" cy="7526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81" name="Google Shape;481;p27"/>
          <p:cNvSpPr/>
          <p:nvPr/>
        </p:nvSpPr>
        <p:spPr>
          <a:xfrm>
            <a:off x="1149386" y="1526905"/>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7"/>
          <p:cNvSpPr txBox="1">
            <a:spLocks noGrp="1"/>
          </p:cNvSpPr>
          <p:nvPr>
            <p:ph type="ctrTitle" idx="13"/>
          </p:nvPr>
        </p:nvSpPr>
        <p:spPr>
          <a:xfrm>
            <a:off x="6666296" y="339680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RETRIEVE DATA</a:t>
            </a:r>
            <a:endParaRPr dirty="0"/>
          </a:p>
        </p:txBody>
      </p:sp>
      <p:sp>
        <p:nvSpPr>
          <p:cNvPr id="472" name="Google Shape;472;p27"/>
          <p:cNvSpPr txBox="1">
            <a:spLocks noGrp="1"/>
          </p:cNvSpPr>
          <p:nvPr>
            <p:ph type="subTitle" idx="1"/>
          </p:nvPr>
        </p:nvSpPr>
        <p:spPr>
          <a:xfrm>
            <a:off x="6666298" y="3829675"/>
            <a:ext cx="17538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Emotional</a:t>
            </a:r>
            <a:r>
              <a:rPr lang="it-IT" dirty="0"/>
              <a:t> City for </a:t>
            </a:r>
            <a:r>
              <a:rPr lang="it-IT" dirty="0" err="1"/>
              <a:t>retrieving</a:t>
            </a:r>
            <a:r>
              <a:rPr lang="it-IT" dirty="0"/>
              <a:t> data</a:t>
            </a:r>
            <a:endParaRPr dirty="0"/>
          </a:p>
        </p:txBody>
      </p:sp>
      <p:sp>
        <p:nvSpPr>
          <p:cNvPr id="473" name="Google Shape;473;p27"/>
          <p:cNvSpPr txBox="1">
            <a:spLocks noGrp="1"/>
          </p:cNvSpPr>
          <p:nvPr>
            <p:ph type="ctrTitle" idx="4"/>
          </p:nvPr>
        </p:nvSpPr>
        <p:spPr>
          <a:xfrm>
            <a:off x="3942834" y="3396800"/>
            <a:ext cx="200791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API IMPLEMENTATION</a:t>
            </a:r>
            <a:endParaRPr dirty="0"/>
          </a:p>
        </p:txBody>
      </p:sp>
      <p:sp>
        <p:nvSpPr>
          <p:cNvPr id="474" name="Google Shape;474;p27"/>
          <p:cNvSpPr txBox="1">
            <a:spLocks noGrp="1"/>
          </p:cNvSpPr>
          <p:nvPr>
            <p:ph type="ctrTitle"/>
          </p:nvPr>
        </p:nvSpPr>
        <p:spPr>
          <a:xfrm>
            <a:off x="1223300" y="339680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DATA EXTRACTION</a:t>
            </a:r>
            <a:endParaRPr dirty="0"/>
          </a:p>
        </p:txBody>
      </p:sp>
      <p:sp>
        <p:nvSpPr>
          <p:cNvPr id="475" name="Google Shape;475;p27"/>
          <p:cNvSpPr txBox="1">
            <a:spLocks noGrp="1"/>
          </p:cNvSpPr>
          <p:nvPr>
            <p:ph type="subTitle" idx="2"/>
          </p:nvPr>
        </p:nvSpPr>
        <p:spPr>
          <a:xfrm>
            <a:off x="1223300" y="3829680"/>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Extraction</a:t>
            </a:r>
            <a:r>
              <a:rPr lang="it-IT" dirty="0"/>
              <a:t> of tweets from Twitter</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7" name="Google Shape;477;p27"/>
          <p:cNvSpPr txBox="1">
            <a:spLocks noGrp="1"/>
          </p:cNvSpPr>
          <p:nvPr>
            <p:ph type="subTitle" idx="5"/>
          </p:nvPr>
        </p:nvSpPr>
        <p:spPr>
          <a:xfrm>
            <a:off x="3942827" y="3829680"/>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Python </a:t>
            </a:r>
            <a:r>
              <a:rPr lang="it-IT" dirty="0" err="1"/>
              <a:t>application</a:t>
            </a:r>
            <a:r>
              <a:rPr lang="it-IT" dirty="0"/>
              <a:t> for </a:t>
            </a:r>
            <a:r>
              <a:rPr lang="it-IT" dirty="0" err="1"/>
              <a:t>looking</a:t>
            </a:r>
            <a:r>
              <a:rPr lang="it-IT" dirty="0"/>
              <a:t> for data</a:t>
            </a:r>
            <a:endParaRPr dirty="0"/>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PIPELINE</a:t>
            </a:r>
            <a:endParaRPr dirty="0"/>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2" name="Google Shape;482;p27"/>
          <p:cNvSpPr/>
          <p:nvPr/>
        </p:nvSpPr>
        <p:spPr>
          <a:xfrm>
            <a:off x="3949058"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rot="10800000" flipH="1" flipV="1">
            <a:off x="1149386" y="1938955"/>
            <a:ext cx="73914" cy="995832"/>
          </a:xfrm>
          <a:prstGeom prst="bentConnector3">
            <a:avLst>
              <a:gd name="adj1" fmla="val -309278"/>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rot="10800000" flipV="1">
            <a:off x="3942828" y="1974799"/>
            <a:ext cx="6231" cy="959987"/>
          </a:xfrm>
          <a:prstGeom prst="bentConnector3">
            <a:avLst>
              <a:gd name="adj1" fmla="val 3768753"/>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3" name="Picture 8">
            <a:extLst>
              <a:ext uri="{FF2B5EF4-FFF2-40B4-BE49-F238E27FC236}">
                <a16:creationId xmlns:a16="http://schemas.microsoft.com/office/drawing/2014/main" id="{6E4FF022-31EF-456F-93F6-9A703B13AF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31" y="1443727"/>
            <a:ext cx="973925" cy="973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485357" y="1360456"/>
            <a:ext cx="3751538" cy="130848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sz="4000" dirty="0"/>
              <a:t>DATA EXTRACTION</a:t>
            </a:r>
            <a:endParaRPr sz="4000"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pic>
        <p:nvPicPr>
          <p:cNvPr id="5128" name="Picture 8">
            <a:extLst>
              <a:ext uri="{FF2B5EF4-FFF2-40B4-BE49-F238E27FC236}">
                <a16:creationId xmlns:a16="http://schemas.microsoft.com/office/drawing/2014/main" id="{D481099D-A1CE-4883-91BD-2B350B0F34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462" y="1933935"/>
            <a:ext cx="973925" cy="973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558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lgn="just">
              <a:buNone/>
            </a:pPr>
            <a:r>
              <a:rPr lang="en-US" sz="1400" dirty="0"/>
              <a:t>For data extraction, I used </a:t>
            </a:r>
            <a:r>
              <a:rPr lang="en-US" sz="1400" b="1" dirty="0"/>
              <a:t>Crowd Pulse</a:t>
            </a:r>
            <a:r>
              <a:rPr lang="en-US" sz="1400" dirty="0"/>
              <a:t>. It is a platform which provides a graphic interface to visualize data extracted from Twitter. The extraction can be done writing a configuration file in JSON. </a:t>
            </a:r>
          </a:p>
          <a:p>
            <a:pPr marL="165100" indent="0" algn="just">
              <a:buNone/>
            </a:pPr>
            <a:r>
              <a:rPr lang="en-US" sz="1400" dirty="0"/>
              <a:t>I decided to use Crowd Pulse because of its easiness of use and the large number of operations it provides. These operations or extensions are called plugins.</a:t>
            </a:r>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CROWD PULSE</a:t>
            </a:r>
            <a:endParaRPr dirty="0"/>
          </a:p>
        </p:txBody>
      </p:sp>
      <p:pic>
        <p:nvPicPr>
          <p:cNvPr id="4" name="Immagine 3">
            <a:extLst>
              <a:ext uri="{FF2B5EF4-FFF2-40B4-BE49-F238E27FC236}">
                <a16:creationId xmlns:a16="http://schemas.microsoft.com/office/drawing/2014/main" id="{9134ABD9-EC9C-49D5-ABCF-9CB42BA0BAFA}"/>
              </a:ext>
            </a:extLst>
          </p:cNvPr>
          <p:cNvPicPr/>
          <p:nvPr/>
        </p:nvPicPr>
        <p:blipFill rotWithShape="1">
          <a:blip r:embed="rId3"/>
          <a:srcRect l="32069" t="39457" b="7448"/>
          <a:stretch/>
        </p:blipFill>
        <p:spPr bwMode="auto">
          <a:xfrm>
            <a:off x="2982675" y="2341685"/>
            <a:ext cx="4091087" cy="23901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06379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1092675" y="1078765"/>
            <a:ext cx="7866900" cy="3786900"/>
          </a:xfrm>
          <a:prstGeom prst="rect">
            <a:avLst/>
          </a:prstGeom>
        </p:spPr>
        <p:txBody>
          <a:bodyPr spcFirstLastPara="1" wrap="square" lIns="91425" tIns="91425" rIns="91425" bIns="91425" anchor="t" anchorCtr="0">
            <a:noAutofit/>
          </a:bodyPr>
          <a:lstStyle/>
          <a:p>
            <a:pPr marL="0" lvl="0" indent="0" algn="just" eaLnBrk="0" fontAlgn="base" hangingPunct="0">
              <a:spcBef>
                <a:spcPct val="0"/>
              </a:spcBef>
              <a:spcAft>
                <a:spcPct val="0"/>
              </a:spcAft>
              <a:buClrTx/>
              <a:buSzTx/>
              <a:buNone/>
              <a:tabLst>
                <a:tab pos="6113463" algn="r"/>
              </a:tabLst>
            </a:pP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3"/>
              </a:rPr>
              <a:t>email-notify</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rPr>
              <a:t>	</a:t>
            </a:r>
            <a:r>
              <a:rPr lang="en-US" altLang="it-IT" sz="1500" dirty="0">
                <a:solidFill>
                  <a:schemeClr val="accent5"/>
                </a:solidFill>
                <a:latin typeface="Maven Pro" panose="020B060402020202020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social-twitter</a:t>
            </a:r>
            <a:endParaRPr lang="it-IT" altLang="it-IT" sz="1500" dirty="0">
              <a:solidFill>
                <a:schemeClr val="accent5"/>
              </a:solidFill>
              <a:latin typeface="Maven Pro" panose="020B0604020202020204" charset="0"/>
            </a:endParaRPr>
          </a:p>
          <a:p>
            <a:pPr marL="0" lvl="0" indent="0" algn="just" eaLnBrk="0" fontAlgn="base" hangingPunct="0">
              <a:spcBef>
                <a:spcPct val="0"/>
              </a:spcBef>
              <a:spcAft>
                <a:spcPct val="0"/>
              </a:spcAft>
              <a:buClrTx/>
              <a:buSzTx/>
              <a:buNone/>
              <a:tabLst>
                <a:tab pos="6113463" algn="r"/>
              </a:tabLst>
            </a:pP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5"/>
              </a:rPr>
              <a:t>social-</a:t>
            </a:r>
            <a:r>
              <a:rPr lang="en-US"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5"/>
              </a:rPr>
              <a:t>facebook</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rPr>
              <a:t>	</a:t>
            </a:r>
            <a:r>
              <a:rPr lang="en-US" altLang="it-IT" sz="1500" dirty="0">
                <a:solidFill>
                  <a:schemeClr val="accent5"/>
                </a:solidFill>
                <a:latin typeface="Maven Pro" panose="020B0604020202020204"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data-java</a:t>
            </a:r>
            <a:endParaRPr lang="it-IT" altLang="it-IT" sz="1500" dirty="0">
              <a:solidFill>
                <a:schemeClr val="accent5"/>
              </a:solidFill>
              <a:latin typeface="Maven Pro" panose="020B0604020202020204" charset="0"/>
            </a:endParaRPr>
          </a:p>
          <a:p>
            <a:pPr marL="0" lvl="0" indent="0" algn="just" eaLnBrk="0" fontAlgn="base" hangingPunct="0">
              <a:spcBef>
                <a:spcPct val="0"/>
              </a:spcBef>
              <a:spcAft>
                <a:spcPct val="0"/>
              </a:spcAft>
              <a:buClrTx/>
              <a:buSzTx/>
              <a:buNone/>
              <a:tabLst>
                <a:tab pos="6113463" algn="r"/>
              </a:tabLst>
            </a:pP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7"/>
              </a:rPr>
              <a:t>detect-language-</a:t>
            </a:r>
            <a:r>
              <a:rPr lang="en-US"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7"/>
              </a:rPr>
              <a:t>optimaize</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rPr>
              <a:t>	</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8"/>
              </a:rPr>
              <a:t>geo-</a:t>
            </a:r>
            <a:r>
              <a:rPr lang="it-IT"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8"/>
              </a:rPr>
              <a:t>profile</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8"/>
              </a:rPr>
              <a:t>-</a:t>
            </a:r>
            <a:r>
              <a:rPr lang="it-IT"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8"/>
              </a:rPr>
              <a:t>google-maps</a:t>
            </a:r>
            <a:endParaRPr lang="it-IT" altLang="it-IT" sz="1500" dirty="0">
              <a:solidFill>
                <a:schemeClr val="tx1"/>
              </a:solidFill>
              <a:latin typeface="Maven Pro" panose="020B0604020202020204" charset="0"/>
            </a:endParaRPr>
          </a:p>
          <a:p>
            <a:pPr marL="0" lvl="0" indent="0" algn="just" eaLnBrk="0" fontAlgn="base" hangingPunct="0">
              <a:spcBef>
                <a:spcPct val="0"/>
              </a:spcBef>
              <a:spcAft>
                <a:spcPct val="0"/>
              </a:spcAft>
              <a:buClrTx/>
              <a:buSzTx/>
              <a:buNone/>
              <a:tabLst>
                <a:tab pos="6113463" algn="r"/>
              </a:tabLst>
            </a:pP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9"/>
              </a:rPr>
              <a:t>geo-message-from-profile</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rPr>
              <a:t>	</a:t>
            </a: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10"/>
              </a:rPr>
              <a:t>index-</a:t>
            </a:r>
            <a:r>
              <a:rPr lang="en-US"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10"/>
              </a:rPr>
              <a:t>uniba</a:t>
            </a:r>
            <a:endParaRPr lang="it-IT" altLang="it-IT" sz="1500" dirty="0">
              <a:solidFill>
                <a:schemeClr val="tx1"/>
              </a:solidFill>
              <a:latin typeface="Maven Pro" panose="020B0604020202020204" charset="0"/>
            </a:endParaRPr>
          </a:p>
          <a:p>
            <a:pPr marL="0" lvl="0" indent="0" algn="just" eaLnBrk="0" fontAlgn="base" hangingPunct="0">
              <a:spcBef>
                <a:spcPct val="0"/>
              </a:spcBef>
              <a:spcAft>
                <a:spcPct val="0"/>
              </a:spcAft>
              <a:buClrTx/>
              <a:buSzTx/>
              <a:buNone/>
              <a:tabLst>
                <a:tab pos="6113463" algn="r"/>
              </a:tabLst>
            </a:pP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11"/>
              </a:rPr>
              <a:t>tag-</a:t>
            </a:r>
            <a:r>
              <a:rPr lang="en-US"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11"/>
              </a:rPr>
              <a:t>babelfy</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rPr>
              <a:t>	</a:t>
            </a: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12"/>
              </a:rPr>
              <a:t>tag-me</a:t>
            </a:r>
            <a:endParaRPr lang="it-IT" altLang="it-IT" sz="1500" dirty="0">
              <a:solidFill>
                <a:schemeClr val="tx1"/>
              </a:solidFill>
              <a:latin typeface="Maven Pro" panose="020B0604020202020204" charset="0"/>
            </a:endParaRPr>
          </a:p>
          <a:p>
            <a:pPr marL="0" lvl="0" indent="0" algn="just" eaLnBrk="0" fontAlgn="base" hangingPunct="0">
              <a:spcBef>
                <a:spcPct val="0"/>
              </a:spcBef>
              <a:spcAft>
                <a:spcPct val="0"/>
              </a:spcAft>
              <a:buClrTx/>
              <a:buSzTx/>
              <a:buNone/>
              <a:tabLst>
                <a:tab pos="6113463" algn="r"/>
              </a:tabLst>
            </a:pP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13"/>
              </a:rPr>
              <a:t>tag-open-</a:t>
            </a:r>
            <a:r>
              <a:rPr lang="en-US"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13"/>
              </a:rPr>
              <a:t>calais</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rPr>
              <a:t>	</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14"/>
              </a:rPr>
              <a:t>tag-</a:t>
            </a:r>
            <a:r>
              <a:rPr lang="it-IT"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14"/>
              </a:rPr>
              <a:t>wikipedia</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14"/>
              </a:rPr>
              <a:t>-</a:t>
            </a:r>
            <a:r>
              <a:rPr lang="it-IT"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14"/>
              </a:rPr>
              <a:t>miner</a:t>
            </a:r>
            <a:endParaRPr lang="it-IT" altLang="it-IT" sz="1500" dirty="0">
              <a:solidFill>
                <a:schemeClr val="tx1"/>
              </a:solidFill>
              <a:latin typeface="Maven Pro" panose="020B0604020202020204" charset="0"/>
            </a:endParaRPr>
          </a:p>
          <a:p>
            <a:pPr marL="0" lvl="0" indent="0" algn="just" eaLnBrk="0" fontAlgn="base" hangingPunct="0">
              <a:spcBef>
                <a:spcPct val="0"/>
              </a:spcBef>
              <a:spcAft>
                <a:spcPct val="0"/>
              </a:spcAft>
              <a:buClrTx/>
              <a:buSzTx/>
              <a:buNone/>
              <a:tabLst>
                <a:tab pos="6113463" algn="r"/>
              </a:tabLst>
            </a:pP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15"/>
              </a:rPr>
              <a:t>categorize-</a:t>
            </a:r>
            <a:r>
              <a:rPr lang="en-US"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15"/>
              </a:rPr>
              <a:t>wikipedia</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rPr>
              <a:t>	</a:t>
            </a:r>
            <a:r>
              <a:rPr lang="en-US" altLang="it-IT" sz="1500" dirty="0">
                <a:solidFill>
                  <a:schemeClr val="accent5"/>
                </a:solidFill>
                <a:latin typeface="Maven Pro" panose="020B0604020202020204" charset="0"/>
                <a:ea typeface="Calibri" panose="020F0502020204030204" pitchFamily="34" charset="0"/>
                <a:cs typeface="Times New Roman" panose="02020603050405020304" pitchFamily="18" charset="0"/>
                <a:hlinkClick r:id="rId16">
                  <a:extLst>
                    <a:ext uri="{A12FA001-AC4F-418D-AE19-62706E023703}">
                      <ahyp:hlinkClr xmlns:ahyp="http://schemas.microsoft.com/office/drawing/2018/hyperlinkcolor" val="tx"/>
                    </a:ext>
                  </a:extLst>
                </a:hlinkClick>
              </a:rPr>
              <a:t>tokenize-open-</a:t>
            </a:r>
            <a:r>
              <a:rPr lang="en-US" altLang="it-IT" sz="1500" dirty="0" err="1">
                <a:solidFill>
                  <a:schemeClr val="accent5"/>
                </a:solidFill>
                <a:latin typeface="Maven Pro" panose="020B0604020202020204" charset="0"/>
                <a:ea typeface="Calibri" panose="020F0502020204030204" pitchFamily="34" charset="0"/>
                <a:cs typeface="Times New Roman" panose="02020603050405020304" pitchFamily="18" charset="0"/>
                <a:hlinkClick r:id="rId16">
                  <a:extLst>
                    <a:ext uri="{A12FA001-AC4F-418D-AE19-62706E023703}">
                      <ahyp:hlinkClr xmlns:ahyp="http://schemas.microsoft.com/office/drawing/2018/hyperlinkcolor" val="tx"/>
                    </a:ext>
                  </a:extLst>
                </a:hlinkClick>
              </a:rPr>
              <a:t>nlp</a:t>
            </a:r>
            <a:endParaRPr lang="it-IT" altLang="it-IT" sz="1500" dirty="0">
              <a:solidFill>
                <a:schemeClr val="accent5"/>
              </a:solidFill>
              <a:latin typeface="Maven Pro" panose="020B0604020202020204" charset="0"/>
            </a:endParaRPr>
          </a:p>
          <a:p>
            <a:pPr marL="0" lvl="0" indent="0" algn="just" eaLnBrk="0" fontAlgn="base" hangingPunct="0">
              <a:spcBef>
                <a:spcPct val="0"/>
              </a:spcBef>
              <a:spcAft>
                <a:spcPct val="0"/>
              </a:spcAft>
              <a:buClrTx/>
              <a:buSzTx/>
              <a:buNone/>
              <a:tabLst>
                <a:tab pos="6113463" algn="r"/>
              </a:tabLst>
            </a:pP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17"/>
              </a:rPr>
              <a:t>lemmatize-</a:t>
            </a:r>
            <a:r>
              <a:rPr lang="en-US"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17"/>
              </a:rPr>
              <a:t>morphit</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rPr>
              <a:t>	</a:t>
            </a:r>
            <a:r>
              <a:rPr lang="it-IT"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18"/>
              </a:rPr>
              <a:t>lemmatize-stanford-corenlp</a:t>
            </a:r>
            <a:endParaRPr lang="it-IT" altLang="it-IT" sz="1500" dirty="0">
              <a:solidFill>
                <a:schemeClr val="tx1"/>
              </a:solidFill>
              <a:latin typeface="Maven Pro" panose="020B0604020202020204" charset="0"/>
            </a:endParaRPr>
          </a:p>
          <a:p>
            <a:pPr marL="0" lvl="0" indent="0" algn="just" eaLnBrk="0" fontAlgn="base" hangingPunct="0">
              <a:spcBef>
                <a:spcPct val="0"/>
              </a:spcBef>
              <a:spcAft>
                <a:spcPct val="0"/>
              </a:spcAft>
              <a:buClrTx/>
              <a:buSzTx/>
              <a:buNone/>
              <a:tabLst>
                <a:tab pos="6113463" algn="r"/>
              </a:tabLst>
            </a:pPr>
            <a:r>
              <a:rPr lang="it-IT"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19"/>
              </a:rPr>
              <a:t>lemmatize</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19"/>
              </a:rPr>
              <a:t>-multi</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rPr>
              <a:t>	</a:t>
            </a: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20"/>
              </a:rPr>
              <a:t>pos-tag-open-</a:t>
            </a:r>
            <a:r>
              <a:rPr lang="en-US"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20"/>
              </a:rPr>
              <a:t>nlp</a:t>
            </a:r>
            <a:endParaRPr lang="it-IT" altLang="it-IT" sz="1500" dirty="0">
              <a:solidFill>
                <a:schemeClr val="tx1"/>
              </a:solidFill>
              <a:latin typeface="Maven Pro" panose="020B0604020202020204" charset="0"/>
            </a:endParaRPr>
          </a:p>
          <a:p>
            <a:pPr marL="0" lvl="0" indent="0" algn="just" eaLnBrk="0" fontAlgn="base" hangingPunct="0">
              <a:spcBef>
                <a:spcPct val="0"/>
              </a:spcBef>
              <a:spcAft>
                <a:spcPct val="0"/>
              </a:spcAft>
              <a:buClrTx/>
              <a:buSzTx/>
              <a:buNone/>
              <a:tabLst>
                <a:tab pos="6113463" algn="r"/>
              </a:tabLst>
            </a:pP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21"/>
              </a:rPr>
              <a:t>pos-tag-simple-it</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rPr>
              <a:t>	</a:t>
            </a: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22"/>
              </a:rPr>
              <a:t>pos-tag-simple-</a:t>
            </a:r>
            <a:r>
              <a:rPr lang="en-US"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22"/>
              </a:rPr>
              <a:t>en</a:t>
            </a:r>
            <a:endParaRPr lang="it-IT" altLang="it-IT" sz="1500" dirty="0">
              <a:solidFill>
                <a:schemeClr val="tx1"/>
              </a:solidFill>
              <a:latin typeface="Maven Pro" panose="020B0604020202020204" charset="0"/>
            </a:endParaRPr>
          </a:p>
          <a:p>
            <a:pPr marL="0" lvl="0" indent="0" algn="just" eaLnBrk="0" fontAlgn="base" hangingPunct="0">
              <a:spcBef>
                <a:spcPct val="0"/>
              </a:spcBef>
              <a:spcAft>
                <a:spcPct val="0"/>
              </a:spcAft>
              <a:buClrTx/>
              <a:buSzTx/>
              <a:buNone/>
              <a:tabLst>
                <a:tab pos="6113463" algn="r"/>
              </a:tabLst>
            </a:pP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23"/>
              </a:rPr>
              <a:t>pos-tag-simple-multi</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rPr>
              <a:t>	</a:t>
            </a: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24"/>
              </a:rPr>
              <a:t>rem-stop-word-simple</a:t>
            </a:r>
            <a:endParaRPr lang="it-IT" altLang="it-IT" sz="1500" dirty="0">
              <a:solidFill>
                <a:schemeClr val="tx1"/>
              </a:solidFill>
              <a:latin typeface="Maven Pro" panose="020B0604020202020204" charset="0"/>
            </a:endParaRPr>
          </a:p>
          <a:p>
            <a:pPr marL="0" lvl="0" indent="0" algn="just" eaLnBrk="0" fontAlgn="base" hangingPunct="0">
              <a:spcBef>
                <a:spcPct val="0"/>
              </a:spcBef>
              <a:spcAft>
                <a:spcPct val="0"/>
              </a:spcAft>
              <a:buClrTx/>
              <a:buSzTx/>
              <a:buNone/>
              <a:tabLst>
                <a:tab pos="6113463" algn="r"/>
              </a:tabLst>
            </a:pPr>
            <a:r>
              <a:rPr lang="en-US"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21"/>
              </a:rPr>
              <a:t>i</a:t>
            </a:r>
            <a:r>
              <a:rPr lang="en-US"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25"/>
              </a:rPr>
              <a:t>nfogram</a:t>
            </a:r>
            <a:r>
              <a:rPr lang="it-IT" altLang="it-IT" sz="1500" dirty="0">
                <a:solidFill>
                  <a:schemeClr val="tx1"/>
                </a:solidFill>
                <a:latin typeface="Maven Pro" panose="020B0604020202020204" charset="0"/>
                <a:ea typeface="Calibri" panose="020F0502020204030204" pitchFamily="34" charset="0"/>
                <a:cs typeface="Times New Roman" panose="02020603050405020304" pitchFamily="18" charset="0"/>
              </a:rPr>
              <a:t>	</a:t>
            </a:r>
            <a:r>
              <a:rPr lang="en-US" altLang="it-IT" sz="1500" dirty="0">
                <a:solidFill>
                  <a:schemeClr val="accent5"/>
                </a:solidFill>
                <a:latin typeface="Maven Pro" panose="020B0604020202020204" charset="0"/>
                <a:ea typeface="Calibri" panose="020F0502020204030204" pitchFamily="34" charset="0"/>
                <a:cs typeface="Times New Roman" panose="02020603050405020304" pitchFamily="18" charset="0"/>
                <a:hlinkClick r:id="rId26">
                  <a:extLst>
                    <a:ext uri="{A12FA001-AC4F-418D-AE19-62706E023703}">
                      <ahyp:hlinkClr xmlns:ahyp="http://schemas.microsoft.com/office/drawing/2018/hyperlinkcolor" val="tx"/>
                    </a:ext>
                  </a:extLst>
                </a:hlinkClick>
              </a:rPr>
              <a:t>sentiment-</a:t>
            </a:r>
            <a:r>
              <a:rPr lang="en-US" altLang="it-IT" sz="1500" dirty="0" err="1">
                <a:solidFill>
                  <a:schemeClr val="accent5"/>
                </a:solidFill>
                <a:latin typeface="Maven Pro" panose="020B0604020202020204" charset="0"/>
                <a:ea typeface="Calibri" panose="020F0502020204030204" pitchFamily="34" charset="0"/>
                <a:cs typeface="Times New Roman" panose="02020603050405020304" pitchFamily="18" charset="0"/>
                <a:hlinkClick r:id="rId26">
                  <a:extLst>
                    <a:ext uri="{A12FA001-AC4F-418D-AE19-62706E023703}">
                      <ahyp:hlinkClr xmlns:ahyp="http://schemas.microsoft.com/office/drawing/2018/hyperlinkcolor" val="tx"/>
                    </a:ext>
                  </a:extLst>
                </a:hlinkClick>
              </a:rPr>
              <a:t>sentit</a:t>
            </a:r>
            <a:endParaRPr lang="it-IT" altLang="it-IT" sz="1500" dirty="0">
              <a:solidFill>
                <a:schemeClr val="accent5"/>
              </a:solidFill>
              <a:latin typeface="Maven Pro" panose="020B0604020202020204" charset="0"/>
            </a:endParaRPr>
          </a:p>
          <a:p>
            <a:pPr marL="0" lvl="0" indent="0" algn="just" eaLnBrk="0" fontAlgn="base" hangingPunct="0">
              <a:spcBef>
                <a:spcPct val="0"/>
              </a:spcBef>
              <a:spcAft>
                <a:spcPct val="0"/>
              </a:spcAft>
              <a:buClrTx/>
              <a:buSzTx/>
              <a:buNone/>
              <a:tabLst>
                <a:tab pos="6113463" algn="r"/>
              </a:tabLst>
            </a:pPr>
            <a:r>
              <a:rPr lang="en-US" altLang="it-IT" sz="1500" dirty="0">
                <a:solidFill>
                  <a:schemeClr val="tx1"/>
                </a:solidFill>
                <a:latin typeface="Maven Pro" panose="020B0604020202020204" charset="0"/>
                <a:ea typeface="Calibri" panose="020F0502020204030204" pitchFamily="34" charset="0"/>
                <a:cs typeface="Times New Roman" panose="02020603050405020304" pitchFamily="18" charset="0"/>
                <a:hlinkClick r:id="rId27"/>
              </a:rPr>
              <a:t>sentiment-</a:t>
            </a:r>
            <a:r>
              <a:rPr lang="en-US" altLang="it-IT" sz="1500" dirty="0" err="1">
                <a:solidFill>
                  <a:schemeClr val="tx1"/>
                </a:solidFill>
                <a:latin typeface="Maven Pro" panose="020B0604020202020204" charset="0"/>
                <a:ea typeface="Calibri" panose="020F0502020204030204" pitchFamily="34" charset="0"/>
                <a:cs typeface="Times New Roman" panose="02020603050405020304" pitchFamily="18" charset="0"/>
                <a:hlinkClick r:id="rId27"/>
              </a:rPr>
              <a:t>sentiwordnet</a:t>
            </a:r>
            <a:endParaRPr lang="en-US" altLang="it-IT" sz="1500" dirty="0">
              <a:solidFill>
                <a:schemeClr val="tx1"/>
              </a:solidFill>
              <a:latin typeface="Maven Pro" panose="020B0604020202020204" charset="0"/>
            </a:endParaRPr>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AVAILABLE PLUGINS</a:t>
            </a:r>
            <a:endParaRPr dirty="0"/>
          </a:p>
        </p:txBody>
      </p:sp>
    </p:spTree>
    <p:extLst>
      <p:ext uri="{BB962C8B-B14F-4D97-AF65-F5344CB8AC3E}">
        <p14:creationId xmlns:p14="http://schemas.microsoft.com/office/powerpoint/2010/main" val="4103183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buNone/>
            </a:pPr>
            <a:r>
              <a:rPr lang="en-US" sz="1400" dirty="0"/>
              <a:t>This plugin will be used to retrieve tweets. There are different filters available:</a:t>
            </a:r>
            <a:endParaRPr lang="it-IT" sz="1400" dirty="0"/>
          </a:p>
          <a:p>
            <a:pPr lvl="0"/>
            <a:r>
              <a:rPr lang="en-US" sz="1400" dirty="0"/>
              <a:t>Based on content (terms, hashtag, etc.);</a:t>
            </a:r>
            <a:endParaRPr lang="it-IT" sz="1400" dirty="0"/>
          </a:p>
          <a:p>
            <a:pPr lvl="0"/>
            <a:r>
              <a:rPr lang="en-US" sz="1400" dirty="0"/>
              <a:t>Based on user (sent and received);</a:t>
            </a:r>
            <a:endParaRPr lang="it-IT" sz="1400" dirty="0"/>
          </a:p>
          <a:p>
            <a:pPr lvl="0"/>
            <a:r>
              <a:rPr lang="en-US" sz="1400" dirty="0"/>
              <a:t>Based on geo-coordinates(</a:t>
            </a:r>
            <a:r>
              <a:rPr lang="en-US" sz="1400" b="1" dirty="0" err="1"/>
              <a:t>bounding_box</a:t>
            </a:r>
            <a:r>
              <a:rPr lang="en-US" sz="1400" dirty="0"/>
              <a:t> approach);</a:t>
            </a:r>
            <a:endParaRPr lang="it-IT" sz="1400" dirty="0"/>
          </a:p>
          <a:p>
            <a:pPr lvl="0"/>
            <a:r>
              <a:rPr lang="en-US" sz="1400" dirty="0"/>
              <a:t>Based on filters (language, date, etc.);</a:t>
            </a:r>
            <a:endParaRPr lang="it-IT" sz="1400" dirty="0"/>
          </a:p>
          <a:p>
            <a:pPr lvl="0"/>
            <a:r>
              <a:rPr lang="en-US" sz="1400" dirty="0"/>
              <a:t>Combination of filters;</a:t>
            </a:r>
            <a:endParaRPr lang="it-IT" sz="1400" dirty="0"/>
          </a:p>
          <a:p>
            <a:pPr marL="165100" indent="0">
              <a:buNone/>
            </a:pPr>
            <a:r>
              <a:rPr lang="en-US" sz="1400" dirty="0"/>
              <a:t>The plugin is named "extractor-twitter“. This is the extractor we will use for Emotional City:</a:t>
            </a:r>
          </a:p>
          <a:p>
            <a:pPr marL="165100" indent="0">
              <a:buNone/>
            </a:pPr>
            <a:r>
              <a:rPr lang="en-US" sz="900" dirty="0"/>
              <a:t>{</a:t>
            </a:r>
            <a:r>
              <a:rPr lang="it-IT" sz="900" dirty="0"/>
              <a:t> </a:t>
            </a:r>
            <a:r>
              <a:rPr lang="en-US" sz="900" dirty="0"/>
              <a:t>"process": {</a:t>
            </a:r>
            <a:r>
              <a:rPr lang="it-IT" sz="900" dirty="0"/>
              <a:t> …</a:t>
            </a:r>
            <a:r>
              <a:rPr lang="en-US" sz="900" dirty="0"/>
              <a:t>},</a:t>
            </a:r>
            <a:endParaRPr lang="it-IT" sz="900" dirty="0"/>
          </a:p>
          <a:p>
            <a:pPr marL="165100" indent="0">
              <a:buNone/>
            </a:pPr>
            <a:r>
              <a:rPr lang="en-US" sz="900" dirty="0"/>
              <a:t>  "nodes": {</a:t>
            </a:r>
            <a:endParaRPr lang="it-IT" sz="900" dirty="0"/>
          </a:p>
          <a:p>
            <a:pPr marL="165100" indent="0">
              <a:buNone/>
            </a:pPr>
            <a:r>
              <a:rPr lang="en-US" sz="900" dirty="0"/>
              <a:t>    "message-extractor": {</a:t>
            </a:r>
            <a:endParaRPr lang="it-IT" sz="900" dirty="0"/>
          </a:p>
          <a:p>
            <a:pPr marL="165100" indent="0">
              <a:buNone/>
            </a:pPr>
            <a:r>
              <a:rPr lang="en-US" sz="900" dirty="0"/>
              <a:t>      "plugin": "extractor-twitter",</a:t>
            </a:r>
            <a:endParaRPr lang="it-IT" sz="900" dirty="0"/>
          </a:p>
          <a:p>
            <a:pPr marL="165100" indent="0">
              <a:buNone/>
            </a:pPr>
            <a:r>
              <a:rPr lang="en-US" sz="900" dirty="0"/>
              <a:t>      </a:t>
            </a:r>
            <a:r>
              <a:rPr lang="it-IT" sz="900" dirty="0"/>
              <a:t>"</a:t>
            </a:r>
            <a:r>
              <a:rPr lang="it-IT" sz="900" dirty="0" err="1"/>
              <a:t>config</a:t>
            </a:r>
            <a:r>
              <a:rPr lang="it-IT" sz="900" dirty="0"/>
              <a:t>": {</a:t>
            </a:r>
          </a:p>
          <a:p>
            <a:pPr marL="165100" indent="0">
              <a:buNone/>
            </a:pPr>
            <a:r>
              <a:rPr lang="it-IT" sz="900" dirty="0"/>
              <a:t>        "query": [</a:t>
            </a:r>
          </a:p>
          <a:p>
            <a:pPr marL="165100" indent="0">
              <a:buNone/>
            </a:pPr>
            <a:r>
              <a:rPr lang="it-IT" sz="900" dirty="0"/>
              <a:t>          "puglia",</a:t>
            </a:r>
          </a:p>
          <a:p>
            <a:pPr marL="165100" indent="0">
              <a:buNone/>
            </a:pPr>
            <a:r>
              <a:rPr lang="it-IT" sz="900" dirty="0"/>
              <a:t>          …</a:t>
            </a:r>
          </a:p>
          <a:p>
            <a:pPr marL="165100" indent="0">
              <a:buNone/>
            </a:pPr>
            <a:r>
              <a:rPr lang="en-US" sz="900" dirty="0"/>
              <a:t>        ],	</a:t>
            </a:r>
            <a:endParaRPr lang="it-IT" sz="900" dirty="0"/>
          </a:p>
          <a:p>
            <a:pPr marL="165100" indent="0">
              <a:buNone/>
            </a:pPr>
            <a:r>
              <a:rPr lang="en-US" sz="900" dirty="0"/>
              <a:t>       “location”: </a:t>
            </a:r>
            <a:r>
              <a:rPr lang="it-IT" sz="900" dirty="0"/>
              <a:t>"14.7748476736", "39.6176788304", "19.0160785326", "42.2822860976"</a:t>
            </a:r>
            <a:r>
              <a:rPr lang="en-US" sz="900" dirty="0"/>
              <a:t>,</a:t>
            </a:r>
            <a:endParaRPr lang="it-IT" sz="900" dirty="0"/>
          </a:p>
          <a:p>
            <a:pPr marL="165100" indent="0">
              <a:buNone/>
            </a:pPr>
            <a:r>
              <a:rPr lang="en-US" sz="900" dirty="0"/>
              <a:t>        "since": "2019-07-01",</a:t>
            </a:r>
            <a:endParaRPr lang="it-IT" sz="900" dirty="0"/>
          </a:p>
          <a:p>
            <a:pPr marL="165100" indent="0">
              <a:buNone/>
            </a:pPr>
            <a:r>
              <a:rPr lang="en-US" sz="900" dirty="0"/>
              <a:t>        "language": "it"</a:t>
            </a:r>
            <a:endParaRPr lang="it-IT" sz="900" dirty="0"/>
          </a:p>
          <a:p>
            <a:pPr marL="165100" indent="0">
              <a:buNone/>
            </a:pPr>
            <a:r>
              <a:rPr lang="en-US" sz="900" dirty="0"/>
              <a:t>      }</a:t>
            </a:r>
            <a:endParaRPr lang="it-IT" sz="900" dirty="0"/>
          </a:p>
          <a:p>
            <a:pPr marL="165100" indent="0">
              <a:buNone/>
            </a:pPr>
            <a:r>
              <a:rPr lang="en-US" sz="900" dirty="0"/>
              <a:t>    },</a:t>
            </a:r>
            <a:endParaRPr lang="it-IT" sz="900" dirty="0"/>
          </a:p>
          <a:p>
            <a:pPr marL="165100" indent="0">
              <a:buNone/>
            </a:pPr>
            <a:r>
              <a:rPr lang="en-US" sz="900" dirty="0"/>
              <a:t>    "message-</a:t>
            </a:r>
            <a:r>
              <a:rPr lang="en-US" sz="900" dirty="0" err="1"/>
              <a:t>persister</a:t>
            </a:r>
            <a:r>
              <a:rPr lang="en-US" sz="900" dirty="0"/>
              <a:t>": { </a:t>
            </a:r>
            <a:r>
              <a:rPr lang="it-IT" sz="900" dirty="0"/>
              <a:t>…</a:t>
            </a:r>
            <a:r>
              <a:rPr lang="en-US" sz="900" dirty="0"/>
              <a:t>}</a:t>
            </a:r>
            <a:endParaRPr lang="it-IT" sz="900" dirty="0"/>
          </a:p>
          <a:p>
            <a:pPr marL="165100" indent="0">
              <a:buNone/>
            </a:pPr>
            <a:r>
              <a:rPr lang="en-US" sz="900" dirty="0"/>
              <a:t>  },</a:t>
            </a:r>
            <a:endParaRPr lang="it-IT" sz="900" dirty="0"/>
          </a:p>
          <a:p>
            <a:pPr marL="165100" indent="0">
              <a:buNone/>
            </a:pPr>
            <a:r>
              <a:rPr lang="en-US" sz="900" dirty="0"/>
              <a:t>  "edges": { </a:t>
            </a:r>
            <a:r>
              <a:rPr lang="it-IT" sz="900" dirty="0"/>
              <a:t>…</a:t>
            </a:r>
            <a:r>
              <a:rPr lang="en-US" sz="900" dirty="0"/>
              <a:t> }</a:t>
            </a:r>
            <a:r>
              <a:rPr lang="it-IT" sz="900" dirty="0"/>
              <a:t> </a:t>
            </a:r>
            <a:r>
              <a:rPr lang="en-US" sz="900" dirty="0"/>
              <a:t>}</a:t>
            </a:r>
            <a:endParaRPr lang="it-IT" sz="900"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social-</a:t>
            </a:r>
            <a:r>
              <a:rPr lang="it-IT" dirty="0" err="1"/>
              <a:t>twitter</a:t>
            </a:r>
            <a:endParaRPr dirty="0"/>
          </a:p>
        </p:txBody>
      </p:sp>
    </p:spTree>
    <p:extLst>
      <p:ext uri="{BB962C8B-B14F-4D97-AF65-F5344CB8AC3E}">
        <p14:creationId xmlns:p14="http://schemas.microsoft.com/office/powerpoint/2010/main" val="1280907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lgn="just">
              <a:buNone/>
            </a:pPr>
            <a:r>
              <a:rPr lang="en-US" sz="1400" dirty="0"/>
              <a:t>For storing the data, the message-persist plugin must be used. The only parameter in the configuration is the name of the database on which data will be stored. This plugin is already present in the previous slide:</a:t>
            </a:r>
          </a:p>
          <a:p>
            <a:pPr marL="165100" indent="0">
              <a:buNone/>
            </a:pPr>
            <a:r>
              <a:rPr lang="en-US" dirty="0"/>
              <a:t>"message-</a:t>
            </a:r>
            <a:r>
              <a:rPr lang="en-US" dirty="0" err="1"/>
              <a:t>persister</a:t>
            </a:r>
            <a:r>
              <a:rPr lang="en-US" dirty="0"/>
              <a:t>": {</a:t>
            </a:r>
            <a:endParaRPr lang="it-IT" dirty="0"/>
          </a:p>
          <a:p>
            <a:pPr marL="165100" indent="0">
              <a:buNone/>
            </a:pPr>
            <a:r>
              <a:rPr lang="en-US" dirty="0"/>
              <a:t>      "plugin": "message-persist",</a:t>
            </a:r>
            <a:endParaRPr lang="it-IT" dirty="0"/>
          </a:p>
          <a:p>
            <a:pPr marL="165100" indent="0">
              <a:buNone/>
            </a:pPr>
            <a:r>
              <a:rPr lang="en-US" dirty="0"/>
              <a:t>      "config": {</a:t>
            </a:r>
            <a:endParaRPr lang="it-IT" dirty="0"/>
          </a:p>
          <a:p>
            <a:pPr marL="165100" indent="0">
              <a:buNone/>
            </a:pPr>
            <a:r>
              <a:rPr lang="en-US" dirty="0"/>
              <a:t>        "</a:t>
            </a:r>
            <a:r>
              <a:rPr lang="en-US" dirty="0" err="1"/>
              <a:t>db</a:t>
            </a:r>
            <a:r>
              <a:rPr lang="en-US" dirty="0"/>
              <a:t>": "</a:t>
            </a:r>
            <a:r>
              <a:rPr lang="en-US" dirty="0" err="1"/>
              <a:t>emotionalcity</a:t>
            </a:r>
            <a:r>
              <a:rPr lang="en-US" dirty="0"/>
              <a:t>"</a:t>
            </a:r>
            <a:endParaRPr lang="it-IT" dirty="0"/>
          </a:p>
          <a:p>
            <a:pPr marL="165100" indent="0">
              <a:buNone/>
            </a:pPr>
            <a:r>
              <a:rPr lang="en-US" dirty="0"/>
              <a:t>      }</a:t>
            </a:r>
            <a:endParaRPr lang="it-IT" dirty="0"/>
          </a:p>
          <a:p>
            <a:pPr marL="165100" indent="0">
              <a:buNone/>
            </a:pPr>
            <a:r>
              <a:rPr lang="en-US" dirty="0"/>
              <a:t>    }</a:t>
            </a:r>
            <a:endParaRPr lang="it-IT" dirty="0"/>
          </a:p>
          <a:p>
            <a:pPr marL="165100" indent="0">
              <a:buNone/>
            </a:pPr>
            <a:endParaRPr lang="it-IT" sz="1400" dirty="0"/>
          </a:p>
          <a:p>
            <a:pPr marL="165100" indent="0" algn="just">
              <a:buNone/>
            </a:pPr>
            <a:r>
              <a:rPr lang="en-US" sz="1400" dirty="0"/>
              <a:t>At the end of the extraction and saving, we can see the amount of data collected per time period through Crowd Pulse. This is an example of data collected only in one day (just for example).</a:t>
            </a:r>
            <a:endParaRPr lang="it-IT" sz="1400" dirty="0"/>
          </a:p>
          <a:p>
            <a:pPr marL="165100" indent="0">
              <a:buNone/>
            </a:pPr>
            <a:endParaRPr lang="it-IT" sz="1400" dirty="0"/>
          </a:p>
          <a:p>
            <a:pPr marL="165100" indent="0">
              <a:buNone/>
            </a:pPr>
            <a:endParaRPr lang="it-IT" sz="900"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data-java</a:t>
            </a:r>
            <a:endParaRPr dirty="0"/>
          </a:p>
        </p:txBody>
      </p:sp>
    </p:spTree>
    <p:extLst>
      <p:ext uri="{BB962C8B-B14F-4D97-AF65-F5344CB8AC3E}">
        <p14:creationId xmlns:p14="http://schemas.microsoft.com/office/powerpoint/2010/main" val="52679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buNone/>
            </a:pPr>
            <a:endParaRPr lang="it-IT" sz="900"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Message Timeline</a:t>
            </a:r>
            <a:endParaRPr dirty="0"/>
          </a:p>
        </p:txBody>
      </p:sp>
      <p:pic>
        <p:nvPicPr>
          <p:cNvPr id="4" name="Immagine 3">
            <a:extLst>
              <a:ext uri="{FF2B5EF4-FFF2-40B4-BE49-F238E27FC236}">
                <a16:creationId xmlns:a16="http://schemas.microsoft.com/office/drawing/2014/main" id="{6458E8EF-ED8F-445C-8DF8-F22F361E3B3E}"/>
              </a:ext>
            </a:extLst>
          </p:cNvPr>
          <p:cNvPicPr/>
          <p:nvPr/>
        </p:nvPicPr>
        <p:blipFill rotWithShape="1">
          <a:blip r:embed="rId3"/>
          <a:srcRect l="5229" t="3486"/>
          <a:stretch/>
        </p:blipFill>
        <p:spPr bwMode="auto">
          <a:xfrm>
            <a:off x="618825" y="1063525"/>
            <a:ext cx="5151119" cy="37869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61958985"/>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TotalTime>
  <Words>1072</Words>
  <Application>Microsoft Office PowerPoint</Application>
  <PresentationFormat>Presentazione su schermo (16:9)</PresentationFormat>
  <Paragraphs>144</Paragraphs>
  <Slides>17</Slides>
  <Notes>17</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17</vt:i4>
      </vt:variant>
    </vt:vector>
  </HeadingPairs>
  <TitlesOfParts>
    <vt:vector size="25" baseType="lpstr">
      <vt:lpstr>Arial</vt:lpstr>
      <vt:lpstr>Advent Pro SemiBold</vt:lpstr>
      <vt:lpstr>Nunito Light</vt:lpstr>
      <vt:lpstr>Maven Pro</vt:lpstr>
      <vt:lpstr>Share Tech</vt:lpstr>
      <vt:lpstr>Livvic Light</vt:lpstr>
      <vt:lpstr>Fira Sans Extra Condensed Medium</vt:lpstr>
      <vt:lpstr>Data Science Consulting by Slidesgo</vt:lpstr>
      <vt:lpstr>INTELLIGENT INFORMATION ACCESS AND NATURAL LANGUAGE PROCESSING</vt:lpstr>
      <vt:lpstr>WHAT IS EMOTIONAL CITY</vt:lpstr>
      <vt:lpstr>RETRIEVE DATA</vt:lpstr>
      <vt:lpstr>DATA EXTRACTION</vt:lpstr>
      <vt:lpstr>CROWD PULSE</vt:lpstr>
      <vt:lpstr>AVAILABLE PLUGINS</vt:lpstr>
      <vt:lpstr>social-twitter</vt:lpstr>
      <vt:lpstr>data-java</vt:lpstr>
      <vt:lpstr>Message Timeline</vt:lpstr>
      <vt:lpstr>tokenize-opennlp</vt:lpstr>
      <vt:lpstr>Word Cloud</vt:lpstr>
      <vt:lpstr>sentiment-sentit</vt:lpstr>
      <vt:lpstr>Timeline and Pie Chart</vt:lpstr>
      <vt:lpstr>API IMPLEMENTATION</vt:lpstr>
      <vt:lpstr>twitter_requests.py</vt:lpstr>
      <vt:lpstr>Considerations and future expansions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INFORMATION ACCESS AND NATURAL LANGUAGE PROCESSING</dc:title>
  <cp:lastModifiedBy>Davide Di Pierro</cp:lastModifiedBy>
  <cp:revision>75</cp:revision>
  <dcterms:modified xsi:type="dcterms:W3CDTF">2020-12-23T19:08:55Z</dcterms:modified>
</cp:coreProperties>
</file>