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7"/>
  </p:notesMasterIdLst>
  <p:sldIdLst>
    <p:sldId id="256" r:id="rId2"/>
    <p:sldId id="257" r:id="rId3"/>
    <p:sldId id="258" r:id="rId4"/>
    <p:sldId id="358" r:id="rId5"/>
    <p:sldId id="298" r:id="rId6"/>
    <p:sldId id="357" r:id="rId7"/>
    <p:sldId id="269" r:id="rId8"/>
    <p:sldId id="359" r:id="rId9"/>
    <p:sldId id="310" r:id="rId10"/>
    <p:sldId id="361" r:id="rId11"/>
    <p:sldId id="367" r:id="rId12"/>
    <p:sldId id="364" r:id="rId13"/>
    <p:sldId id="366" r:id="rId14"/>
    <p:sldId id="362" r:id="rId15"/>
    <p:sldId id="268" r:id="rId16"/>
  </p:sldIdLst>
  <p:sldSz cx="9144000" cy="5143500" type="screen16x9"/>
  <p:notesSz cx="6858000" cy="9144000"/>
  <p:embeddedFontLst>
    <p:embeddedFont>
      <p:font typeface="Advent Pro SemiBold" panose="020B0604020202020204" charset="0"/>
      <p:regular r:id="rId18"/>
      <p:bold r:id="rId19"/>
    </p:embeddedFont>
    <p:embeddedFont>
      <p:font typeface="Fira Sans Extra Condensed Medium" panose="020B0604020202020204" charset="0"/>
      <p:regular r:id="rId20"/>
      <p:bold r:id="rId21"/>
      <p:italic r:id="rId22"/>
      <p:boldItalic r:id="rId23"/>
    </p:embeddedFont>
    <p:embeddedFont>
      <p:font typeface="Maven Pro" panose="020B0604020202020204" charset="0"/>
      <p:regular r:id="rId24"/>
      <p:bold r:id="rId25"/>
    </p:embeddedFont>
    <p:embeddedFont>
      <p:font typeface="Share Tech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FB136B-8FBE-4BF5-A310-53F175AE32A4}">
  <a:tblStyle styleId="{A6FB136B-8FBE-4BF5-A310-53F175AE32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7602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048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020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967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375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425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332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091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813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635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53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9" r:id="rId5"/>
    <p:sldLayoutId id="2147483666" r:id="rId6"/>
    <p:sldLayoutId id="2147483667" r:id="rId7"/>
    <p:sldLayoutId id="2147483668" r:id="rId8"/>
    <p:sldLayoutId id="214748367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#_Toc59573559"/><Relationship Id="rId13" Type="http://schemas.openxmlformats.org/officeDocument/2006/relationships/hyperlink" Target="#_Toc59573564"/><Relationship Id="rId18" Type="http://schemas.openxmlformats.org/officeDocument/2006/relationships/hyperlink" Target="#_Toc59573569"/><Relationship Id="rId26" Type="http://schemas.openxmlformats.org/officeDocument/2006/relationships/hyperlink" Target="#_Toc59573577"/><Relationship Id="rId3" Type="http://schemas.openxmlformats.org/officeDocument/2006/relationships/hyperlink" Target="#_Toc59573554"/><Relationship Id="rId21" Type="http://schemas.openxmlformats.org/officeDocument/2006/relationships/hyperlink" Target="#_Toc59573572"/><Relationship Id="rId7" Type="http://schemas.openxmlformats.org/officeDocument/2006/relationships/hyperlink" Target="#_Toc59573558"/><Relationship Id="rId12" Type="http://schemas.openxmlformats.org/officeDocument/2006/relationships/hyperlink" Target="#_Toc59573563"/><Relationship Id="rId17" Type="http://schemas.openxmlformats.org/officeDocument/2006/relationships/hyperlink" Target="#_Toc59573568"/><Relationship Id="rId25" Type="http://schemas.openxmlformats.org/officeDocument/2006/relationships/hyperlink" Target="#_Toc59573576"/><Relationship Id="rId2" Type="http://schemas.openxmlformats.org/officeDocument/2006/relationships/notesSlide" Target="../notesSlides/notesSlide6.xml"/><Relationship Id="rId16" Type="http://schemas.openxmlformats.org/officeDocument/2006/relationships/hyperlink" Target="#_Toc59573567"/><Relationship Id="rId20" Type="http://schemas.openxmlformats.org/officeDocument/2006/relationships/hyperlink" Target="#_Toc59573571"/><Relationship Id="rId1" Type="http://schemas.openxmlformats.org/officeDocument/2006/relationships/slideLayout" Target="../slideLayouts/slideLayout6.xml"/><Relationship Id="rId6" Type="http://schemas.openxmlformats.org/officeDocument/2006/relationships/hyperlink" Target="#_Toc59573557"/><Relationship Id="rId11" Type="http://schemas.openxmlformats.org/officeDocument/2006/relationships/hyperlink" Target="#_Toc59573562"/><Relationship Id="rId24" Type="http://schemas.openxmlformats.org/officeDocument/2006/relationships/hyperlink" Target="#_Toc59573575"/><Relationship Id="rId5" Type="http://schemas.openxmlformats.org/officeDocument/2006/relationships/hyperlink" Target="#_Toc59573556"/><Relationship Id="rId15" Type="http://schemas.openxmlformats.org/officeDocument/2006/relationships/hyperlink" Target="#_Toc59573566"/><Relationship Id="rId23" Type="http://schemas.openxmlformats.org/officeDocument/2006/relationships/hyperlink" Target="#_Toc59573574"/><Relationship Id="rId10" Type="http://schemas.openxmlformats.org/officeDocument/2006/relationships/hyperlink" Target="#_Toc59573561"/><Relationship Id="rId19" Type="http://schemas.openxmlformats.org/officeDocument/2006/relationships/hyperlink" Target="#_Toc59573570"/><Relationship Id="rId4" Type="http://schemas.openxmlformats.org/officeDocument/2006/relationships/hyperlink" Target="#_Toc59573555"/><Relationship Id="rId9" Type="http://schemas.openxmlformats.org/officeDocument/2006/relationships/hyperlink" Target="#_Toc59573560"/><Relationship Id="rId14" Type="http://schemas.openxmlformats.org/officeDocument/2006/relationships/hyperlink" Target="#_Toc59573565"/><Relationship Id="rId22" Type="http://schemas.openxmlformats.org/officeDocument/2006/relationships/hyperlink" Target="#_Toc59573573"/><Relationship Id="rId27" Type="http://schemas.openxmlformats.org/officeDocument/2006/relationships/hyperlink" Target="#_Toc59573578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accent5"/>
                </a:solidFill>
              </a:rPr>
              <a:t>Emotional</a:t>
            </a:r>
            <a:r>
              <a:rPr lang="it-IT" dirty="0"/>
              <a:t> </a:t>
            </a:r>
            <a:r>
              <a:rPr lang="it-IT" dirty="0">
                <a:solidFill>
                  <a:schemeClr val="accent5"/>
                </a:solidFill>
              </a:rPr>
              <a:t>City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/>
              <a:t>INTELLIGENT INFORMATION ACCESS AND NATURAL LANGUAGE PROCESSING</a:t>
            </a:r>
            <a:endParaRPr sz="4000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434;p25">
            <a:extLst>
              <a:ext uri="{FF2B5EF4-FFF2-40B4-BE49-F238E27FC236}">
                <a16:creationId xmlns:a16="http://schemas.microsoft.com/office/drawing/2014/main" id="{4B0BEB64-B740-4F1A-B656-C44FD0508DDB}"/>
              </a:ext>
            </a:extLst>
          </p:cNvPr>
          <p:cNvSpPr txBox="1">
            <a:spLocks/>
          </p:cNvSpPr>
          <p:nvPr/>
        </p:nvSpPr>
        <p:spPr>
          <a:xfrm>
            <a:off x="334752" y="3002386"/>
            <a:ext cx="3295500" cy="1184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b="1" dirty="0">
                <a:solidFill>
                  <a:schemeClr val="bg1"/>
                </a:solidFill>
              </a:rPr>
              <a:t>Professor:</a:t>
            </a:r>
          </a:p>
          <a:p>
            <a:pPr marL="0" indent="0" algn="l"/>
            <a:r>
              <a:rPr lang="en-US" dirty="0">
                <a:solidFill>
                  <a:schemeClr val="bg1"/>
                </a:solidFill>
              </a:rPr>
              <a:t>Giovanni SEMERARO</a:t>
            </a:r>
          </a:p>
          <a:p>
            <a:pPr marL="0" indent="0" algn="l"/>
            <a:r>
              <a:rPr lang="en-US" b="1" dirty="0">
                <a:solidFill>
                  <a:schemeClr val="bg1"/>
                </a:solidFill>
              </a:rPr>
              <a:t>Supervisor:</a:t>
            </a:r>
          </a:p>
          <a:p>
            <a:pPr marL="0" indent="0" algn="l"/>
            <a:r>
              <a:rPr lang="en-US" dirty="0" err="1">
                <a:solidFill>
                  <a:schemeClr val="bg1"/>
                </a:solidFill>
              </a:rPr>
              <a:t>Pierluigi</a:t>
            </a:r>
            <a:r>
              <a:rPr lang="en-US" dirty="0">
                <a:solidFill>
                  <a:schemeClr val="bg1"/>
                </a:solidFill>
              </a:rPr>
              <a:t> CASSOTTI</a:t>
            </a:r>
          </a:p>
        </p:txBody>
      </p:sp>
      <p:sp>
        <p:nvSpPr>
          <p:cNvPr id="30" name="Google Shape;434;p25">
            <a:extLst>
              <a:ext uri="{FF2B5EF4-FFF2-40B4-BE49-F238E27FC236}">
                <a16:creationId xmlns:a16="http://schemas.microsoft.com/office/drawing/2014/main" id="{A6E3F807-D14E-4B8E-B0AF-0C063BF7496E}"/>
              </a:ext>
            </a:extLst>
          </p:cNvPr>
          <p:cNvSpPr txBox="1">
            <a:spLocks/>
          </p:cNvSpPr>
          <p:nvPr/>
        </p:nvSpPr>
        <p:spPr>
          <a:xfrm>
            <a:off x="6297381" y="3970314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b="1" dirty="0">
                <a:solidFill>
                  <a:schemeClr val="bg1"/>
                </a:solidFill>
              </a:rPr>
              <a:t>Student:</a:t>
            </a:r>
          </a:p>
          <a:p>
            <a:pPr marL="0" indent="0" algn="l"/>
            <a:r>
              <a:rPr lang="en-US" dirty="0">
                <a:solidFill>
                  <a:schemeClr val="bg1"/>
                </a:solidFill>
              </a:rPr>
              <a:t>Davide DI PIERRO</a:t>
            </a:r>
          </a:p>
          <a:p>
            <a:pPr marL="0" indent="0" algn="l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twitter_requests.py</a:t>
            </a:r>
            <a:endParaRPr dirty="0"/>
          </a:p>
        </p:txBody>
      </p:sp>
      <p:sp>
        <p:nvSpPr>
          <p:cNvPr id="6" name="Google Shape;465;p26">
            <a:extLst>
              <a:ext uri="{FF2B5EF4-FFF2-40B4-BE49-F238E27FC236}">
                <a16:creationId xmlns:a16="http://schemas.microsoft.com/office/drawing/2014/main" id="{7DC89618-1C92-4A72-94BC-731EDA9451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just">
              <a:buNone/>
            </a:pPr>
            <a:r>
              <a:rPr lang="it-IT" sz="1500" dirty="0"/>
              <a:t>The </a:t>
            </a:r>
            <a:r>
              <a:rPr lang="it-IT" sz="1500" dirty="0" err="1"/>
              <a:t>retrieval</a:t>
            </a:r>
            <a:r>
              <a:rPr lang="it-IT" sz="1500" dirty="0"/>
              <a:t> of tweets can be </a:t>
            </a:r>
            <a:r>
              <a:rPr lang="it-IT" sz="1500" dirty="0" err="1"/>
              <a:t>done</a:t>
            </a:r>
            <a:r>
              <a:rPr lang="it-IT" sz="1500" dirty="0"/>
              <a:t> with </a:t>
            </a:r>
            <a:r>
              <a:rPr lang="it-IT" sz="1500" dirty="0" err="1"/>
              <a:t>these</a:t>
            </a:r>
            <a:r>
              <a:rPr lang="it-IT" sz="1500" dirty="0"/>
              <a:t> </a:t>
            </a:r>
            <a:r>
              <a:rPr lang="it-IT" sz="1500" dirty="0" err="1"/>
              <a:t>parameters</a:t>
            </a:r>
            <a:r>
              <a:rPr lang="it-IT" sz="1500" dirty="0"/>
              <a:t>:</a:t>
            </a:r>
          </a:p>
          <a:p>
            <a:pPr algn="just"/>
            <a:r>
              <a:rPr lang="it-IT" sz="1500" dirty="0"/>
              <a:t>query: words in the text of the tweet;</a:t>
            </a:r>
          </a:p>
          <a:p>
            <a:pPr algn="just"/>
            <a:r>
              <a:rPr lang="it-IT" sz="1500" dirty="0" err="1"/>
              <a:t>sentiment_min</a:t>
            </a:r>
            <a:r>
              <a:rPr lang="it-IT" sz="1500" dirty="0"/>
              <a:t>: minimum sentiment;</a:t>
            </a:r>
          </a:p>
          <a:p>
            <a:pPr algn="just"/>
            <a:r>
              <a:rPr lang="it-IT" sz="1500" dirty="0" err="1"/>
              <a:t>sentiment_max</a:t>
            </a:r>
            <a:r>
              <a:rPr lang="it-IT" sz="1500" dirty="0"/>
              <a:t>: maximum sentiment;</a:t>
            </a:r>
          </a:p>
          <a:p>
            <a:pPr algn="just"/>
            <a:r>
              <a:rPr lang="it-IT" sz="1500" dirty="0"/>
              <a:t>geo: </a:t>
            </a:r>
            <a:r>
              <a:rPr lang="it-IT" sz="1500" dirty="0" err="1"/>
              <a:t>geographical</a:t>
            </a:r>
            <a:r>
              <a:rPr lang="it-IT" sz="1500" dirty="0"/>
              <a:t> </a:t>
            </a:r>
            <a:r>
              <a:rPr lang="it-IT" sz="1500" dirty="0" err="1"/>
              <a:t>coordinates</a:t>
            </a:r>
            <a:r>
              <a:rPr lang="it-IT" sz="1500" dirty="0"/>
              <a:t> of the </a:t>
            </a:r>
            <a:r>
              <a:rPr lang="it-IT" sz="1500" dirty="0" err="1"/>
              <a:t>polygon</a:t>
            </a:r>
            <a:r>
              <a:rPr lang="it-IT" sz="1500" dirty="0"/>
              <a:t> in </a:t>
            </a:r>
            <a:r>
              <a:rPr lang="it-IT" sz="1500" dirty="0" err="1"/>
              <a:t>which</a:t>
            </a:r>
            <a:r>
              <a:rPr lang="it-IT" sz="1500" dirty="0"/>
              <a:t> </a:t>
            </a:r>
            <a:r>
              <a:rPr lang="it-IT" sz="1500" dirty="0" err="1"/>
              <a:t>looking</a:t>
            </a:r>
            <a:r>
              <a:rPr lang="it-IT" sz="1500" dirty="0"/>
              <a:t> for tweets;</a:t>
            </a:r>
          </a:p>
          <a:p>
            <a:pPr algn="just"/>
            <a:r>
              <a:rPr lang="it-IT" sz="1500" dirty="0"/>
              <a:t>time: time from </a:t>
            </a:r>
            <a:r>
              <a:rPr lang="it-IT" sz="1500" dirty="0" err="1"/>
              <a:t>which</a:t>
            </a:r>
            <a:r>
              <a:rPr lang="it-IT" sz="1500" dirty="0"/>
              <a:t> to </a:t>
            </a:r>
            <a:r>
              <a:rPr lang="it-IT" sz="1500" dirty="0" err="1"/>
              <a:t>collect</a:t>
            </a:r>
            <a:r>
              <a:rPr lang="it-IT" sz="1500" dirty="0"/>
              <a:t> tweets;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A836A2D-7AE7-4CA7-A2A7-39E35794048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30850" y="2497280"/>
            <a:ext cx="2865328" cy="235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57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Indexes</a:t>
            </a:r>
            <a:endParaRPr dirty="0"/>
          </a:p>
        </p:txBody>
      </p:sp>
      <p:sp>
        <p:nvSpPr>
          <p:cNvPr id="6" name="Google Shape;465;p26">
            <a:extLst>
              <a:ext uri="{FF2B5EF4-FFF2-40B4-BE49-F238E27FC236}">
                <a16:creationId xmlns:a16="http://schemas.microsoft.com/office/drawing/2014/main" id="{7DC89618-1C92-4A72-94BC-731EDA9451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just">
              <a:buNone/>
            </a:pPr>
            <a:r>
              <a:rPr lang="it-IT" sz="1500" dirty="0" err="1"/>
              <a:t>Many</a:t>
            </a:r>
            <a:r>
              <a:rPr lang="it-IT" sz="1500" dirty="0"/>
              <a:t> filters are </a:t>
            </a:r>
            <a:r>
              <a:rPr lang="it-IT" sz="1500" dirty="0" err="1"/>
              <a:t>available</a:t>
            </a:r>
            <a:r>
              <a:rPr lang="it-IT" sz="1500" dirty="0"/>
              <a:t>:</a:t>
            </a:r>
          </a:p>
          <a:p>
            <a:pPr algn="just"/>
            <a:r>
              <a:rPr lang="it-IT" sz="1500" dirty="0"/>
              <a:t>date;</a:t>
            </a:r>
          </a:p>
          <a:p>
            <a:pPr algn="just"/>
            <a:r>
              <a:rPr lang="it-IT" sz="1500" dirty="0"/>
              <a:t>locations;</a:t>
            </a:r>
          </a:p>
          <a:p>
            <a:pPr algn="just"/>
            <a:r>
              <a:rPr lang="it-IT" sz="1500" dirty="0"/>
              <a:t>text;</a:t>
            </a:r>
          </a:p>
          <a:p>
            <a:pPr algn="just"/>
            <a:endParaRPr lang="it-IT" sz="1400" dirty="0"/>
          </a:p>
          <a:p>
            <a:pPr marL="165100" indent="0" algn="just">
              <a:buNone/>
            </a:pPr>
            <a:endParaRPr lang="it-IT" sz="1400" dirty="0"/>
          </a:p>
          <a:p>
            <a:pPr marL="165100" indent="0" algn="just">
              <a:buNone/>
            </a:pPr>
            <a:r>
              <a:rPr lang="it-IT" sz="1500" dirty="0"/>
              <a:t>tweets = list(</a:t>
            </a:r>
            <a:r>
              <a:rPr lang="it-IT" sz="1500" dirty="0" err="1"/>
              <a:t>db.Message.find</a:t>
            </a:r>
            <a:r>
              <a:rPr lang="it-IT" sz="1500" dirty="0"/>
              <a:t>({"$and": [</a:t>
            </a:r>
          </a:p>
          <a:p>
            <a:pPr marL="165100" indent="0" algn="just">
              <a:buNone/>
            </a:pPr>
            <a:r>
              <a:rPr lang="it-IT" sz="1500" dirty="0"/>
              <a:t>            {"date": {              </a:t>
            </a:r>
          </a:p>
          <a:p>
            <a:pPr marL="165100" indent="0" algn="just">
              <a:buNone/>
            </a:pPr>
            <a:r>
              <a:rPr lang="it-IT" sz="1500" dirty="0"/>
              <a:t>                "$</a:t>
            </a:r>
            <a:r>
              <a:rPr lang="it-IT" sz="1500" dirty="0" err="1"/>
              <a:t>gte</a:t>
            </a:r>
            <a:r>
              <a:rPr lang="it-IT" sz="1500" dirty="0"/>
              <a:t>": int2time(start),</a:t>
            </a:r>
          </a:p>
          <a:p>
            <a:pPr marL="165100" indent="0" algn="just">
              <a:buNone/>
            </a:pPr>
            <a:r>
              <a:rPr lang="it-IT" sz="1500" dirty="0"/>
              <a:t>                "$lt": int2time(end)</a:t>
            </a:r>
          </a:p>
          <a:p>
            <a:pPr marL="165100" indent="0" algn="just">
              <a:buNone/>
            </a:pPr>
            <a:r>
              <a:rPr lang="it-IT" sz="1500" dirty="0"/>
              <a:t>            }},</a:t>
            </a:r>
          </a:p>
          <a:p>
            <a:pPr marL="165100" indent="0" algn="just">
              <a:buNone/>
            </a:pPr>
            <a:r>
              <a:rPr lang="it-IT" sz="1500" dirty="0"/>
              <a:t>            {"location": {"$</a:t>
            </a:r>
            <a:r>
              <a:rPr lang="it-IT" sz="1500" dirty="0" err="1"/>
              <a:t>exists</a:t>
            </a:r>
            <a:r>
              <a:rPr lang="it-IT" sz="1500" dirty="0"/>
              <a:t>": True} }        </a:t>
            </a:r>
          </a:p>
          <a:p>
            <a:pPr marL="165100" indent="0" algn="just">
              <a:buNone/>
            </a:pPr>
            <a:r>
              <a:rPr lang="it-IT" sz="1500" dirty="0"/>
              <a:t>        ]}))</a:t>
            </a:r>
          </a:p>
        </p:txBody>
      </p:sp>
      <p:pic>
        <p:nvPicPr>
          <p:cNvPr id="2060" name="Picture 12" descr="MongoDB Icona - Download gratuito, PNG e vettoriale">
            <a:extLst>
              <a:ext uri="{FF2B5EF4-FFF2-40B4-BE49-F238E27FC236}">
                <a16:creationId xmlns:a16="http://schemas.microsoft.com/office/drawing/2014/main" id="{0644C195-06F2-4BCB-BA8D-236D51CE5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887" y="1927325"/>
            <a:ext cx="21526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13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backup</a:t>
            </a:r>
            <a:endParaRPr dirty="0"/>
          </a:p>
        </p:txBody>
      </p:sp>
      <p:sp>
        <p:nvSpPr>
          <p:cNvPr id="6" name="Google Shape;465;p26">
            <a:extLst>
              <a:ext uri="{FF2B5EF4-FFF2-40B4-BE49-F238E27FC236}">
                <a16:creationId xmlns:a16="http://schemas.microsoft.com/office/drawing/2014/main" id="{7DC89618-1C92-4A72-94BC-731EDA9451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it-IT" sz="1500" dirty="0"/>
              <a:t>In </a:t>
            </a:r>
            <a:r>
              <a:rPr lang="it-IT" sz="1500" dirty="0" err="1"/>
              <a:t>this</a:t>
            </a:r>
            <a:r>
              <a:rPr lang="it-IT" sz="1500" dirty="0"/>
              <a:t> </a:t>
            </a:r>
            <a:r>
              <a:rPr lang="it-IT" sz="1500" dirty="0" err="1"/>
              <a:t>function</a:t>
            </a:r>
            <a:r>
              <a:rPr lang="it-IT" sz="1500" dirty="0"/>
              <a:t> </a:t>
            </a:r>
            <a:r>
              <a:rPr lang="it-IT" sz="1500" dirty="0" err="1"/>
              <a:t>we</a:t>
            </a:r>
            <a:r>
              <a:rPr lang="it-IT" sz="1500" dirty="0"/>
              <a:t> can </a:t>
            </a:r>
            <a:r>
              <a:rPr lang="it-IT" sz="1500" dirty="0" err="1"/>
              <a:t>specify</a:t>
            </a:r>
            <a:r>
              <a:rPr lang="it-IT" sz="1500" dirty="0"/>
              <a:t> the date (of </a:t>
            </a:r>
            <a:r>
              <a:rPr lang="it-IT" sz="1500" dirty="0" err="1"/>
              <a:t>storing</a:t>
            </a:r>
            <a:r>
              <a:rPr lang="it-IT" sz="1500" dirty="0"/>
              <a:t>) from </a:t>
            </a:r>
            <a:r>
              <a:rPr lang="it-IT" sz="1500" dirty="0" err="1"/>
              <a:t>which</a:t>
            </a:r>
            <a:r>
              <a:rPr lang="it-IT" sz="1500" dirty="0"/>
              <a:t> to backup tweets. The </a:t>
            </a:r>
            <a:r>
              <a:rPr lang="it-IT" sz="1500" dirty="0" err="1"/>
              <a:t>destination</a:t>
            </a:r>
            <a:r>
              <a:rPr lang="it-IT" sz="1500" dirty="0"/>
              <a:t> folder </a:t>
            </a:r>
            <a:r>
              <a:rPr lang="it-IT" sz="1500" dirty="0" err="1"/>
              <a:t>is</a:t>
            </a:r>
            <a:r>
              <a:rPr lang="it-IT" sz="1500" dirty="0"/>
              <a:t> a Google Drive repository.  </a:t>
            </a:r>
          </a:p>
          <a:p>
            <a:pPr algn="just"/>
            <a:r>
              <a:rPr lang="it-IT" sz="1500" dirty="0"/>
              <a:t>An </a:t>
            </a:r>
            <a:r>
              <a:rPr lang="it-IT" sz="1500" dirty="0" err="1"/>
              <a:t>hash</a:t>
            </a:r>
            <a:r>
              <a:rPr lang="it-IT" sz="1500" dirty="0"/>
              <a:t> </a:t>
            </a:r>
            <a:r>
              <a:rPr lang="it-IT" sz="1500" dirty="0" err="1"/>
              <a:t>function</a:t>
            </a:r>
            <a:r>
              <a:rPr lang="it-IT" sz="1500" dirty="0"/>
              <a:t> </a:t>
            </a:r>
            <a:r>
              <a:rPr lang="it-IT" sz="1500" dirty="0" err="1"/>
              <a:t>determines</a:t>
            </a:r>
            <a:r>
              <a:rPr lang="it-IT" sz="1500" dirty="0"/>
              <a:t> </a:t>
            </a:r>
            <a:r>
              <a:rPr lang="it-IT" sz="1500" dirty="0" err="1"/>
              <a:t>whether</a:t>
            </a:r>
            <a:r>
              <a:rPr lang="it-IT" sz="1500" dirty="0"/>
              <a:t> the </a:t>
            </a:r>
            <a:r>
              <a:rPr lang="it-IT" sz="1500" dirty="0" err="1"/>
              <a:t>operation</a:t>
            </a:r>
            <a:r>
              <a:rPr lang="it-IT" sz="1500" dirty="0"/>
              <a:t> </a:t>
            </a:r>
            <a:r>
              <a:rPr lang="it-IT" sz="1500" dirty="0" err="1"/>
              <a:t>succeded</a:t>
            </a:r>
            <a:r>
              <a:rPr lang="it-IT" sz="1500" dirty="0"/>
              <a:t>.</a:t>
            </a:r>
          </a:p>
          <a:p>
            <a:pPr algn="just"/>
            <a:r>
              <a:rPr lang="it-IT" sz="1500" dirty="0"/>
              <a:t>Copies can be </a:t>
            </a:r>
            <a:r>
              <a:rPr lang="it-IT" sz="1500" dirty="0" err="1"/>
              <a:t>recovered</a:t>
            </a:r>
            <a:r>
              <a:rPr lang="it-IT" sz="1500" dirty="0"/>
              <a:t> </a:t>
            </a:r>
            <a:r>
              <a:rPr lang="it-IT" sz="1500" dirty="0" err="1"/>
              <a:t>through</a:t>
            </a:r>
            <a:r>
              <a:rPr lang="it-IT" sz="1500" dirty="0"/>
              <a:t> the </a:t>
            </a:r>
            <a:r>
              <a:rPr lang="it-IT" sz="1500" dirty="0" err="1"/>
              <a:t>function</a:t>
            </a:r>
            <a:r>
              <a:rPr lang="it-IT" sz="1500" dirty="0"/>
              <a:t> </a:t>
            </a:r>
            <a:r>
              <a:rPr lang="it-IT" sz="1500" dirty="0" err="1"/>
              <a:t>read_backups</a:t>
            </a:r>
            <a:r>
              <a:rPr lang="it-IT" sz="1500" dirty="0"/>
              <a:t>.</a:t>
            </a:r>
          </a:p>
        </p:txBody>
      </p:sp>
      <p:pic>
        <p:nvPicPr>
          <p:cNvPr id="1026" name="Picture 2" descr="Google Drive - Wikipedia">
            <a:extLst>
              <a:ext uri="{FF2B5EF4-FFF2-40B4-BE49-F238E27FC236}">
                <a16:creationId xmlns:a16="http://schemas.microsoft.com/office/drawing/2014/main" id="{59B8AA10-4B6E-4843-8B95-74612F2C1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638" y="2571750"/>
            <a:ext cx="2341848" cy="210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ckup PNG HD Image | PNG All">
            <a:extLst>
              <a:ext uri="{FF2B5EF4-FFF2-40B4-BE49-F238E27FC236}">
                <a16:creationId xmlns:a16="http://schemas.microsoft.com/office/drawing/2014/main" id="{6DC5100F-CD99-4659-8FA0-592CCDB4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05" y="2493169"/>
            <a:ext cx="2100081" cy="210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828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Pyunit</a:t>
            </a:r>
            <a:endParaRPr dirty="0"/>
          </a:p>
        </p:txBody>
      </p:sp>
      <p:sp>
        <p:nvSpPr>
          <p:cNvPr id="6" name="Google Shape;465;p26">
            <a:extLst>
              <a:ext uri="{FF2B5EF4-FFF2-40B4-BE49-F238E27FC236}">
                <a16:creationId xmlns:a16="http://schemas.microsoft.com/office/drawing/2014/main" id="{7DC89618-1C92-4A72-94BC-731EDA9451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just">
              <a:buNone/>
            </a:pPr>
            <a:r>
              <a:rPr lang="en-US" sz="1500" dirty="0"/>
              <a:t>For unit tests, I used the </a:t>
            </a:r>
            <a:r>
              <a:rPr lang="en-US" sz="1500" dirty="0" err="1"/>
              <a:t>Pyunit</a:t>
            </a:r>
            <a:r>
              <a:rPr lang="en-US" sz="1500" dirty="0"/>
              <a:t> framework. It consists in creating a test class which verifies a list of assertions written manually. </a:t>
            </a:r>
            <a:endParaRPr lang="it-IT" sz="150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12BF92EA-E524-4968-9BF3-3688A901D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27" y="1764607"/>
            <a:ext cx="3868173" cy="296721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4A16C12-03EF-445A-AC2C-450A371F7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119" y="2114651"/>
            <a:ext cx="2193131" cy="219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64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9248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Considerations</a:t>
            </a:r>
            <a:r>
              <a:rPr lang="it-IT" dirty="0"/>
              <a:t> and future </a:t>
            </a:r>
            <a:r>
              <a:rPr lang="it-IT" dirty="0" err="1"/>
              <a:t>expansions</a:t>
            </a:r>
            <a:endParaRPr dirty="0"/>
          </a:p>
        </p:txBody>
      </p:sp>
      <p:sp>
        <p:nvSpPr>
          <p:cNvPr id="6" name="Google Shape;465;p26">
            <a:extLst>
              <a:ext uri="{FF2B5EF4-FFF2-40B4-BE49-F238E27FC236}">
                <a16:creationId xmlns:a16="http://schemas.microsoft.com/office/drawing/2014/main" id="{7DC89618-1C92-4A72-94BC-731EDA9451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just">
              <a:buNone/>
            </a:pPr>
            <a:r>
              <a:rPr lang="it-IT" sz="1500" b="1" dirty="0" err="1"/>
              <a:t>Considerations</a:t>
            </a:r>
            <a:r>
              <a:rPr lang="it-IT" sz="1500" b="1" dirty="0"/>
              <a:t>:</a:t>
            </a:r>
          </a:p>
          <a:p>
            <a:pPr algn="just"/>
            <a:r>
              <a:rPr lang="it-IT" sz="1500" dirty="0" err="1"/>
              <a:t>Emotional</a:t>
            </a:r>
            <a:r>
              <a:rPr lang="it-IT" sz="1500" dirty="0"/>
              <a:t> City </a:t>
            </a:r>
            <a:r>
              <a:rPr lang="it-IT" sz="1500" dirty="0" err="1"/>
              <a:t>is</a:t>
            </a:r>
            <a:r>
              <a:rPr lang="it-IT" sz="1500" dirty="0"/>
              <a:t> a </a:t>
            </a:r>
            <a:r>
              <a:rPr lang="it-IT" sz="1500" dirty="0" err="1"/>
              <a:t>powerful</a:t>
            </a:r>
            <a:r>
              <a:rPr lang="it-IT" sz="1500" dirty="0"/>
              <a:t> tool to </a:t>
            </a:r>
            <a:r>
              <a:rPr lang="it-IT" sz="1500" dirty="0" err="1"/>
              <a:t>discover</a:t>
            </a:r>
            <a:r>
              <a:rPr lang="it-IT" sz="1500" dirty="0"/>
              <a:t> opinions </a:t>
            </a:r>
            <a:r>
              <a:rPr lang="it-IT" sz="1500" dirty="0" err="1"/>
              <a:t>about</a:t>
            </a:r>
            <a:r>
              <a:rPr lang="it-IT" sz="1500" dirty="0"/>
              <a:t> </a:t>
            </a:r>
            <a:r>
              <a:rPr lang="it-IT" sz="1500" dirty="0" err="1"/>
              <a:t>specific</a:t>
            </a:r>
            <a:r>
              <a:rPr lang="it-IT" sz="1500" dirty="0"/>
              <a:t> </a:t>
            </a:r>
            <a:r>
              <a:rPr lang="it-IT" sz="1500" dirty="0" err="1"/>
              <a:t>topics</a:t>
            </a:r>
            <a:r>
              <a:rPr lang="it-IT" sz="1500" dirty="0"/>
              <a:t> </a:t>
            </a:r>
            <a:r>
              <a:rPr lang="it-IT" sz="1500" dirty="0" err="1"/>
              <a:t>during</a:t>
            </a:r>
            <a:r>
              <a:rPr lang="it-IT" sz="1500" dirty="0"/>
              <a:t> </a:t>
            </a:r>
            <a:r>
              <a:rPr lang="it-IT" sz="1500" dirty="0" err="1"/>
              <a:t>period</a:t>
            </a:r>
            <a:r>
              <a:rPr lang="it-IT" sz="1500" dirty="0"/>
              <a:t> of times;</a:t>
            </a:r>
          </a:p>
          <a:p>
            <a:pPr algn="just"/>
            <a:r>
              <a:rPr lang="it-IT" sz="1500" dirty="0" err="1"/>
              <a:t>If</a:t>
            </a:r>
            <a:r>
              <a:rPr lang="it-IT" sz="1500" dirty="0"/>
              <a:t> </a:t>
            </a:r>
            <a:r>
              <a:rPr lang="it-IT" sz="1500" dirty="0" err="1"/>
              <a:t>integrated</a:t>
            </a:r>
            <a:r>
              <a:rPr lang="it-IT" sz="1500" dirty="0"/>
              <a:t> in a </a:t>
            </a:r>
            <a:r>
              <a:rPr lang="it-IT" sz="1500" dirty="0" err="1"/>
              <a:t>platform</a:t>
            </a:r>
            <a:r>
              <a:rPr lang="it-IT" sz="1500" dirty="0"/>
              <a:t>, </a:t>
            </a:r>
            <a:r>
              <a:rPr lang="it-IT" sz="1500" dirty="0" err="1"/>
              <a:t>it</a:t>
            </a:r>
            <a:r>
              <a:rPr lang="it-IT" sz="1500" dirty="0"/>
              <a:t> can </a:t>
            </a:r>
            <a:r>
              <a:rPr lang="it-IT" sz="1500" dirty="0" err="1"/>
              <a:t>represent</a:t>
            </a:r>
            <a:r>
              <a:rPr lang="it-IT" sz="1500" dirty="0"/>
              <a:t> a source of knowledge for </a:t>
            </a:r>
            <a:r>
              <a:rPr lang="it-IT" sz="1500" dirty="0" err="1"/>
              <a:t>citizens</a:t>
            </a:r>
            <a:r>
              <a:rPr lang="it-IT" sz="1500" dirty="0"/>
              <a:t>;</a:t>
            </a:r>
          </a:p>
          <a:p>
            <a:pPr algn="just"/>
            <a:r>
              <a:rPr lang="it-IT" sz="1500" dirty="0" err="1"/>
              <a:t>It</a:t>
            </a:r>
            <a:r>
              <a:rPr lang="it-IT" sz="1500" dirty="0"/>
              <a:t> can be </a:t>
            </a:r>
            <a:r>
              <a:rPr lang="it-IT" sz="1500" dirty="0" err="1"/>
              <a:t>also</a:t>
            </a:r>
            <a:r>
              <a:rPr lang="it-IT" sz="1500" dirty="0"/>
              <a:t> </a:t>
            </a:r>
            <a:r>
              <a:rPr lang="it-IT" sz="1500" dirty="0" err="1"/>
              <a:t>useful</a:t>
            </a:r>
            <a:r>
              <a:rPr lang="it-IT" sz="1500" dirty="0"/>
              <a:t> to </a:t>
            </a:r>
            <a:r>
              <a:rPr lang="it-IT" sz="1500" dirty="0" err="1"/>
              <a:t>understand</a:t>
            </a:r>
            <a:r>
              <a:rPr lang="it-IT" sz="1500" dirty="0"/>
              <a:t> the </a:t>
            </a:r>
            <a:r>
              <a:rPr lang="it-IT" sz="1500" dirty="0" err="1"/>
              <a:t>behavior</a:t>
            </a:r>
            <a:r>
              <a:rPr lang="it-IT" sz="1500" dirty="0"/>
              <a:t> of the people in social by monitoring the </a:t>
            </a:r>
            <a:r>
              <a:rPr lang="it-IT" sz="1500" dirty="0" err="1"/>
              <a:t>number</a:t>
            </a:r>
            <a:r>
              <a:rPr lang="it-IT" sz="1500" dirty="0"/>
              <a:t> of tweets </a:t>
            </a:r>
            <a:r>
              <a:rPr lang="it-IT" sz="1500" dirty="0" err="1"/>
              <a:t>during</a:t>
            </a:r>
            <a:r>
              <a:rPr lang="it-IT" sz="1500" dirty="0"/>
              <a:t> some </a:t>
            </a:r>
            <a:r>
              <a:rPr lang="it-IT" sz="1500" dirty="0" err="1"/>
              <a:t>period</a:t>
            </a:r>
            <a:r>
              <a:rPr lang="it-IT" sz="1500" dirty="0"/>
              <a:t> or by </a:t>
            </a:r>
            <a:r>
              <a:rPr lang="it-IT" sz="1500" dirty="0" err="1"/>
              <a:t>specific</a:t>
            </a:r>
            <a:r>
              <a:rPr lang="it-IT" sz="1500" dirty="0"/>
              <a:t> </a:t>
            </a:r>
            <a:r>
              <a:rPr lang="it-IT" sz="1500" dirty="0" err="1"/>
              <a:t>zones</a:t>
            </a:r>
            <a:r>
              <a:rPr lang="it-IT" sz="1500" dirty="0"/>
              <a:t>;</a:t>
            </a:r>
          </a:p>
          <a:p>
            <a:pPr algn="just"/>
            <a:r>
              <a:rPr lang="it-IT" sz="1500" dirty="0" err="1"/>
              <a:t>If</a:t>
            </a:r>
            <a:r>
              <a:rPr lang="it-IT" sz="1500" dirty="0"/>
              <a:t> </a:t>
            </a:r>
            <a:r>
              <a:rPr lang="it-IT" sz="1500" dirty="0" err="1"/>
              <a:t>citizens</a:t>
            </a:r>
            <a:r>
              <a:rPr lang="it-IT" sz="1500" dirty="0"/>
              <a:t> start to use </a:t>
            </a:r>
            <a:r>
              <a:rPr lang="it-IT" sz="1500" dirty="0" err="1"/>
              <a:t>it</a:t>
            </a:r>
            <a:r>
              <a:rPr lang="it-IT" sz="1500" dirty="0"/>
              <a:t> </a:t>
            </a:r>
            <a:r>
              <a:rPr lang="it-IT" sz="1500" dirty="0" err="1"/>
              <a:t>frequently</a:t>
            </a:r>
            <a:r>
              <a:rPr lang="it-IT" sz="1500" dirty="0"/>
              <a:t>, </a:t>
            </a:r>
            <a:r>
              <a:rPr lang="it-IT" sz="1500" dirty="0" err="1"/>
              <a:t>it</a:t>
            </a:r>
            <a:r>
              <a:rPr lang="it-IT" sz="1500" dirty="0"/>
              <a:t> can </a:t>
            </a:r>
            <a:r>
              <a:rPr lang="it-IT" sz="1500" dirty="0" err="1"/>
              <a:t>become</a:t>
            </a:r>
            <a:r>
              <a:rPr lang="it-IT" sz="1500" dirty="0"/>
              <a:t> a cultural symbol for the Apulia </a:t>
            </a:r>
            <a:r>
              <a:rPr lang="it-IT" sz="1500" dirty="0" err="1"/>
              <a:t>region</a:t>
            </a:r>
            <a:r>
              <a:rPr lang="it-IT" sz="1500" dirty="0"/>
              <a:t>;</a:t>
            </a:r>
          </a:p>
          <a:p>
            <a:pPr algn="just"/>
            <a:endParaRPr lang="it-IT" sz="1500" dirty="0"/>
          </a:p>
          <a:p>
            <a:pPr marL="165100" indent="0" algn="just">
              <a:buNone/>
            </a:pPr>
            <a:r>
              <a:rPr lang="it-IT" sz="1500" b="1" dirty="0"/>
              <a:t>Future </a:t>
            </a:r>
            <a:r>
              <a:rPr lang="it-IT" sz="1500" b="1" dirty="0" err="1"/>
              <a:t>expansions</a:t>
            </a:r>
            <a:r>
              <a:rPr lang="it-IT" sz="1500" b="1" dirty="0"/>
              <a:t>:</a:t>
            </a:r>
            <a:endParaRPr lang="it-IT" sz="1500" dirty="0"/>
          </a:p>
          <a:p>
            <a:pPr algn="just"/>
            <a:r>
              <a:rPr lang="it-IT" sz="1500" dirty="0"/>
              <a:t>twitter_requests.py must be </a:t>
            </a:r>
            <a:r>
              <a:rPr lang="it-IT" sz="1500" dirty="0" err="1"/>
              <a:t>integrated</a:t>
            </a:r>
            <a:r>
              <a:rPr lang="it-IT" sz="1500" dirty="0"/>
              <a:t> in a </a:t>
            </a:r>
            <a:r>
              <a:rPr lang="it-IT" sz="1500" dirty="0" err="1"/>
              <a:t>platform</a:t>
            </a:r>
            <a:r>
              <a:rPr lang="it-IT" sz="1500" dirty="0"/>
              <a:t> </a:t>
            </a:r>
            <a:r>
              <a:rPr lang="it-IT" sz="1500" dirty="0" err="1"/>
              <a:t>that</a:t>
            </a:r>
            <a:r>
              <a:rPr lang="it-IT" sz="1500" dirty="0"/>
              <a:t> can be </a:t>
            </a:r>
            <a:r>
              <a:rPr lang="it-IT" sz="1500" dirty="0" err="1"/>
              <a:t>queried</a:t>
            </a:r>
            <a:r>
              <a:rPr lang="it-IT" sz="1500" dirty="0"/>
              <a:t> by end users;</a:t>
            </a:r>
          </a:p>
          <a:p>
            <a:pPr algn="just"/>
            <a:r>
              <a:rPr lang="it-IT" sz="1500" dirty="0"/>
              <a:t>New tweets must be </a:t>
            </a:r>
            <a:r>
              <a:rPr lang="it-IT" sz="1500" dirty="0" err="1"/>
              <a:t>gathered</a:t>
            </a:r>
            <a:r>
              <a:rPr lang="it-IT" sz="1500" dirty="0"/>
              <a:t>, </a:t>
            </a:r>
            <a:r>
              <a:rPr lang="it-IT" sz="1500" dirty="0" err="1"/>
              <a:t>even</a:t>
            </a:r>
            <a:r>
              <a:rPr lang="it-IT" sz="1500" dirty="0"/>
              <a:t> from </a:t>
            </a:r>
            <a:r>
              <a:rPr lang="it-IT" sz="1500" dirty="0" err="1"/>
              <a:t>many</a:t>
            </a:r>
            <a:r>
              <a:rPr lang="it-IT" sz="1500" dirty="0"/>
              <a:t> </a:t>
            </a:r>
            <a:r>
              <a:rPr lang="it-IT" sz="1500" dirty="0" err="1"/>
              <a:t>years</a:t>
            </a:r>
            <a:r>
              <a:rPr lang="it-IT" sz="1500" dirty="0"/>
              <a:t> ago </a:t>
            </a:r>
            <a:r>
              <a:rPr lang="it-IT" sz="1500" dirty="0" err="1"/>
              <a:t>if</a:t>
            </a:r>
            <a:r>
              <a:rPr lang="it-IT" sz="1500" dirty="0"/>
              <a:t> </a:t>
            </a:r>
            <a:r>
              <a:rPr lang="it-IT" sz="1500" dirty="0" err="1"/>
              <a:t>we</a:t>
            </a:r>
            <a:r>
              <a:rPr lang="it-IT" sz="1500" dirty="0"/>
              <a:t> </a:t>
            </a:r>
            <a:r>
              <a:rPr lang="it-IT" sz="1500" dirty="0" err="1"/>
              <a:t>would</a:t>
            </a:r>
            <a:r>
              <a:rPr lang="it-IT" sz="1500" dirty="0"/>
              <a:t> like to </a:t>
            </a:r>
            <a:r>
              <a:rPr lang="it-IT" sz="1500" dirty="0" err="1"/>
              <a:t>keep</a:t>
            </a:r>
            <a:r>
              <a:rPr lang="it-IT" sz="1500" dirty="0"/>
              <a:t> track of opinions </a:t>
            </a:r>
            <a:r>
              <a:rPr lang="it-IT" sz="1500" dirty="0" err="1"/>
              <a:t>during</a:t>
            </a:r>
            <a:r>
              <a:rPr lang="it-IT" sz="1500" dirty="0"/>
              <a:t> time;</a:t>
            </a:r>
          </a:p>
          <a:p>
            <a:pPr algn="just"/>
            <a:r>
              <a:rPr lang="it-IT" sz="1500" dirty="0" err="1"/>
              <a:t>Integrating</a:t>
            </a:r>
            <a:r>
              <a:rPr lang="it-IT" sz="1500" dirty="0"/>
              <a:t> data coming from </a:t>
            </a:r>
            <a:r>
              <a:rPr lang="it-IT" sz="1500" dirty="0" err="1"/>
              <a:t>other</a:t>
            </a:r>
            <a:r>
              <a:rPr lang="it-IT" sz="1500" dirty="0"/>
              <a:t> sources;</a:t>
            </a:r>
          </a:p>
          <a:p>
            <a:pPr algn="just"/>
            <a:endParaRPr lang="it-IT" sz="1500" dirty="0"/>
          </a:p>
        </p:txBody>
      </p:sp>
    </p:spTree>
    <p:extLst>
      <p:ext uri="{BB962C8B-B14F-4D97-AF65-F5344CB8AC3E}">
        <p14:creationId xmlns:p14="http://schemas.microsoft.com/office/powerpoint/2010/main" val="3358692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62;p47">
            <a:extLst>
              <a:ext uri="{FF2B5EF4-FFF2-40B4-BE49-F238E27FC236}">
                <a16:creationId xmlns:a16="http://schemas.microsoft.com/office/drawing/2014/main" id="{26A2AA60-A698-42A7-B8FE-C843A7CE3842}"/>
              </a:ext>
            </a:extLst>
          </p:cNvPr>
          <p:cNvSpPr txBox="1">
            <a:spLocks/>
          </p:cNvSpPr>
          <p:nvPr/>
        </p:nvSpPr>
        <p:spPr>
          <a:xfrm>
            <a:off x="2925410" y="1255076"/>
            <a:ext cx="2960400" cy="7559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500" dirty="0">
                <a:solidFill>
                  <a:schemeClr val="accent5"/>
                </a:solidFill>
              </a:rPr>
              <a:t>Do you have any questions?</a:t>
            </a:r>
          </a:p>
          <a:p>
            <a:pPr algn="ctr"/>
            <a:endParaRPr lang="en-US" sz="1500" dirty="0">
              <a:solidFill>
                <a:schemeClr val="accent5"/>
              </a:solidFill>
            </a:endParaRP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d.dipierro7@studenti.uniba.com </a:t>
            </a:r>
          </a:p>
          <a:p>
            <a:pPr algn="ctr"/>
            <a:endParaRPr lang="en-US" sz="1500" dirty="0">
              <a:solidFill>
                <a:schemeClr val="accent5"/>
              </a:solidFill>
            </a:endParaRPr>
          </a:p>
        </p:txBody>
      </p:sp>
      <p:sp>
        <p:nvSpPr>
          <p:cNvPr id="6" name="Google Shape;1361;p47">
            <a:extLst>
              <a:ext uri="{FF2B5EF4-FFF2-40B4-BE49-F238E27FC236}">
                <a16:creationId xmlns:a16="http://schemas.microsoft.com/office/drawing/2014/main" id="{7F9AEDF2-ECC9-4720-A717-0627949720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33050" y="2011050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11010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just">
              <a:buNone/>
            </a:pPr>
            <a:r>
              <a:rPr lang="en-US" sz="1500" b="1" dirty="0"/>
              <a:t>Emotional City </a:t>
            </a:r>
            <a:r>
              <a:rPr lang="en-US" sz="1500" dirty="0"/>
              <a:t>is an integrated platform that, through public sources (newspapers, social platforms, </a:t>
            </a:r>
            <a:r>
              <a:rPr lang="en-US" sz="1500" dirty="0" err="1"/>
              <a:t>opendata</a:t>
            </a:r>
            <a:r>
              <a:rPr lang="en-US" sz="1500" dirty="0"/>
              <a:t>, etc.) carries out an NLP pipeline that involves </a:t>
            </a:r>
            <a:r>
              <a:rPr lang="en-US" sz="1500" b="1" dirty="0"/>
              <a:t>sentiment analysis process </a:t>
            </a:r>
            <a:r>
              <a:rPr lang="en-US" sz="1500" dirty="0"/>
              <a:t>and </a:t>
            </a:r>
            <a:r>
              <a:rPr lang="en-US" sz="1500" b="1" dirty="0"/>
              <a:t>lexical semantic change detection. </a:t>
            </a:r>
            <a:endParaRPr lang="it-IT" sz="1500" dirty="0"/>
          </a:p>
          <a:p>
            <a:pPr marL="165100" indent="0" algn="just">
              <a:buNone/>
            </a:pPr>
            <a:endParaRPr lang="en-US" sz="1400"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WHAT IS EMOTIONAL CITY</a:t>
            </a:r>
            <a:endParaRPr dirty="0"/>
          </a:p>
        </p:txBody>
      </p:sp>
      <p:sp>
        <p:nvSpPr>
          <p:cNvPr id="4" name="Google Shape;609;p30">
            <a:extLst>
              <a:ext uri="{FF2B5EF4-FFF2-40B4-BE49-F238E27FC236}">
                <a16:creationId xmlns:a16="http://schemas.microsoft.com/office/drawing/2014/main" id="{058A7709-19F2-418F-B3A3-B185BB41696B}"/>
              </a:ext>
            </a:extLst>
          </p:cNvPr>
          <p:cNvSpPr/>
          <p:nvPr/>
        </p:nvSpPr>
        <p:spPr>
          <a:xfrm>
            <a:off x="2492152" y="2236305"/>
            <a:ext cx="845622" cy="6207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30" name="Picture 6" descr="Logo, newspapers, Newspaper, Logos, logotype, News Reporter icon">
            <a:extLst>
              <a:ext uri="{FF2B5EF4-FFF2-40B4-BE49-F238E27FC236}">
                <a16:creationId xmlns:a16="http://schemas.microsoft.com/office/drawing/2014/main" id="{A204BF64-E53D-4454-AD8B-B6331776D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521" y="2211239"/>
            <a:ext cx="670885" cy="67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609;p30">
            <a:extLst>
              <a:ext uri="{FF2B5EF4-FFF2-40B4-BE49-F238E27FC236}">
                <a16:creationId xmlns:a16="http://schemas.microsoft.com/office/drawing/2014/main" id="{023F5489-6A85-4AE2-B8B4-1B9980DC6085}"/>
              </a:ext>
            </a:extLst>
          </p:cNvPr>
          <p:cNvSpPr/>
          <p:nvPr/>
        </p:nvSpPr>
        <p:spPr>
          <a:xfrm>
            <a:off x="4960606" y="2236305"/>
            <a:ext cx="845622" cy="6207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F0B2B8-BF51-4C71-8F34-3A2E06092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287" y="2136199"/>
            <a:ext cx="811941" cy="81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609;p30">
            <a:extLst>
              <a:ext uri="{FF2B5EF4-FFF2-40B4-BE49-F238E27FC236}">
                <a16:creationId xmlns:a16="http://schemas.microsoft.com/office/drawing/2014/main" id="{E61EAAF7-1D91-4F33-9F87-CD1623EBAAE9}"/>
              </a:ext>
            </a:extLst>
          </p:cNvPr>
          <p:cNvSpPr/>
          <p:nvPr/>
        </p:nvSpPr>
        <p:spPr>
          <a:xfrm>
            <a:off x="2462561" y="3134041"/>
            <a:ext cx="875214" cy="6998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32" name="Picture 8" descr="Open Data for All · GitHub">
            <a:extLst>
              <a:ext uri="{FF2B5EF4-FFF2-40B4-BE49-F238E27FC236}">
                <a16:creationId xmlns:a16="http://schemas.microsoft.com/office/drawing/2014/main" id="{B5F0D516-93DA-4887-A4BA-23605CC82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239" y="3108973"/>
            <a:ext cx="699857" cy="69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609;p30">
            <a:extLst>
              <a:ext uri="{FF2B5EF4-FFF2-40B4-BE49-F238E27FC236}">
                <a16:creationId xmlns:a16="http://schemas.microsoft.com/office/drawing/2014/main" id="{D9D586A3-701A-42E9-B3AE-DF597302D8CC}"/>
              </a:ext>
            </a:extLst>
          </p:cNvPr>
          <p:cNvSpPr/>
          <p:nvPr/>
        </p:nvSpPr>
        <p:spPr>
          <a:xfrm>
            <a:off x="4955358" y="3134041"/>
            <a:ext cx="856118" cy="6998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38" name="Picture 14" descr="Client, feedback, loyalty, mark, rank, review, satisfaction icon - Download  on Iconfinder">
            <a:extLst>
              <a:ext uri="{FF2B5EF4-FFF2-40B4-BE49-F238E27FC236}">
                <a16:creationId xmlns:a16="http://schemas.microsoft.com/office/drawing/2014/main" id="{9719F5FD-BDC3-4071-8AD9-300AB4020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614" y="3107663"/>
            <a:ext cx="752613" cy="75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7"/>
          <p:cNvSpPr/>
          <p:nvPr/>
        </p:nvSpPr>
        <p:spPr>
          <a:xfrm>
            <a:off x="1149386" y="1526905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RETRIEVE DATA</a:t>
            </a:r>
            <a:endParaRPr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666298" y="3829675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 dirty="0" err="1"/>
              <a:t>Emotional</a:t>
            </a:r>
            <a:r>
              <a:rPr lang="it-IT" sz="1500" dirty="0"/>
              <a:t> City for </a:t>
            </a:r>
            <a:r>
              <a:rPr lang="it-IT" sz="1500" dirty="0" err="1"/>
              <a:t>retrieving</a:t>
            </a:r>
            <a:r>
              <a:rPr lang="it-IT" sz="1500" dirty="0"/>
              <a:t> data</a:t>
            </a:r>
            <a:endParaRPr sz="1500"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42834" y="3396800"/>
            <a:ext cx="200791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API IMPLEMENTATION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DATA EXTRACTION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223300" y="3829679"/>
            <a:ext cx="1755600" cy="7615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 dirty="0" err="1"/>
              <a:t>Extraction</a:t>
            </a:r>
            <a:r>
              <a:rPr lang="it-IT" sz="1500" dirty="0"/>
              <a:t> of tweets from Twitter</a:t>
            </a:r>
            <a:endParaRPr sz="1500"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942826" y="3829680"/>
            <a:ext cx="1943624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 dirty="0"/>
              <a:t>Python </a:t>
            </a:r>
            <a:r>
              <a:rPr lang="it-IT" sz="1500" dirty="0" err="1"/>
              <a:t>application</a:t>
            </a:r>
            <a:r>
              <a:rPr lang="it-IT" sz="1500" dirty="0"/>
              <a:t> for </a:t>
            </a:r>
            <a:r>
              <a:rPr lang="it-IT" sz="1500" dirty="0" err="1"/>
              <a:t>looking</a:t>
            </a:r>
            <a:r>
              <a:rPr lang="it-IT" sz="1500" dirty="0"/>
              <a:t> for data</a:t>
            </a:r>
            <a:endParaRPr sz="1500"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PIPELINE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9058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 rot="10800000" flipH="1" flipV="1">
            <a:off x="1149386" y="1938955"/>
            <a:ext cx="73914" cy="995832"/>
          </a:xfrm>
          <a:prstGeom prst="bentConnector3">
            <a:avLst>
              <a:gd name="adj1" fmla="val -30927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 rot="10800000" flipV="1">
            <a:off x="3942828" y="1974799"/>
            <a:ext cx="6231" cy="959987"/>
          </a:xfrm>
          <a:prstGeom prst="bentConnector3">
            <a:avLst>
              <a:gd name="adj1" fmla="val 3768753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" name="Picture 8">
            <a:extLst>
              <a:ext uri="{FF2B5EF4-FFF2-40B4-BE49-F238E27FC236}">
                <a16:creationId xmlns:a16="http://schemas.microsoft.com/office/drawing/2014/main" id="{6E4FF022-31EF-456F-93F6-9A703B13A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31" y="1443727"/>
            <a:ext cx="973925" cy="97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485357" y="1360456"/>
            <a:ext cx="3751538" cy="13084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/>
              <a:t>DATA EXTRACTION</a:t>
            </a:r>
            <a:endParaRPr sz="4000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128" name="Picture 8">
            <a:extLst>
              <a:ext uri="{FF2B5EF4-FFF2-40B4-BE49-F238E27FC236}">
                <a16:creationId xmlns:a16="http://schemas.microsoft.com/office/drawing/2014/main" id="{D481099D-A1CE-4883-91BD-2B350B0F3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462" y="1933935"/>
            <a:ext cx="973925" cy="97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55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500" dirty="0"/>
              <a:t>Platform which provides a graphic interface to visualize data extracted. </a:t>
            </a:r>
          </a:p>
          <a:p>
            <a:pPr algn="just"/>
            <a:r>
              <a:rPr lang="en-US" sz="1500" dirty="0"/>
              <a:t>The extraction can be done writing a configuration file in JSON. </a:t>
            </a:r>
          </a:p>
          <a:p>
            <a:pPr algn="just"/>
            <a:r>
              <a:rPr lang="en-US" sz="1500" dirty="0"/>
              <a:t>Characterized by of its easiness of use and the large number of operations it provides. 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CROWD PULSE</a:t>
            </a:r>
            <a:endParaRPr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9075C6C-7B2E-494C-9181-C0ECCE8316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1" t="11536"/>
          <a:stretch/>
        </p:blipFill>
        <p:spPr>
          <a:xfrm>
            <a:off x="3204417" y="1933282"/>
            <a:ext cx="4284216" cy="299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7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1092675" y="107876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113463" algn="r"/>
              </a:tabLst>
            </a:pPr>
            <a:r>
              <a:rPr lang="en-US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email-notify</a:t>
            </a:r>
            <a:r>
              <a:rPr lang="it-IT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it-IT" sz="1500" dirty="0">
                <a:solidFill>
                  <a:schemeClr val="accent5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social-twitter</a:t>
            </a:r>
            <a:endParaRPr lang="it-IT" altLang="it-IT" sz="1500" dirty="0">
              <a:solidFill>
                <a:schemeClr val="accent5"/>
              </a:solidFill>
              <a:latin typeface="Maven Pro" panose="020B0604020202020204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113463" algn="r"/>
              </a:tabLst>
            </a:pPr>
            <a:r>
              <a:rPr lang="en-US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social-</a:t>
            </a:r>
            <a:r>
              <a:rPr lang="en-US" altLang="it-IT" sz="1500" dirty="0" err="1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facebook</a:t>
            </a:r>
            <a:r>
              <a:rPr lang="it-IT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it-IT" sz="1500" dirty="0">
                <a:solidFill>
                  <a:schemeClr val="accent5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data-java</a:t>
            </a:r>
            <a:endParaRPr lang="it-IT" altLang="it-IT" sz="1500" dirty="0">
              <a:solidFill>
                <a:schemeClr val="accent5"/>
              </a:solidFill>
              <a:latin typeface="Maven Pro" panose="020B0604020202020204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113463" algn="r"/>
              </a:tabLst>
            </a:pPr>
            <a:r>
              <a:rPr lang="en-US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detect-language-</a:t>
            </a:r>
            <a:r>
              <a:rPr lang="en-US" altLang="it-IT" sz="1500" dirty="0" err="1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optimaize</a:t>
            </a:r>
            <a:r>
              <a:rPr lang="it-IT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it-IT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geo-</a:t>
            </a:r>
            <a:r>
              <a:rPr lang="it-IT" altLang="it-IT" sz="1500" dirty="0" err="1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profile</a:t>
            </a:r>
            <a:r>
              <a:rPr lang="it-IT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-</a:t>
            </a:r>
            <a:r>
              <a:rPr lang="it-IT" altLang="it-IT" sz="1500" dirty="0" err="1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google-maps</a:t>
            </a:r>
            <a:endParaRPr lang="it-IT" altLang="it-IT" sz="1500" dirty="0">
              <a:solidFill>
                <a:schemeClr val="tx1"/>
              </a:solidFill>
              <a:latin typeface="Maven Pro" panose="020B0604020202020204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113463" algn="r"/>
              </a:tabLst>
            </a:pPr>
            <a:r>
              <a:rPr lang="en-US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geo-message-from-profile</a:t>
            </a:r>
            <a:r>
              <a:rPr lang="it-IT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index-</a:t>
            </a:r>
            <a:r>
              <a:rPr lang="en-US" altLang="it-IT" sz="1500" dirty="0" err="1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uniba</a:t>
            </a:r>
            <a:endParaRPr lang="it-IT" altLang="it-IT" sz="1500" dirty="0">
              <a:solidFill>
                <a:schemeClr val="tx1"/>
              </a:solidFill>
              <a:latin typeface="Maven Pro" panose="020B0604020202020204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113463" algn="r"/>
              </a:tabLst>
            </a:pPr>
            <a:r>
              <a:rPr lang="en-US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tag-</a:t>
            </a:r>
            <a:r>
              <a:rPr lang="en-US" altLang="it-IT" sz="1500" dirty="0" err="1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babelfy</a:t>
            </a:r>
            <a:r>
              <a:rPr lang="it-IT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12"/>
              </a:rPr>
              <a:t>tag-me</a:t>
            </a:r>
            <a:endParaRPr lang="it-IT" altLang="it-IT" sz="1500" dirty="0">
              <a:solidFill>
                <a:schemeClr val="tx1"/>
              </a:solidFill>
              <a:latin typeface="Maven Pro" panose="020B0604020202020204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113463" algn="r"/>
              </a:tabLst>
            </a:pPr>
            <a:r>
              <a:rPr lang="en-US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13"/>
              </a:rPr>
              <a:t>tag-open-</a:t>
            </a:r>
            <a:r>
              <a:rPr lang="en-US" altLang="it-IT" sz="1500" dirty="0" err="1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13"/>
              </a:rPr>
              <a:t>calais</a:t>
            </a:r>
            <a:r>
              <a:rPr lang="it-IT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it-IT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14"/>
              </a:rPr>
              <a:t>tag-</a:t>
            </a:r>
            <a:r>
              <a:rPr lang="it-IT" altLang="it-IT" sz="1500" dirty="0" err="1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14"/>
              </a:rPr>
              <a:t>wikipedia</a:t>
            </a:r>
            <a:r>
              <a:rPr lang="it-IT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14"/>
              </a:rPr>
              <a:t>-</a:t>
            </a:r>
            <a:r>
              <a:rPr lang="it-IT" altLang="it-IT" sz="1500" dirty="0" err="1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14"/>
              </a:rPr>
              <a:t>miner</a:t>
            </a:r>
            <a:endParaRPr lang="it-IT" altLang="it-IT" sz="1500" dirty="0">
              <a:solidFill>
                <a:schemeClr val="tx1"/>
              </a:solidFill>
              <a:latin typeface="Maven Pro" panose="020B0604020202020204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113463" algn="r"/>
              </a:tabLst>
            </a:pPr>
            <a:r>
              <a:rPr lang="en-US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15"/>
              </a:rPr>
              <a:t>categorize-</a:t>
            </a:r>
            <a:r>
              <a:rPr lang="en-US" altLang="it-IT" sz="1500" dirty="0" err="1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15"/>
              </a:rPr>
              <a:t>wikipedia</a:t>
            </a:r>
            <a:r>
              <a:rPr lang="it-IT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it-IT" sz="1500" dirty="0">
                <a:solidFill>
                  <a:schemeClr val="accent5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tokenize-open-</a:t>
            </a:r>
            <a:r>
              <a:rPr lang="en-US" altLang="it-IT" sz="1500" dirty="0" err="1">
                <a:solidFill>
                  <a:schemeClr val="accent5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nlp</a:t>
            </a:r>
            <a:endParaRPr lang="it-IT" altLang="it-IT" sz="1500" dirty="0">
              <a:solidFill>
                <a:schemeClr val="accent5"/>
              </a:solidFill>
              <a:latin typeface="Maven Pro" panose="020B0604020202020204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113463" algn="r"/>
              </a:tabLst>
            </a:pPr>
            <a:r>
              <a:rPr lang="en-US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17"/>
              </a:rPr>
              <a:t>lemmatize-</a:t>
            </a:r>
            <a:r>
              <a:rPr lang="en-US" altLang="it-IT" sz="1500" dirty="0" err="1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17"/>
              </a:rPr>
              <a:t>morphit</a:t>
            </a:r>
            <a:r>
              <a:rPr lang="it-IT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it-IT" altLang="it-IT" sz="1500" dirty="0" err="1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18"/>
              </a:rPr>
              <a:t>lemmatize-stanford-corenlp</a:t>
            </a:r>
            <a:endParaRPr lang="it-IT" altLang="it-IT" sz="1500" dirty="0">
              <a:solidFill>
                <a:schemeClr val="tx1"/>
              </a:solidFill>
              <a:latin typeface="Maven Pro" panose="020B0604020202020204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113463" algn="r"/>
              </a:tabLst>
            </a:pPr>
            <a:r>
              <a:rPr lang="it-IT" altLang="it-IT" sz="1500" dirty="0" err="1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19"/>
              </a:rPr>
              <a:t>lemmatize</a:t>
            </a:r>
            <a:r>
              <a:rPr lang="it-IT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19"/>
              </a:rPr>
              <a:t>-multi</a:t>
            </a:r>
            <a:r>
              <a:rPr lang="it-IT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20"/>
              </a:rPr>
              <a:t>pos-tag-open-</a:t>
            </a:r>
            <a:r>
              <a:rPr lang="en-US" altLang="it-IT" sz="1500" dirty="0" err="1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20"/>
              </a:rPr>
              <a:t>nlp</a:t>
            </a:r>
            <a:endParaRPr lang="it-IT" altLang="it-IT" sz="1500" dirty="0">
              <a:solidFill>
                <a:schemeClr val="tx1"/>
              </a:solidFill>
              <a:latin typeface="Maven Pro" panose="020B0604020202020204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113463" algn="r"/>
              </a:tabLst>
            </a:pPr>
            <a:r>
              <a:rPr lang="en-US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21"/>
              </a:rPr>
              <a:t>pos-tag-simple-it</a:t>
            </a:r>
            <a:r>
              <a:rPr lang="it-IT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22"/>
              </a:rPr>
              <a:t>pos-tag-simple-</a:t>
            </a:r>
            <a:r>
              <a:rPr lang="en-US" altLang="it-IT" sz="1500" dirty="0" err="1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22"/>
              </a:rPr>
              <a:t>en</a:t>
            </a:r>
            <a:endParaRPr lang="it-IT" altLang="it-IT" sz="1500" dirty="0">
              <a:solidFill>
                <a:schemeClr val="tx1"/>
              </a:solidFill>
              <a:latin typeface="Maven Pro" panose="020B0604020202020204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113463" algn="r"/>
              </a:tabLst>
            </a:pPr>
            <a:r>
              <a:rPr lang="en-US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23"/>
              </a:rPr>
              <a:t>pos-tag-simple-multi</a:t>
            </a:r>
            <a:r>
              <a:rPr lang="it-IT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24"/>
              </a:rPr>
              <a:t>rem-stop-word-simple</a:t>
            </a:r>
            <a:endParaRPr lang="it-IT" altLang="it-IT" sz="1500" dirty="0">
              <a:solidFill>
                <a:schemeClr val="tx1"/>
              </a:solidFill>
              <a:latin typeface="Maven Pro" panose="020B0604020202020204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113463" algn="r"/>
              </a:tabLst>
            </a:pPr>
            <a:r>
              <a:rPr lang="en-US" altLang="it-IT" sz="1500" dirty="0" err="1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21"/>
              </a:rPr>
              <a:t>i</a:t>
            </a:r>
            <a:r>
              <a:rPr lang="en-US" altLang="it-IT" sz="1500" dirty="0" err="1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25"/>
              </a:rPr>
              <a:t>nfogram</a:t>
            </a:r>
            <a:r>
              <a:rPr lang="it-IT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it-IT" sz="1500" dirty="0">
                <a:solidFill>
                  <a:schemeClr val="accent5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sentiment-</a:t>
            </a:r>
            <a:r>
              <a:rPr lang="en-US" altLang="it-IT" sz="1500" dirty="0" err="1">
                <a:solidFill>
                  <a:schemeClr val="accent5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sentit</a:t>
            </a:r>
            <a:endParaRPr lang="it-IT" altLang="it-IT" sz="1500" dirty="0">
              <a:solidFill>
                <a:schemeClr val="accent5"/>
              </a:solidFill>
              <a:latin typeface="Maven Pro" panose="020B0604020202020204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113463" algn="r"/>
              </a:tabLst>
            </a:pPr>
            <a:r>
              <a:rPr lang="en-US" altLang="it-IT" sz="1500" dirty="0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27"/>
              </a:rPr>
              <a:t>sentiment-</a:t>
            </a:r>
            <a:r>
              <a:rPr lang="en-US" altLang="it-IT" sz="1500" dirty="0" err="1">
                <a:solidFill>
                  <a:schemeClr val="tx1"/>
                </a:solidFill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  <a:hlinkClick r:id="rId27"/>
              </a:rPr>
              <a:t>sentiwordnet</a:t>
            </a:r>
            <a:endParaRPr lang="en-US" altLang="it-IT" sz="1500" dirty="0">
              <a:solidFill>
                <a:schemeClr val="tx1"/>
              </a:solidFill>
              <a:latin typeface="Maven Pro" panose="020B0604020202020204" charset="0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AVAILABLE PLUGINS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318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38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38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PIPELINE</a:t>
            </a:r>
            <a:endParaRPr dirty="0"/>
          </a:p>
        </p:txBody>
      </p:sp>
      <p:cxnSp>
        <p:nvCxnSpPr>
          <p:cNvPr id="1089" name="Google Shape;1089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0" name="Google Shape;1090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1094" name="Google Shape;1094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38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1097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3" name="Google Shape;1103;p38"/>
          <p:cNvSpPr txBox="1">
            <a:spLocks noGrp="1"/>
          </p:cNvSpPr>
          <p:nvPr>
            <p:ph type="subTitle" idx="4294967295"/>
          </p:nvPr>
        </p:nvSpPr>
        <p:spPr>
          <a:xfrm>
            <a:off x="497798" y="2113123"/>
            <a:ext cx="2084813" cy="3395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/>
              <a:t>EXTRACTOR-TWITTER</a:t>
            </a:r>
            <a:endParaRPr sz="1400" dirty="0"/>
          </a:p>
        </p:txBody>
      </p:sp>
      <p:sp>
        <p:nvSpPr>
          <p:cNvPr id="1105" name="Google Shape;1105;p38"/>
          <p:cNvSpPr txBox="1">
            <a:spLocks noGrp="1"/>
          </p:cNvSpPr>
          <p:nvPr>
            <p:ph type="subTitle" idx="4294967295"/>
          </p:nvPr>
        </p:nvSpPr>
        <p:spPr>
          <a:xfrm>
            <a:off x="6654686" y="3387926"/>
            <a:ext cx="1979732" cy="322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1400" dirty="0"/>
              <a:t>MESSAGE-PERSISTER</a:t>
            </a:r>
            <a:endParaRPr sz="1400" dirty="0"/>
          </a:p>
        </p:txBody>
      </p:sp>
      <p:sp>
        <p:nvSpPr>
          <p:cNvPr id="1107" name="Google Shape;1107;p38"/>
          <p:cNvSpPr txBox="1">
            <a:spLocks noGrp="1"/>
          </p:cNvSpPr>
          <p:nvPr>
            <p:ph type="subTitle" idx="4294967295"/>
          </p:nvPr>
        </p:nvSpPr>
        <p:spPr>
          <a:xfrm>
            <a:off x="2553115" y="3366970"/>
            <a:ext cx="2109900" cy="2594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1400" dirty="0"/>
              <a:t>TOKENIZER-OPENNLP</a:t>
            </a:r>
            <a:endParaRPr sz="1400" dirty="0"/>
          </a:p>
        </p:txBody>
      </p:sp>
      <p:sp>
        <p:nvSpPr>
          <p:cNvPr id="1109" name="Google Shape;1109;p38"/>
          <p:cNvSpPr txBox="1">
            <a:spLocks noGrp="1"/>
          </p:cNvSpPr>
          <p:nvPr>
            <p:ph type="subTitle" idx="4294967295"/>
          </p:nvPr>
        </p:nvSpPr>
        <p:spPr>
          <a:xfrm>
            <a:off x="4569638" y="2139352"/>
            <a:ext cx="2109900" cy="3395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/>
              <a:t>SENTIMENT</a:t>
            </a:r>
            <a:endParaRPr sz="1400" dirty="0"/>
          </a:p>
        </p:txBody>
      </p: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9079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accent2"/>
                </a:solidFill>
              </a:rPr>
              <a:t>EXTRACTION SETTINGS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795574" y="2123685"/>
            <a:ext cx="1511379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TOKENIZATION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4891257" y="3282474"/>
            <a:ext cx="1449877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accent3"/>
                </a:solidFill>
              </a:rPr>
              <a:t>SENTIMENT ANALYSIS</a:t>
            </a:r>
            <a:endParaRPr sz="1800" dirty="0">
              <a:solidFill>
                <a:schemeClr val="accent3"/>
              </a:solidFill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6905648" y="2099939"/>
            <a:ext cx="1511379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accent4"/>
                </a:solidFill>
              </a:rPr>
              <a:t>STORAGE</a:t>
            </a:r>
            <a:endParaRPr sz="18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485357" y="1360456"/>
            <a:ext cx="3751538" cy="13084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/>
              <a:t>API IMPLEMENTATION</a:t>
            </a:r>
            <a:endParaRPr sz="4000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C000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C000"/>
              </a:solidFill>
              <a:highlight>
                <a:srgbClr val="000080"/>
              </a:highlight>
            </a:endParaRPr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" name="Google Shape;490;p27">
            <a:extLst>
              <a:ext uri="{FF2B5EF4-FFF2-40B4-BE49-F238E27FC236}">
                <a16:creationId xmlns:a16="http://schemas.microsoft.com/office/drawing/2014/main" id="{58C942AB-A901-476B-B932-AD11A8469D61}"/>
              </a:ext>
            </a:extLst>
          </p:cNvPr>
          <p:cNvGrpSpPr/>
          <p:nvPr/>
        </p:nvGrpSpPr>
        <p:grpSpPr>
          <a:xfrm>
            <a:off x="5876468" y="2003112"/>
            <a:ext cx="897913" cy="816026"/>
            <a:chOff x="3095745" y="3805393"/>
            <a:chExt cx="352840" cy="354717"/>
          </a:xfrm>
        </p:grpSpPr>
        <p:sp>
          <p:nvSpPr>
            <p:cNvPr id="9" name="Google Shape;491;p27">
              <a:extLst>
                <a:ext uri="{FF2B5EF4-FFF2-40B4-BE49-F238E27FC236}">
                  <a16:creationId xmlns:a16="http://schemas.microsoft.com/office/drawing/2014/main" id="{EFAA8F97-34AE-4222-AE7B-75D0FCA3BC19}"/>
                </a:ext>
              </a:extLst>
            </p:cNvPr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92;p27">
              <a:extLst>
                <a:ext uri="{FF2B5EF4-FFF2-40B4-BE49-F238E27FC236}">
                  <a16:creationId xmlns:a16="http://schemas.microsoft.com/office/drawing/2014/main" id="{AAC43616-7EC6-477A-B986-5556A6CBB012}"/>
                </a:ext>
              </a:extLst>
            </p:cNvPr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93;p27">
              <a:extLst>
                <a:ext uri="{FF2B5EF4-FFF2-40B4-BE49-F238E27FC236}">
                  <a16:creationId xmlns:a16="http://schemas.microsoft.com/office/drawing/2014/main" id="{A1C999A1-AEB3-44D0-8C6C-487E7E6C8A51}"/>
                </a:ext>
              </a:extLst>
            </p:cNvPr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94;p27">
              <a:extLst>
                <a:ext uri="{FF2B5EF4-FFF2-40B4-BE49-F238E27FC236}">
                  <a16:creationId xmlns:a16="http://schemas.microsoft.com/office/drawing/2014/main" id="{47EA6EBC-E386-4057-80CD-26A781464284}"/>
                </a:ext>
              </a:extLst>
            </p:cNvPr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95;p27">
              <a:extLst>
                <a:ext uri="{FF2B5EF4-FFF2-40B4-BE49-F238E27FC236}">
                  <a16:creationId xmlns:a16="http://schemas.microsoft.com/office/drawing/2014/main" id="{5CAE4847-DEF2-4C92-BDE0-054121463B8E}"/>
                </a:ext>
              </a:extLst>
            </p:cNvPr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96;p27">
              <a:extLst>
                <a:ext uri="{FF2B5EF4-FFF2-40B4-BE49-F238E27FC236}">
                  <a16:creationId xmlns:a16="http://schemas.microsoft.com/office/drawing/2014/main" id="{A9CEA769-D61E-49C5-8609-22E409DE6764}"/>
                </a:ext>
              </a:extLst>
            </p:cNvPr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54481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500" dirty="0"/>
              <a:t>Non-relational, document-oriented DBMS. </a:t>
            </a:r>
            <a:endParaRPr lang="it-IT" sz="1500" dirty="0"/>
          </a:p>
          <a:p>
            <a:pPr algn="just"/>
            <a:r>
              <a:rPr lang="en-US" sz="1500" b="1" dirty="0"/>
              <a:t>_id</a:t>
            </a:r>
            <a:r>
              <a:rPr lang="en-US" sz="1500" dirty="0"/>
              <a:t>, </a:t>
            </a:r>
            <a:r>
              <a:rPr lang="en-US" sz="1500" b="1" dirty="0"/>
              <a:t>text</a:t>
            </a:r>
            <a:r>
              <a:rPr lang="en-US" sz="1500" dirty="0"/>
              <a:t> and </a:t>
            </a:r>
            <a:r>
              <a:rPr lang="en-US" sz="1500" b="1" dirty="0"/>
              <a:t>locations</a:t>
            </a:r>
            <a:r>
              <a:rPr lang="en-US" sz="1500" dirty="0"/>
              <a:t> have been indexed so to speed up information retrieval. Indexes support the efficient execution of queries. Without indexes, MongoDB must perform a collection</a:t>
            </a:r>
            <a:r>
              <a:rPr lang="en-US" sz="1500" i="1" dirty="0"/>
              <a:t> scan</a:t>
            </a:r>
            <a:r>
              <a:rPr lang="en-US" sz="1500" dirty="0"/>
              <a:t> to select those documents that match the query statement. </a:t>
            </a:r>
            <a:endParaRPr lang="it-IT" sz="1500"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MongoDB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EDEC002-6C18-4108-9582-D9305E1DD108}"/>
              </a:ext>
            </a:extLst>
          </p:cNvPr>
          <p:cNvPicPr/>
          <p:nvPr/>
        </p:nvPicPr>
        <p:blipFill rotWithShape="1">
          <a:blip r:embed="rId3"/>
          <a:srcRect l="32069" t="39457" b="7448"/>
          <a:stretch/>
        </p:blipFill>
        <p:spPr bwMode="auto">
          <a:xfrm>
            <a:off x="3650481" y="2149035"/>
            <a:ext cx="4402456" cy="25827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5618012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584</Words>
  <Application>Microsoft Office PowerPoint</Application>
  <PresentationFormat>Presentazione su schermo (16:9)</PresentationFormat>
  <Paragraphs>94</Paragraphs>
  <Slides>15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3" baseType="lpstr">
      <vt:lpstr>Advent Pro SemiBold</vt:lpstr>
      <vt:lpstr>Nunito Light</vt:lpstr>
      <vt:lpstr>Share Tech</vt:lpstr>
      <vt:lpstr>Arial</vt:lpstr>
      <vt:lpstr>Maven Pro</vt:lpstr>
      <vt:lpstr>Livvic Light</vt:lpstr>
      <vt:lpstr>Fira Sans Extra Condensed Medium</vt:lpstr>
      <vt:lpstr>Data Science Consulting by Slidesgo</vt:lpstr>
      <vt:lpstr>INTELLIGENT INFORMATION ACCESS AND NATURAL LANGUAGE PROCESSING</vt:lpstr>
      <vt:lpstr>WHAT IS EMOTIONAL CITY</vt:lpstr>
      <vt:lpstr>RETRIEVE DATA</vt:lpstr>
      <vt:lpstr>DATA EXTRACTION</vt:lpstr>
      <vt:lpstr>CROWD PULSE</vt:lpstr>
      <vt:lpstr>AVAILABLE PLUGINS</vt:lpstr>
      <vt:lpstr>PIPELINE</vt:lpstr>
      <vt:lpstr>API IMPLEMENTATION</vt:lpstr>
      <vt:lpstr>MongoDB</vt:lpstr>
      <vt:lpstr>twitter_requests.py</vt:lpstr>
      <vt:lpstr>Indexes</vt:lpstr>
      <vt:lpstr>backup</vt:lpstr>
      <vt:lpstr>Pyunit</vt:lpstr>
      <vt:lpstr>Considerations and future expansions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INFORMATION ACCESS AND NATURAL LANGUAGE PROCESSING</dc:title>
  <cp:lastModifiedBy>Davide Di Pierro</cp:lastModifiedBy>
  <cp:revision>100</cp:revision>
  <dcterms:modified xsi:type="dcterms:W3CDTF">2021-01-05T23:45:33Z</dcterms:modified>
</cp:coreProperties>
</file>