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67"/>
  </p:notesMasterIdLst>
  <p:sldIdLst>
    <p:sldId id="256" r:id="rId2"/>
    <p:sldId id="257" r:id="rId3"/>
    <p:sldId id="258" r:id="rId4"/>
    <p:sldId id="259" r:id="rId5"/>
    <p:sldId id="261" r:id="rId6"/>
    <p:sldId id="265" r:id="rId7"/>
    <p:sldId id="263" r:id="rId8"/>
    <p:sldId id="308" r:id="rId9"/>
    <p:sldId id="298" r:id="rId10"/>
    <p:sldId id="299" r:id="rId11"/>
    <p:sldId id="357" r:id="rId12"/>
    <p:sldId id="301" r:id="rId13"/>
    <p:sldId id="302" r:id="rId14"/>
    <p:sldId id="303" r:id="rId15"/>
    <p:sldId id="304" r:id="rId16"/>
    <p:sldId id="305" r:id="rId17"/>
    <p:sldId id="306" r:id="rId18"/>
    <p:sldId id="307" r:id="rId19"/>
    <p:sldId id="309" r:id="rId20"/>
    <p:sldId id="310" r:id="rId21"/>
    <p:sldId id="311" r:id="rId22"/>
    <p:sldId id="312" r:id="rId23"/>
    <p:sldId id="313" r:id="rId24"/>
    <p:sldId id="314"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3" r:id="rId42"/>
    <p:sldId id="335" r:id="rId43"/>
    <p:sldId id="336" r:id="rId44"/>
    <p:sldId id="332" r:id="rId45"/>
    <p:sldId id="337" r:id="rId46"/>
    <p:sldId id="338" r:id="rId47"/>
    <p:sldId id="339" r:id="rId48"/>
    <p:sldId id="340" r:id="rId49"/>
    <p:sldId id="341" r:id="rId50"/>
    <p:sldId id="342" r:id="rId51"/>
    <p:sldId id="343" r:id="rId52"/>
    <p:sldId id="344" r:id="rId53"/>
    <p:sldId id="345" r:id="rId54"/>
    <p:sldId id="346" r:id="rId55"/>
    <p:sldId id="347" r:id="rId56"/>
    <p:sldId id="348" r:id="rId57"/>
    <p:sldId id="350" r:id="rId58"/>
    <p:sldId id="351" r:id="rId59"/>
    <p:sldId id="352" r:id="rId60"/>
    <p:sldId id="353" r:id="rId61"/>
    <p:sldId id="354" r:id="rId62"/>
    <p:sldId id="355" r:id="rId63"/>
    <p:sldId id="269" r:id="rId64"/>
    <p:sldId id="356" r:id="rId65"/>
    <p:sldId id="268" r:id="rId66"/>
  </p:sldIdLst>
  <p:sldSz cx="9144000" cy="5143500" type="screen16x9"/>
  <p:notesSz cx="6858000" cy="9144000"/>
  <p:embeddedFontLst>
    <p:embeddedFont>
      <p:font typeface="Advent Pro SemiBold" panose="020B0604020202020204" charset="0"/>
      <p:regular r:id="rId68"/>
      <p:bold r:id="rId69"/>
    </p:embeddedFont>
    <p:embeddedFont>
      <p:font typeface="Fira Sans Condensed Medium" panose="020B0604020202020204" charset="0"/>
      <p:regular r:id="rId70"/>
      <p:bold r:id="rId71"/>
      <p:italic r:id="rId72"/>
      <p:boldItalic r:id="rId73"/>
    </p:embeddedFont>
    <p:embeddedFont>
      <p:font typeface="Fira Sans Extra Condensed Medium" panose="020B0604020202020204" charset="0"/>
      <p:regular r:id="rId74"/>
      <p:bold r:id="rId75"/>
      <p:italic r:id="rId76"/>
      <p:boldItalic r:id="rId77"/>
    </p:embeddedFont>
    <p:embeddedFont>
      <p:font typeface="Maven Pro" panose="020B0604020202020204" charset="0"/>
      <p:regular r:id="rId78"/>
      <p:bold r:id="rId79"/>
    </p:embeddedFont>
    <p:embeddedFont>
      <p:font typeface="Share Tech" panose="020B0604020202020204" charset="0"/>
      <p:regular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FB136B-8FBE-4BF5-A310-53F175AE32A4}">
  <a:tblStyle styleId="{A6FB136B-8FBE-4BF5-A310-53F175AE32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714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091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438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58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440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123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962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215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982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49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635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68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766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56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840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867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200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612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768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658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144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4273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183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442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913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1152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4771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8438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7148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28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8996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550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931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1517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0676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6386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2336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7177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2400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693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5833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4731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9534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495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6893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6195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7648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90065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44165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007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2813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97140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5591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4565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32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332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9" r:id="rId7"/>
    <p:sldLayoutId id="2147483663"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_Toc59573559"/><Relationship Id="rId13" Type="http://schemas.openxmlformats.org/officeDocument/2006/relationships/hyperlink" Target="#_Toc59573564"/><Relationship Id="rId18" Type="http://schemas.openxmlformats.org/officeDocument/2006/relationships/hyperlink" Target="#_Toc59573569"/><Relationship Id="rId26" Type="http://schemas.openxmlformats.org/officeDocument/2006/relationships/hyperlink" Target="#_Toc59573577"/><Relationship Id="rId3" Type="http://schemas.openxmlformats.org/officeDocument/2006/relationships/hyperlink" Target="#_Toc59573554"/><Relationship Id="rId21" Type="http://schemas.openxmlformats.org/officeDocument/2006/relationships/hyperlink" Target="#_Toc59573572"/><Relationship Id="rId7" Type="http://schemas.openxmlformats.org/officeDocument/2006/relationships/hyperlink" Target="#_Toc59573558"/><Relationship Id="rId12" Type="http://schemas.openxmlformats.org/officeDocument/2006/relationships/hyperlink" Target="#_Toc59573563"/><Relationship Id="rId17" Type="http://schemas.openxmlformats.org/officeDocument/2006/relationships/hyperlink" Target="#_Toc59573568"/><Relationship Id="rId25" Type="http://schemas.openxmlformats.org/officeDocument/2006/relationships/hyperlink" Target="#_Toc59573576"/><Relationship Id="rId2" Type="http://schemas.openxmlformats.org/officeDocument/2006/relationships/notesSlide" Target="../notesSlides/notesSlide10.xml"/><Relationship Id="rId16" Type="http://schemas.openxmlformats.org/officeDocument/2006/relationships/hyperlink" Target="#_Toc59573567"/><Relationship Id="rId20" Type="http://schemas.openxmlformats.org/officeDocument/2006/relationships/hyperlink" Target="#_Toc59573571"/><Relationship Id="rId1" Type="http://schemas.openxmlformats.org/officeDocument/2006/relationships/slideLayout" Target="../slideLayouts/slideLayout9.xml"/><Relationship Id="rId6" Type="http://schemas.openxmlformats.org/officeDocument/2006/relationships/hyperlink" Target="#_Toc59573557"/><Relationship Id="rId11" Type="http://schemas.openxmlformats.org/officeDocument/2006/relationships/hyperlink" Target="#_Toc59573562"/><Relationship Id="rId24" Type="http://schemas.openxmlformats.org/officeDocument/2006/relationships/hyperlink" Target="#_Toc59573575"/><Relationship Id="rId5" Type="http://schemas.openxmlformats.org/officeDocument/2006/relationships/hyperlink" Target="#_Toc59573556"/><Relationship Id="rId15" Type="http://schemas.openxmlformats.org/officeDocument/2006/relationships/hyperlink" Target="#_Toc59573566"/><Relationship Id="rId23" Type="http://schemas.openxmlformats.org/officeDocument/2006/relationships/hyperlink" Target="#_Toc59573574"/><Relationship Id="rId10" Type="http://schemas.openxmlformats.org/officeDocument/2006/relationships/hyperlink" Target="#_Toc59573561"/><Relationship Id="rId19" Type="http://schemas.openxmlformats.org/officeDocument/2006/relationships/hyperlink" Target="#_Toc59573570"/><Relationship Id="rId4" Type="http://schemas.openxmlformats.org/officeDocument/2006/relationships/hyperlink" Target="#_Toc59573555"/><Relationship Id="rId9" Type="http://schemas.openxmlformats.org/officeDocument/2006/relationships/hyperlink" Target="#_Toc59573560"/><Relationship Id="rId14" Type="http://schemas.openxmlformats.org/officeDocument/2006/relationships/hyperlink" Target="#_Toc59573565"/><Relationship Id="rId22" Type="http://schemas.openxmlformats.org/officeDocument/2006/relationships/hyperlink" Target="#_Toc59573573"/><Relationship Id="rId27" Type="http://schemas.openxmlformats.org/officeDocument/2006/relationships/hyperlink" Target="#_Toc59573578"/></Relationships>
</file>

<file path=ppt/slides/_rels/slide11.xml.rels><?xml version="1.0" encoding="UTF-8" standalone="yes"?>
<Relationships xmlns="http://schemas.openxmlformats.org/package/2006/relationships"><Relationship Id="rId8" Type="http://schemas.openxmlformats.org/officeDocument/2006/relationships/hyperlink" Target="#_Toc59573559"/><Relationship Id="rId13" Type="http://schemas.openxmlformats.org/officeDocument/2006/relationships/hyperlink" Target="#_Toc59573564"/><Relationship Id="rId18" Type="http://schemas.openxmlformats.org/officeDocument/2006/relationships/hyperlink" Target="#_Toc59573569"/><Relationship Id="rId26" Type="http://schemas.openxmlformats.org/officeDocument/2006/relationships/hyperlink" Target="#_Toc59573577"/><Relationship Id="rId3" Type="http://schemas.openxmlformats.org/officeDocument/2006/relationships/hyperlink" Target="#_Toc59573554"/><Relationship Id="rId21" Type="http://schemas.openxmlformats.org/officeDocument/2006/relationships/hyperlink" Target="#_Toc59573572"/><Relationship Id="rId7" Type="http://schemas.openxmlformats.org/officeDocument/2006/relationships/hyperlink" Target="#_Toc59573558"/><Relationship Id="rId12" Type="http://schemas.openxmlformats.org/officeDocument/2006/relationships/hyperlink" Target="#_Toc59573563"/><Relationship Id="rId17" Type="http://schemas.openxmlformats.org/officeDocument/2006/relationships/hyperlink" Target="#_Toc59573568"/><Relationship Id="rId25" Type="http://schemas.openxmlformats.org/officeDocument/2006/relationships/hyperlink" Target="#_Toc59573576"/><Relationship Id="rId2" Type="http://schemas.openxmlformats.org/officeDocument/2006/relationships/notesSlide" Target="../notesSlides/notesSlide11.xml"/><Relationship Id="rId16" Type="http://schemas.openxmlformats.org/officeDocument/2006/relationships/hyperlink" Target="#_Toc59573567"/><Relationship Id="rId20" Type="http://schemas.openxmlformats.org/officeDocument/2006/relationships/hyperlink" Target="#_Toc59573571"/><Relationship Id="rId1" Type="http://schemas.openxmlformats.org/officeDocument/2006/relationships/slideLayout" Target="../slideLayouts/slideLayout9.xml"/><Relationship Id="rId6" Type="http://schemas.openxmlformats.org/officeDocument/2006/relationships/hyperlink" Target="#_Toc59573557"/><Relationship Id="rId11" Type="http://schemas.openxmlformats.org/officeDocument/2006/relationships/hyperlink" Target="#_Toc59573562"/><Relationship Id="rId24" Type="http://schemas.openxmlformats.org/officeDocument/2006/relationships/hyperlink" Target="#_Toc59573575"/><Relationship Id="rId5" Type="http://schemas.openxmlformats.org/officeDocument/2006/relationships/hyperlink" Target="#_Toc59573556"/><Relationship Id="rId15" Type="http://schemas.openxmlformats.org/officeDocument/2006/relationships/hyperlink" Target="#_Toc59573566"/><Relationship Id="rId23" Type="http://schemas.openxmlformats.org/officeDocument/2006/relationships/hyperlink" Target="#_Toc59573574"/><Relationship Id="rId10" Type="http://schemas.openxmlformats.org/officeDocument/2006/relationships/hyperlink" Target="#_Toc59573561"/><Relationship Id="rId19" Type="http://schemas.openxmlformats.org/officeDocument/2006/relationships/hyperlink" Target="#_Toc59573570"/><Relationship Id="rId4" Type="http://schemas.openxmlformats.org/officeDocument/2006/relationships/hyperlink" Target="#_Toc59573555"/><Relationship Id="rId9" Type="http://schemas.openxmlformats.org/officeDocument/2006/relationships/hyperlink" Target="#_Toc59573560"/><Relationship Id="rId14" Type="http://schemas.openxmlformats.org/officeDocument/2006/relationships/hyperlink" Target="#_Toc59573565"/><Relationship Id="rId22" Type="http://schemas.openxmlformats.org/officeDocument/2006/relationships/hyperlink" Target="#_Toc59573573"/><Relationship Id="rId27" Type="http://schemas.openxmlformats.org/officeDocument/2006/relationships/hyperlink" Target="#_Toc59573578"/></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4.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err="1">
                <a:solidFill>
                  <a:schemeClr val="accent5"/>
                </a:solidFill>
              </a:rPr>
              <a:t>Emotional</a:t>
            </a:r>
            <a:r>
              <a:rPr lang="it-IT" dirty="0"/>
              <a:t> </a:t>
            </a:r>
            <a:r>
              <a:rPr lang="it-IT" dirty="0">
                <a:solidFill>
                  <a:schemeClr val="accent5"/>
                </a:solidFill>
              </a:rPr>
              <a:t>City</a:t>
            </a:r>
            <a:endParaRPr dirty="0">
              <a:solidFill>
                <a:schemeClr val="accent5"/>
              </a:solidFill>
            </a:endParaRPr>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4000" dirty="0"/>
              <a:t>INTELLIGENT INFORMATION ACCESS AND NATURAL LANGUAGE PROCESSING</a:t>
            </a:r>
            <a:endParaRPr sz="40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a:extLst>
              <a:ext uri="{FF2B5EF4-FFF2-40B4-BE49-F238E27FC236}">
                <a16:creationId xmlns:a16="http://schemas.microsoft.com/office/drawing/2014/main" id="{4B0BEB64-B740-4F1A-B656-C44FD0508DDB}"/>
              </a:ext>
            </a:extLst>
          </p:cNvPr>
          <p:cNvSpPr txBox="1">
            <a:spLocks/>
          </p:cNvSpPr>
          <p:nvPr/>
        </p:nvSpPr>
        <p:spPr>
          <a:xfrm>
            <a:off x="334752" y="3002386"/>
            <a:ext cx="32955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lgn="l"/>
            <a:r>
              <a:rPr lang="en-US" b="1" dirty="0">
                <a:solidFill>
                  <a:schemeClr val="bg1"/>
                </a:solidFill>
              </a:rPr>
              <a:t>Professors:</a:t>
            </a:r>
          </a:p>
          <a:p>
            <a:pPr marL="0" indent="0" algn="l"/>
            <a:r>
              <a:rPr lang="en-US" dirty="0">
                <a:solidFill>
                  <a:schemeClr val="bg1"/>
                </a:solidFill>
              </a:rPr>
              <a:t>Giovanni SEMERARO</a:t>
            </a:r>
          </a:p>
          <a:p>
            <a:pPr marL="0" indent="0" algn="l"/>
            <a:r>
              <a:rPr lang="en-US" dirty="0" err="1">
                <a:solidFill>
                  <a:schemeClr val="bg1"/>
                </a:solidFill>
              </a:rPr>
              <a:t>Pierluigi</a:t>
            </a:r>
            <a:r>
              <a:rPr lang="en-US" dirty="0">
                <a:solidFill>
                  <a:schemeClr val="bg1"/>
                </a:solidFill>
              </a:rPr>
              <a:t> CASSOTTI</a:t>
            </a:r>
          </a:p>
        </p:txBody>
      </p:sp>
      <p:sp>
        <p:nvSpPr>
          <p:cNvPr id="30" name="Google Shape;434;p25">
            <a:extLst>
              <a:ext uri="{FF2B5EF4-FFF2-40B4-BE49-F238E27FC236}">
                <a16:creationId xmlns:a16="http://schemas.microsoft.com/office/drawing/2014/main" id="{A6E3F807-D14E-4B8E-B0AF-0C063BF7496E}"/>
              </a:ext>
            </a:extLst>
          </p:cNvPr>
          <p:cNvSpPr txBox="1">
            <a:spLocks/>
          </p:cNvSpPr>
          <p:nvPr/>
        </p:nvSpPr>
        <p:spPr>
          <a:xfrm>
            <a:off x="6297381" y="3970314"/>
            <a:ext cx="32955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lgn="l"/>
            <a:r>
              <a:rPr lang="en-US" b="1" dirty="0">
                <a:solidFill>
                  <a:schemeClr val="bg1"/>
                </a:solidFill>
              </a:rPr>
              <a:t>Student:</a:t>
            </a:r>
          </a:p>
          <a:p>
            <a:pPr marL="0" indent="0" algn="l"/>
            <a:r>
              <a:rPr lang="en-US" dirty="0">
                <a:solidFill>
                  <a:schemeClr val="bg1"/>
                </a:solidFill>
              </a:rPr>
              <a:t>Davide DI PIERRO</a:t>
            </a:r>
          </a:p>
          <a:p>
            <a:pPr marL="0" indent="0" algn="l"/>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1092675" y="1078765"/>
            <a:ext cx="7866900" cy="3786900"/>
          </a:xfrm>
          <a:prstGeom prst="rect">
            <a:avLst/>
          </a:prstGeom>
        </p:spPr>
        <p:txBody>
          <a:bodyPr spcFirstLastPara="1" wrap="square" lIns="91425" tIns="91425" rIns="91425" bIns="91425" anchor="t" anchorCtr="0">
            <a:noAutofit/>
          </a:bodyPr>
          <a:lstStyle/>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3"/>
              </a:rPr>
              <a:t>email-notify</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4"/>
              </a:rPr>
              <a:t>social-twitter</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5"/>
              </a:rPr>
              <a:t>social-</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5"/>
              </a:rPr>
              <a:t>facebook</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6"/>
              </a:rPr>
              <a:t>data-java</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7"/>
              </a:rPr>
              <a:t>detect-language-</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7"/>
              </a:rPr>
              <a:t>optimaize</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8"/>
              </a:rPr>
              <a:t>geo-</a:t>
            </a: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8"/>
              </a:rPr>
              <a:t>profile</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8"/>
              </a:rPr>
              <a:t>-</a:t>
            </a: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8"/>
              </a:rPr>
              <a:t>google-maps</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9"/>
              </a:rPr>
              <a:t>geo-message-from-profile</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0"/>
              </a:rPr>
              <a:t>index-</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0"/>
              </a:rPr>
              <a:t>uniba</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1"/>
              </a:rPr>
              <a:t>tag-</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1"/>
              </a:rPr>
              <a:t>babelfy</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2"/>
              </a:rPr>
              <a:t>tag-me</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3"/>
              </a:rPr>
              <a:t>tag-open-</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3"/>
              </a:rPr>
              <a:t>calais</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4"/>
              </a:rPr>
              <a:t>tag-</a:t>
            </a: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4"/>
              </a:rPr>
              <a:t>wikipedia</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4"/>
              </a:rPr>
              <a:t>-</a:t>
            </a: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4"/>
              </a:rPr>
              <a:t>miner</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5"/>
              </a:rPr>
              <a:t>categorize-</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5"/>
              </a:rPr>
              <a:t>wikipedia</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6"/>
              </a:rPr>
              <a:t>tokenize-open-</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6"/>
              </a:rPr>
              <a:t>nlp</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7"/>
              </a:rPr>
              <a:t>lemmatize-</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7"/>
              </a:rPr>
              <a:t>morphit</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8"/>
              </a:rPr>
              <a:t>lemmatize-stanford-corenlp</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9"/>
              </a:rPr>
              <a:t>lemmatize</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9"/>
              </a:rPr>
              <a:t>-multi</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0"/>
              </a:rPr>
              <a:t>pos-tag-open-</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20"/>
              </a:rPr>
              <a:t>nlp</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1"/>
              </a:rPr>
              <a:t>pos-tag-simple-it</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2"/>
              </a:rPr>
              <a:t>pos-tag-simple-</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22"/>
              </a:rPr>
              <a:t>en</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3"/>
              </a:rPr>
              <a:t>pos-tag-simple-multi</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4"/>
              </a:rPr>
              <a:t>rem-stop-word-simple</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21"/>
              </a:rPr>
              <a:t>i</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25"/>
              </a:rPr>
              <a:t>nfogram</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6"/>
              </a:rPr>
              <a:t>sentiment-</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26"/>
              </a:rPr>
              <a:t>sentit</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7"/>
              </a:rPr>
              <a:t>sentiment-</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27"/>
              </a:rPr>
              <a:t>sentiwordnet</a:t>
            </a:r>
            <a:endParaRPr lang="en-US" altLang="it-IT" sz="1500" dirty="0">
              <a:solidFill>
                <a:schemeClr val="tx1"/>
              </a:solidFill>
              <a:latin typeface="Maven Pro" panose="020B0604020202020204" charset="0"/>
            </a:endParaRP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AVAILABLE PLUGINS</a:t>
            </a:r>
            <a:endParaRPr dirty="0"/>
          </a:p>
        </p:txBody>
      </p:sp>
    </p:spTree>
    <p:extLst>
      <p:ext uri="{BB962C8B-B14F-4D97-AF65-F5344CB8AC3E}">
        <p14:creationId xmlns:p14="http://schemas.microsoft.com/office/powerpoint/2010/main" val="296693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1092675" y="1078765"/>
            <a:ext cx="7866900" cy="3786900"/>
          </a:xfrm>
          <a:prstGeom prst="rect">
            <a:avLst/>
          </a:prstGeom>
        </p:spPr>
        <p:txBody>
          <a:bodyPr spcFirstLastPara="1" wrap="square" lIns="91425" tIns="91425" rIns="91425" bIns="91425" anchor="t" anchorCtr="0">
            <a:noAutofit/>
          </a:bodyPr>
          <a:lstStyle/>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3"/>
              </a:rPr>
              <a:t>email-notify</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accent5"/>
                </a:solidFill>
                <a:latin typeface="Maven Pro" panose="020B060402020202020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social-twitter</a:t>
            </a:r>
            <a:endParaRPr lang="it-IT" altLang="it-IT" sz="1500" dirty="0">
              <a:solidFill>
                <a:schemeClr val="accent5"/>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5"/>
              </a:rPr>
              <a:t>social-</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5"/>
              </a:rPr>
              <a:t>facebook</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accent5"/>
                </a:solidFill>
                <a:latin typeface="Maven Pro" panose="020B060402020202020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data-java</a:t>
            </a:r>
            <a:endParaRPr lang="it-IT" altLang="it-IT" sz="1500" dirty="0">
              <a:solidFill>
                <a:schemeClr val="accent5"/>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7"/>
              </a:rPr>
              <a:t>detect-language-</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7"/>
              </a:rPr>
              <a:t>optimaize</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8"/>
              </a:rPr>
              <a:t>geo-</a:t>
            </a: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8"/>
              </a:rPr>
              <a:t>profile</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8"/>
              </a:rPr>
              <a:t>-</a:t>
            </a: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8"/>
              </a:rPr>
              <a:t>google-maps</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9"/>
              </a:rPr>
              <a:t>geo-message-from-profile</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0"/>
              </a:rPr>
              <a:t>index-</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0"/>
              </a:rPr>
              <a:t>uniba</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1"/>
              </a:rPr>
              <a:t>tag-</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1"/>
              </a:rPr>
              <a:t>babelfy</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2"/>
              </a:rPr>
              <a:t>tag-me</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3"/>
              </a:rPr>
              <a:t>tag-open-</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3"/>
              </a:rPr>
              <a:t>calais</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4"/>
              </a:rPr>
              <a:t>tag-</a:t>
            </a: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4"/>
              </a:rPr>
              <a:t>wikipedia</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4"/>
              </a:rPr>
              <a:t>-</a:t>
            </a: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4"/>
              </a:rPr>
              <a:t>miner</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5"/>
              </a:rPr>
              <a:t>categorize-</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5"/>
              </a:rPr>
              <a:t>wikipedia</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accent5"/>
                </a:solidFill>
                <a:latin typeface="Maven Pro" panose="020B0604020202020204" charset="0"/>
                <a:ea typeface="Calibri" panose="020F0502020204030204" pitchFamily="34" charset="0"/>
                <a:cs typeface="Times New Roman" panose="02020603050405020304" pitchFamily="18" charset="0"/>
                <a:hlinkClick r:id="rId16">
                  <a:extLst>
                    <a:ext uri="{A12FA001-AC4F-418D-AE19-62706E023703}">
                      <ahyp:hlinkClr xmlns:ahyp="http://schemas.microsoft.com/office/drawing/2018/hyperlinkcolor" val="tx"/>
                    </a:ext>
                  </a:extLst>
                </a:hlinkClick>
              </a:rPr>
              <a:t>tokenize-open-</a:t>
            </a:r>
            <a:r>
              <a:rPr lang="en-US" altLang="it-IT" sz="1500" dirty="0" err="1">
                <a:solidFill>
                  <a:schemeClr val="accent5"/>
                </a:solidFill>
                <a:latin typeface="Maven Pro" panose="020B0604020202020204" charset="0"/>
                <a:ea typeface="Calibri" panose="020F0502020204030204" pitchFamily="34" charset="0"/>
                <a:cs typeface="Times New Roman" panose="02020603050405020304" pitchFamily="18" charset="0"/>
                <a:hlinkClick r:id="rId16">
                  <a:extLst>
                    <a:ext uri="{A12FA001-AC4F-418D-AE19-62706E023703}">
                      <ahyp:hlinkClr xmlns:ahyp="http://schemas.microsoft.com/office/drawing/2018/hyperlinkcolor" val="tx"/>
                    </a:ext>
                  </a:extLst>
                </a:hlinkClick>
              </a:rPr>
              <a:t>nlp</a:t>
            </a:r>
            <a:endParaRPr lang="it-IT" altLang="it-IT" sz="1500" dirty="0">
              <a:solidFill>
                <a:schemeClr val="accent5"/>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7"/>
              </a:rPr>
              <a:t>lemmatize-</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7"/>
              </a:rPr>
              <a:t>morphit</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8"/>
              </a:rPr>
              <a:t>lemmatize-stanford-corenlp</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9"/>
              </a:rPr>
              <a:t>lemmatize</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9"/>
              </a:rPr>
              <a:t>-multi</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0"/>
              </a:rPr>
              <a:t>pos-tag-open-</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20"/>
              </a:rPr>
              <a:t>nlp</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1"/>
              </a:rPr>
              <a:t>pos-tag-simple-it</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2"/>
              </a:rPr>
              <a:t>pos-tag-simple-</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22"/>
              </a:rPr>
              <a:t>en</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3"/>
              </a:rPr>
              <a:t>pos-tag-simple-multi</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4"/>
              </a:rPr>
              <a:t>rem-stop-word-simple</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21"/>
              </a:rPr>
              <a:t>i</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25"/>
              </a:rPr>
              <a:t>nfogram</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accent5"/>
                </a:solidFill>
                <a:latin typeface="Maven Pro" panose="020B0604020202020204" charset="0"/>
                <a:ea typeface="Calibri" panose="020F0502020204030204" pitchFamily="34" charset="0"/>
                <a:cs typeface="Times New Roman" panose="02020603050405020304" pitchFamily="18" charset="0"/>
                <a:hlinkClick r:id="rId26">
                  <a:extLst>
                    <a:ext uri="{A12FA001-AC4F-418D-AE19-62706E023703}">
                      <ahyp:hlinkClr xmlns:ahyp="http://schemas.microsoft.com/office/drawing/2018/hyperlinkcolor" val="tx"/>
                    </a:ext>
                  </a:extLst>
                </a:hlinkClick>
              </a:rPr>
              <a:t>sentiment-</a:t>
            </a:r>
            <a:r>
              <a:rPr lang="en-US" altLang="it-IT" sz="1500" dirty="0" err="1">
                <a:solidFill>
                  <a:schemeClr val="accent5"/>
                </a:solidFill>
                <a:latin typeface="Maven Pro" panose="020B0604020202020204" charset="0"/>
                <a:ea typeface="Calibri" panose="020F0502020204030204" pitchFamily="34" charset="0"/>
                <a:cs typeface="Times New Roman" panose="02020603050405020304" pitchFamily="18" charset="0"/>
                <a:hlinkClick r:id="rId26">
                  <a:extLst>
                    <a:ext uri="{A12FA001-AC4F-418D-AE19-62706E023703}">
                      <ahyp:hlinkClr xmlns:ahyp="http://schemas.microsoft.com/office/drawing/2018/hyperlinkcolor" val="tx"/>
                    </a:ext>
                  </a:extLst>
                </a:hlinkClick>
              </a:rPr>
              <a:t>sentit</a:t>
            </a:r>
            <a:endParaRPr lang="it-IT" altLang="it-IT" sz="1500" dirty="0">
              <a:solidFill>
                <a:schemeClr val="accent5"/>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7"/>
              </a:rPr>
              <a:t>sentiment-</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27"/>
              </a:rPr>
              <a:t>sentiwordnet</a:t>
            </a:r>
            <a:endParaRPr lang="en-US" altLang="it-IT" sz="1500" dirty="0">
              <a:solidFill>
                <a:schemeClr val="tx1"/>
              </a:solidFill>
              <a:latin typeface="Maven Pro" panose="020B0604020202020204" charset="0"/>
            </a:endParaRP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AVAILABLE PLUGINS</a:t>
            </a:r>
            <a:endParaRPr dirty="0"/>
          </a:p>
        </p:txBody>
      </p:sp>
    </p:spTree>
    <p:extLst>
      <p:ext uri="{BB962C8B-B14F-4D97-AF65-F5344CB8AC3E}">
        <p14:creationId xmlns:p14="http://schemas.microsoft.com/office/powerpoint/2010/main" val="4103183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plugin will be used to retrieve tweets. There are different filters available:</a:t>
            </a:r>
            <a:endParaRPr lang="it-IT" sz="1400" dirty="0"/>
          </a:p>
          <a:p>
            <a:pPr lvl="0"/>
            <a:r>
              <a:rPr lang="en-US" sz="1400" dirty="0"/>
              <a:t>Based on content (terms, hashtag, etc.);</a:t>
            </a:r>
            <a:endParaRPr lang="it-IT" sz="1400" dirty="0"/>
          </a:p>
          <a:p>
            <a:pPr lvl="0"/>
            <a:r>
              <a:rPr lang="en-US" sz="1400" dirty="0"/>
              <a:t>Based on user (sent and received);</a:t>
            </a:r>
            <a:endParaRPr lang="it-IT" sz="1400" dirty="0"/>
          </a:p>
          <a:p>
            <a:pPr lvl="0"/>
            <a:r>
              <a:rPr lang="en-US" sz="1400" dirty="0"/>
              <a:t>Based on geo-coordinates(</a:t>
            </a:r>
            <a:r>
              <a:rPr lang="en-US" sz="1400" b="1" dirty="0" err="1"/>
              <a:t>bounding_box</a:t>
            </a:r>
            <a:r>
              <a:rPr lang="en-US" sz="1400" dirty="0"/>
              <a:t> approach);</a:t>
            </a:r>
            <a:endParaRPr lang="it-IT" sz="1400" dirty="0"/>
          </a:p>
          <a:p>
            <a:pPr lvl="0"/>
            <a:r>
              <a:rPr lang="en-US" sz="1400" dirty="0"/>
              <a:t>Based on filters (language, date, etc.);</a:t>
            </a:r>
            <a:endParaRPr lang="it-IT" sz="1400" dirty="0"/>
          </a:p>
          <a:p>
            <a:pPr lvl="0"/>
            <a:r>
              <a:rPr lang="en-US" sz="1400" dirty="0"/>
              <a:t>Combination of filters;</a:t>
            </a:r>
            <a:endParaRPr lang="it-IT" sz="1400" dirty="0"/>
          </a:p>
          <a:p>
            <a:pPr marL="165100" indent="0">
              <a:buNone/>
            </a:pPr>
            <a:r>
              <a:rPr lang="en-US" sz="1400" dirty="0"/>
              <a:t>The plugin is named "extractor-twitter“. This is the extractor we will use for Emotional City:</a:t>
            </a:r>
          </a:p>
          <a:p>
            <a:pPr marL="165100" indent="0">
              <a:buNone/>
            </a:pPr>
            <a:r>
              <a:rPr lang="en-US" sz="900" dirty="0"/>
              <a:t>{</a:t>
            </a:r>
            <a:r>
              <a:rPr lang="it-IT" sz="900" dirty="0"/>
              <a:t> </a:t>
            </a:r>
            <a:r>
              <a:rPr lang="en-US" sz="900" dirty="0"/>
              <a:t>"process": {</a:t>
            </a:r>
            <a:r>
              <a:rPr lang="it-IT" sz="900" dirty="0"/>
              <a:t> …</a:t>
            </a:r>
            <a:r>
              <a:rPr lang="en-US" sz="900" dirty="0"/>
              <a:t>},</a:t>
            </a:r>
            <a:endParaRPr lang="it-IT" sz="900" dirty="0"/>
          </a:p>
          <a:p>
            <a:pPr marL="165100" indent="0">
              <a:buNone/>
            </a:pPr>
            <a:r>
              <a:rPr lang="en-US" sz="900" dirty="0"/>
              <a:t>  "nodes": {</a:t>
            </a:r>
            <a:endParaRPr lang="it-IT" sz="900" dirty="0"/>
          </a:p>
          <a:p>
            <a:pPr marL="165100" indent="0">
              <a:buNone/>
            </a:pPr>
            <a:r>
              <a:rPr lang="en-US" sz="900" dirty="0"/>
              <a:t>    "message-extractor": {</a:t>
            </a:r>
            <a:endParaRPr lang="it-IT" sz="900" dirty="0"/>
          </a:p>
          <a:p>
            <a:pPr marL="165100" indent="0">
              <a:buNone/>
            </a:pPr>
            <a:r>
              <a:rPr lang="en-US" sz="900" dirty="0"/>
              <a:t>      "plugin": "extractor-twitter",</a:t>
            </a:r>
            <a:endParaRPr lang="it-IT" sz="900" dirty="0"/>
          </a:p>
          <a:p>
            <a:pPr marL="165100" indent="0">
              <a:buNone/>
            </a:pPr>
            <a:r>
              <a:rPr lang="en-US" sz="900" dirty="0"/>
              <a:t>      </a:t>
            </a:r>
            <a:r>
              <a:rPr lang="it-IT" sz="900" dirty="0"/>
              <a:t>"</a:t>
            </a:r>
            <a:r>
              <a:rPr lang="it-IT" sz="900" dirty="0" err="1"/>
              <a:t>config</a:t>
            </a:r>
            <a:r>
              <a:rPr lang="it-IT" sz="900" dirty="0"/>
              <a:t>": {</a:t>
            </a:r>
          </a:p>
          <a:p>
            <a:pPr marL="165100" indent="0">
              <a:buNone/>
            </a:pPr>
            <a:r>
              <a:rPr lang="it-IT" sz="900" dirty="0"/>
              <a:t>        "query": [</a:t>
            </a:r>
          </a:p>
          <a:p>
            <a:pPr marL="165100" indent="0">
              <a:buNone/>
            </a:pPr>
            <a:r>
              <a:rPr lang="it-IT" sz="900" dirty="0"/>
              <a:t>          "puglia",</a:t>
            </a:r>
          </a:p>
          <a:p>
            <a:pPr marL="165100" indent="0">
              <a:buNone/>
            </a:pPr>
            <a:r>
              <a:rPr lang="it-IT" sz="900" dirty="0"/>
              <a:t>          …</a:t>
            </a:r>
          </a:p>
          <a:p>
            <a:pPr marL="165100" indent="0">
              <a:buNone/>
            </a:pPr>
            <a:r>
              <a:rPr lang="en-US" sz="900" dirty="0"/>
              <a:t>        ],	</a:t>
            </a:r>
            <a:endParaRPr lang="it-IT" sz="900" dirty="0"/>
          </a:p>
          <a:p>
            <a:pPr marL="165100" indent="0">
              <a:buNone/>
            </a:pPr>
            <a:r>
              <a:rPr lang="en-US" sz="900" dirty="0"/>
              <a:t>       “location”: </a:t>
            </a:r>
            <a:r>
              <a:rPr lang="it-IT" sz="900" dirty="0"/>
              <a:t>"14.7748476736", "39.6176788304", "19.0160785326", "42.2822860976"</a:t>
            </a:r>
            <a:r>
              <a:rPr lang="en-US" sz="900" dirty="0"/>
              <a:t>,</a:t>
            </a:r>
            <a:endParaRPr lang="it-IT" sz="900" dirty="0"/>
          </a:p>
          <a:p>
            <a:pPr marL="165100" indent="0">
              <a:buNone/>
            </a:pPr>
            <a:r>
              <a:rPr lang="en-US" sz="900" dirty="0"/>
              <a:t>        "since": "2019-07-01",</a:t>
            </a:r>
            <a:endParaRPr lang="it-IT" sz="900" dirty="0"/>
          </a:p>
          <a:p>
            <a:pPr marL="165100" indent="0">
              <a:buNone/>
            </a:pPr>
            <a:r>
              <a:rPr lang="en-US" sz="900" dirty="0"/>
              <a:t>        "language": "it"</a:t>
            </a:r>
            <a:endParaRPr lang="it-IT" sz="900" dirty="0"/>
          </a:p>
          <a:p>
            <a:pPr marL="165100" indent="0">
              <a:buNone/>
            </a:pPr>
            <a:r>
              <a:rPr lang="en-US" sz="900" dirty="0"/>
              <a:t>      }</a:t>
            </a:r>
            <a:endParaRPr lang="it-IT" sz="900" dirty="0"/>
          </a:p>
          <a:p>
            <a:pPr marL="165100" indent="0">
              <a:buNone/>
            </a:pPr>
            <a:r>
              <a:rPr lang="en-US" sz="900" dirty="0"/>
              <a:t>    },</a:t>
            </a:r>
            <a:endParaRPr lang="it-IT" sz="900" dirty="0"/>
          </a:p>
          <a:p>
            <a:pPr marL="165100" indent="0">
              <a:buNone/>
            </a:pPr>
            <a:r>
              <a:rPr lang="en-US" sz="900" dirty="0"/>
              <a:t>    "message-</a:t>
            </a:r>
            <a:r>
              <a:rPr lang="en-US" sz="900" dirty="0" err="1"/>
              <a:t>persister</a:t>
            </a:r>
            <a:r>
              <a:rPr lang="en-US" sz="900" dirty="0"/>
              <a:t>": { </a:t>
            </a:r>
            <a:r>
              <a:rPr lang="it-IT" sz="900" dirty="0"/>
              <a:t>…</a:t>
            </a:r>
            <a:r>
              <a:rPr lang="en-US" sz="900" dirty="0"/>
              <a:t>}</a:t>
            </a:r>
            <a:endParaRPr lang="it-IT" sz="900" dirty="0"/>
          </a:p>
          <a:p>
            <a:pPr marL="165100" indent="0">
              <a:buNone/>
            </a:pPr>
            <a:r>
              <a:rPr lang="en-US" sz="900" dirty="0"/>
              <a:t>  },</a:t>
            </a:r>
            <a:endParaRPr lang="it-IT" sz="900" dirty="0"/>
          </a:p>
          <a:p>
            <a:pPr marL="165100" indent="0">
              <a:buNone/>
            </a:pPr>
            <a:r>
              <a:rPr lang="en-US" sz="900" dirty="0"/>
              <a:t>  "edges": { </a:t>
            </a:r>
            <a:r>
              <a:rPr lang="it-IT" sz="900" dirty="0"/>
              <a:t>…</a:t>
            </a:r>
            <a:r>
              <a:rPr lang="en-US" sz="900" dirty="0"/>
              <a:t> }</a:t>
            </a:r>
            <a:r>
              <a:rPr lang="it-IT" sz="900" dirty="0"/>
              <a:t> </a:t>
            </a:r>
            <a:r>
              <a:rPr lang="en-US" sz="900" dirty="0"/>
              <a:t>}</a:t>
            </a:r>
            <a:endParaRPr lang="it-IT" sz="9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social-</a:t>
            </a:r>
            <a:r>
              <a:rPr lang="it-IT" dirty="0" err="1"/>
              <a:t>twitter</a:t>
            </a:r>
            <a:endParaRPr dirty="0"/>
          </a:p>
        </p:txBody>
      </p:sp>
    </p:spTree>
    <p:extLst>
      <p:ext uri="{BB962C8B-B14F-4D97-AF65-F5344CB8AC3E}">
        <p14:creationId xmlns:p14="http://schemas.microsoft.com/office/powerpoint/2010/main" val="1280907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sz="1400" dirty="0"/>
              <a:t>For storing the data, the message-persist plugin must be used. The only parameter in the configuration is the name of the database on which data will be stored. This plugin is already present in the previous slide:</a:t>
            </a:r>
          </a:p>
          <a:p>
            <a:pPr marL="165100" indent="0">
              <a:buNone/>
            </a:pPr>
            <a:r>
              <a:rPr lang="en-US" dirty="0"/>
              <a:t>"message-</a:t>
            </a:r>
            <a:r>
              <a:rPr lang="en-US" dirty="0" err="1"/>
              <a:t>persister</a:t>
            </a:r>
            <a:r>
              <a:rPr lang="en-US" dirty="0"/>
              <a:t>": {</a:t>
            </a:r>
            <a:endParaRPr lang="it-IT" dirty="0"/>
          </a:p>
          <a:p>
            <a:pPr marL="165100" indent="0">
              <a:buNone/>
            </a:pPr>
            <a:r>
              <a:rPr lang="en-US" dirty="0"/>
              <a:t>      "plugin": "message-persist",</a:t>
            </a:r>
            <a:endParaRPr lang="it-IT" dirty="0"/>
          </a:p>
          <a:p>
            <a:pPr marL="165100" indent="0">
              <a:buNone/>
            </a:pPr>
            <a:r>
              <a:rPr lang="en-US" dirty="0"/>
              <a:t>      "config": {</a:t>
            </a:r>
            <a:endParaRPr lang="it-IT" dirty="0"/>
          </a:p>
          <a:p>
            <a:pPr marL="165100" indent="0">
              <a:buNone/>
            </a:pPr>
            <a:r>
              <a:rPr lang="en-US" dirty="0"/>
              <a:t>        "</a:t>
            </a:r>
            <a:r>
              <a:rPr lang="en-US" dirty="0" err="1"/>
              <a:t>db</a:t>
            </a:r>
            <a:r>
              <a:rPr lang="en-US" dirty="0"/>
              <a:t>": "</a:t>
            </a:r>
            <a:r>
              <a:rPr lang="en-US" dirty="0" err="1"/>
              <a:t>emotionalcity</a:t>
            </a:r>
            <a:r>
              <a:rPr lang="en-US" dirty="0"/>
              <a:t>"</a:t>
            </a:r>
            <a:endParaRPr lang="it-IT" dirty="0"/>
          </a:p>
          <a:p>
            <a:pPr marL="165100" indent="0">
              <a:buNone/>
            </a:pPr>
            <a:r>
              <a:rPr lang="en-US" dirty="0"/>
              <a:t>      }</a:t>
            </a:r>
            <a:endParaRPr lang="it-IT" dirty="0"/>
          </a:p>
          <a:p>
            <a:pPr marL="165100" indent="0">
              <a:buNone/>
            </a:pPr>
            <a:r>
              <a:rPr lang="en-US" dirty="0"/>
              <a:t>    }</a:t>
            </a:r>
            <a:endParaRPr lang="it-IT" dirty="0"/>
          </a:p>
          <a:p>
            <a:pPr marL="165100" indent="0">
              <a:buNone/>
            </a:pPr>
            <a:endParaRPr lang="it-IT" sz="1400" dirty="0"/>
          </a:p>
          <a:p>
            <a:pPr marL="165100" indent="0" algn="just">
              <a:buNone/>
            </a:pPr>
            <a:r>
              <a:rPr lang="en-US" sz="1400" dirty="0"/>
              <a:t>At the end of the extraction and saving, we can see the amount of data collected per time period through Crowd Pulse. This is an example of data collected only in one day (just for example).</a:t>
            </a:r>
            <a:endParaRPr lang="it-IT" sz="1400" dirty="0"/>
          </a:p>
          <a:p>
            <a:pPr marL="165100" indent="0">
              <a:buNone/>
            </a:pPr>
            <a:endParaRPr lang="it-IT" sz="1400" dirty="0"/>
          </a:p>
          <a:p>
            <a:pPr marL="165100" indent="0">
              <a:buNone/>
            </a:pPr>
            <a:endParaRPr lang="it-IT" sz="9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data-java</a:t>
            </a:r>
            <a:endParaRPr dirty="0"/>
          </a:p>
        </p:txBody>
      </p:sp>
    </p:spTree>
    <p:extLst>
      <p:ext uri="{BB962C8B-B14F-4D97-AF65-F5344CB8AC3E}">
        <p14:creationId xmlns:p14="http://schemas.microsoft.com/office/powerpoint/2010/main" val="52679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endParaRPr lang="it-IT" sz="9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Message Timeline</a:t>
            </a:r>
            <a:endParaRPr dirty="0"/>
          </a:p>
        </p:txBody>
      </p:sp>
      <p:pic>
        <p:nvPicPr>
          <p:cNvPr id="4" name="Immagine 3">
            <a:extLst>
              <a:ext uri="{FF2B5EF4-FFF2-40B4-BE49-F238E27FC236}">
                <a16:creationId xmlns:a16="http://schemas.microsoft.com/office/drawing/2014/main" id="{6458E8EF-ED8F-445C-8DF8-F22F361E3B3E}"/>
              </a:ext>
            </a:extLst>
          </p:cNvPr>
          <p:cNvPicPr/>
          <p:nvPr/>
        </p:nvPicPr>
        <p:blipFill rotWithShape="1">
          <a:blip r:embed="rId3"/>
          <a:srcRect l="5229" t="3486"/>
          <a:stretch/>
        </p:blipFill>
        <p:spPr bwMode="auto">
          <a:xfrm>
            <a:off x="618825" y="1063525"/>
            <a:ext cx="5151119" cy="37869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61958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sz="1400" dirty="0"/>
              <a:t>This plugin for tokenizing data previously retrieved. In its configuration we can specify the minimum number of characters a word must contain to be considered useful and if we want to consider mentions, </a:t>
            </a:r>
            <a:r>
              <a:rPr lang="en-US" sz="1400" dirty="0" err="1"/>
              <a:t>urls</a:t>
            </a:r>
            <a:r>
              <a:rPr lang="en-US" sz="1400" dirty="0"/>
              <a:t> or hashtags. In our case, first we retrieve data from the database </a:t>
            </a:r>
            <a:r>
              <a:rPr lang="en-US" sz="1400" dirty="0" err="1"/>
              <a:t>emotionalcity</a:t>
            </a:r>
            <a:r>
              <a:rPr lang="en-US" sz="1400" dirty="0"/>
              <a:t>, then we tokenize the tweets and finally we store the new data in the same database.</a:t>
            </a:r>
            <a:endParaRPr lang="it-IT" sz="1400" dirty="0"/>
          </a:p>
          <a:p>
            <a:pPr marL="165100" indent="0">
              <a:buNone/>
            </a:pPr>
            <a:r>
              <a:rPr lang="en-US" sz="900" dirty="0"/>
              <a:t>{</a:t>
            </a:r>
            <a:endParaRPr lang="it-IT" sz="900" dirty="0"/>
          </a:p>
          <a:p>
            <a:pPr marL="165100" indent="0">
              <a:buNone/>
            </a:pPr>
            <a:r>
              <a:rPr lang="en-US" sz="900" dirty="0"/>
              <a:t>  "process": {</a:t>
            </a:r>
            <a:r>
              <a:rPr lang="it-IT" sz="900" dirty="0"/>
              <a:t> …</a:t>
            </a:r>
            <a:r>
              <a:rPr lang="en-US" sz="900" dirty="0"/>
              <a:t>  },</a:t>
            </a:r>
            <a:endParaRPr lang="it-IT" sz="900" dirty="0"/>
          </a:p>
          <a:p>
            <a:pPr marL="165100" indent="0">
              <a:buNone/>
            </a:pPr>
            <a:r>
              <a:rPr lang="en-US" sz="900" dirty="0"/>
              <a:t>  "nodes": {</a:t>
            </a:r>
            <a:endParaRPr lang="it-IT" sz="900" dirty="0"/>
          </a:p>
          <a:p>
            <a:pPr marL="165100" indent="0">
              <a:buNone/>
            </a:pPr>
            <a:r>
              <a:rPr lang="en-US" sz="900" dirty="0"/>
              <a:t>    "fetch": {</a:t>
            </a:r>
            <a:r>
              <a:rPr lang="it-IT" sz="900" dirty="0"/>
              <a:t> …</a:t>
            </a:r>
            <a:r>
              <a:rPr lang="en-US" sz="900" dirty="0"/>
              <a:t>  },</a:t>
            </a:r>
            <a:endParaRPr lang="it-IT" sz="900" dirty="0"/>
          </a:p>
          <a:p>
            <a:pPr marL="165100" indent="0">
              <a:buNone/>
            </a:pPr>
            <a:r>
              <a:rPr lang="en-US" sz="900" dirty="0"/>
              <a:t>    "tokenizer": {</a:t>
            </a:r>
            <a:endParaRPr lang="it-IT" sz="900" dirty="0"/>
          </a:p>
          <a:p>
            <a:pPr marL="165100" indent="0">
              <a:buNone/>
            </a:pPr>
            <a:r>
              <a:rPr lang="en-US" sz="900" dirty="0"/>
              <a:t>      "plugin": "tokenizer-</a:t>
            </a:r>
            <a:r>
              <a:rPr lang="en-US" sz="900" dirty="0" err="1"/>
              <a:t>opennlp</a:t>
            </a:r>
            <a:r>
              <a:rPr lang="en-US" sz="900" dirty="0"/>
              <a:t>",</a:t>
            </a:r>
            <a:endParaRPr lang="it-IT" sz="900" dirty="0"/>
          </a:p>
          <a:p>
            <a:pPr marL="165100" indent="0">
              <a:buNone/>
            </a:pPr>
            <a:r>
              <a:rPr lang="en-US" sz="900" dirty="0"/>
              <a:t>      "config": {</a:t>
            </a:r>
            <a:endParaRPr lang="it-IT" sz="900" dirty="0"/>
          </a:p>
          <a:p>
            <a:pPr marL="165100" indent="0">
              <a:buNone/>
            </a:pPr>
            <a:r>
              <a:rPr lang="en-US" sz="900" dirty="0"/>
              <a:t>        "</a:t>
            </a:r>
            <a:r>
              <a:rPr lang="en-US" sz="900" dirty="0" err="1"/>
              <a:t>minChars</a:t>
            </a:r>
            <a:r>
              <a:rPr lang="en-US" sz="900" dirty="0"/>
              <a:t>": "4",</a:t>
            </a:r>
            <a:endParaRPr lang="it-IT" sz="900" dirty="0"/>
          </a:p>
          <a:p>
            <a:pPr marL="165100" indent="0">
              <a:buNone/>
            </a:pPr>
            <a:r>
              <a:rPr lang="en-US" sz="900" dirty="0"/>
              <a:t>        "mentions": "true",</a:t>
            </a:r>
            <a:endParaRPr lang="it-IT" sz="900" dirty="0"/>
          </a:p>
          <a:p>
            <a:pPr marL="165100" indent="0">
              <a:buNone/>
            </a:pPr>
            <a:r>
              <a:rPr lang="en-US" sz="900" dirty="0"/>
              <a:t>        "</a:t>
            </a:r>
            <a:r>
              <a:rPr lang="en-US" sz="900" dirty="0" err="1"/>
              <a:t>urls</a:t>
            </a:r>
            <a:r>
              <a:rPr lang="en-US" sz="900" dirty="0"/>
              <a:t>": "true",</a:t>
            </a:r>
            <a:endParaRPr lang="it-IT" sz="900" dirty="0"/>
          </a:p>
          <a:p>
            <a:pPr marL="165100" indent="0">
              <a:buNone/>
            </a:pPr>
            <a:r>
              <a:rPr lang="en-US" sz="900" dirty="0"/>
              <a:t>        "hashtags": "false",</a:t>
            </a:r>
            <a:endParaRPr lang="it-IT" sz="900" dirty="0"/>
          </a:p>
          <a:p>
            <a:pPr marL="165100" indent="0">
              <a:buNone/>
            </a:pPr>
            <a:r>
              <a:rPr lang="en-US" sz="900" dirty="0"/>
              <a:t>        "calculate": "new"</a:t>
            </a:r>
            <a:endParaRPr lang="it-IT" sz="900" dirty="0"/>
          </a:p>
          <a:p>
            <a:pPr marL="165100" indent="0">
              <a:buNone/>
            </a:pPr>
            <a:r>
              <a:rPr lang="en-US" sz="900" dirty="0"/>
              <a:t>      }</a:t>
            </a:r>
            <a:endParaRPr lang="it-IT" sz="900" dirty="0"/>
          </a:p>
          <a:p>
            <a:pPr marL="165100" indent="0">
              <a:buNone/>
            </a:pPr>
            <a:r>
              <a:rPr lang="en-US" sz="900" dirty="0"/>
              <a:t>    },</a:t>
            </a:r>
            <a:endParaRPr lang="it-IT" sz="900" dirty="0"/>
          </a:p>
          <a:p>
            <a:pPr marL="165100" indent="0">
              <a:buNone/>
            </a:pPr>
            <a:r>
              <a:rPr lang="en-US" sz="900" dirty="0"/>
              <a:t>    "</a:t>
            </a:r>
            <a:r>
              <a:rPr lang="en-US" sz="900" dirty="0" err="1"/>
              <a:t>persistance</a:t>
            </a:r>
            <a:r>
              <a:rPr lang="en-US" sz="900" dirty="0"/>
              <a:t>": { </a:t>
            </a:r>
            <a:r>
              <a:rPr lang="it-IT" sz="900" dirty="0"/>
              <a:t>…</a:t>
            </a:r>
            <a:r>
              <a:rPr lang="en-US" sz="900" dirty="0"/>
              <a:t>  }</a:t>
            </a:r>
            <a:endParaRPr lang="it-IT" sz="900" dirty="0"/>
          </a:p>
          <a:p>
            <a:pPr marL="165100" indent="0">
              <a:buNone/>
            </a:pPr>
            <a:r>
              <a:rPr lang="en-US" sz="900" dirty="0"/>
              <a:t>  },</a:t>
            </a:r>
            <a:endParaRPr lang="it-IT" sz="900" dirty="0"/>
          </a:p>
          <a:p>
            <a:pPr marL="165100" indent="0">
              <a:buNone/>
            </a:pPr>
            <a:r>
              <a:rPr lang="en-US" sz="900" dirty="0"/>
              <a:t>  "edges": {</a:t>
            </a:r>
            <a:r>
              <a:rPr lang="it-IT" sz="900" dirty="0"/>
              <a:t> …</a:t>
            </a:r>
            <a:r>
              <a:rPr lang="en-US" sz="900" dirty="0"/>
              <a:t>  }</a:t>
            </a:r>
            <a:endParaRPr lang="it-IT" sz="900" dirty="0"/>
          </a:p>
          <a:p>
            <a:pPr marL="165100" indent="0">
              <a:buNone/>
            </a:pPr>
            <a:r>
              <a:rPr lang="en-US" sz="900" dirty="0"/>
              <a:t>}</a:t>
            </a:r>
            <a:endParaRPr lang="it-IT" sz="900" dirty="0"/>
          </a:p>
          <a:p>
            <a:pPr marL="165100" indent="0">
              <a:buNone/>
            </a:pPr>
            <a:endParaRPr lang="it-IT" sz="1400" dirty="0"/>
          </a:p>
          <a:p>
            <a:pPr marL="165100" indent="0">
              <a:buNone/>
            </a:pPr>
            <a:endParaRPr lang="it-IT" sz="14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tokenize-opennlp</a:t>
            </a:r>
            <a:endParaRPr dirty="0"/>
          </a:p>
        </p:txBody>
      </p:sp>
    </p:spTree>
    <p:extLst>
      <p:ext uri="{BB962C8B-B14F-4D97-AF65-F5344CB8AC3E}">
        <p14:creationId xmlns:p14="http://schemas.microsoft.com/office/powerpoint/2010/main" val="3377132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endParaRPr lang="it-IT" sz="9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Word Cloud</a:t>
            </a:r>
            <a:endParaRPr dirty="0"/>
          </a:p>
        </p:txBody>
      </p:sp>
      <p:pic>
        <p:nvPicPr>
          <p:cNvPr id="5" name="Immagine 4">
            <a:extLst>
              <a:ext uri="{FF2B5EF4-FFF2-40B4-BE49-F238E27FC236}">
                <a16:creationId xmlns:a16="http://schemas.microsoft.com/office/drawing/2014/main" id="{795ACDBA-783D-419E-B838-2E7683AC47FB}"/>
              </a:ext>
            </a:extLst>
          </p:cNvPr>
          <p:cNvPicPr/>
          <p:nvPr/>
        </p:nvPicPr>
        <p:blipFill rotWithShape="1">
          <a:blip r:embed="rId3"/>
          <a:srcRect l="5354" t="3320"/>
          <a:stretch/>
        </p:blipFill>
        <p:spPr bwMode="auto">
          <a:xfrm>
            <a:off x="618825" y="1063524"/>
            <a:ext cx="5164755" cy="37868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69714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dirty="0"/>
              <a:t>This plugin provides the sentiment analysis of the tweets. Sentiment analysis algorithms associate a polarity (negative, neutral, positive) to each tweet.</a:t>
            </a:r>
            <a:endParaRPr lang="it-IT" dirty="0"/>
          </a:p>
          <a:p>
            <a:pPr marL="165100" indent="0" algn="just">
              <a:buNone/>
            </a:pPr>
            <a:r>
              <a:rPr lang="en-US" dirty="0"/>
              <a:t>It performs a Machine Learning algorithm called </a:t>
            </a:r>
            <a:r>
              <a:rPr lang="en-US" dirty="0" err="1"/>
              <a:t>SentIt</a:t>
            </a:r>
            <a:r>
              <a:rPr lang="en-US" dirty="0"/>
              <a:t> that returns the polarity of tweets (1: positive, 0:neutral, -1:negative). This is preferred to the approach with </a:t>
            </a:r>
            <a:r>
              <a:rPr lang="en-US" dirty="0" err="1"/>
              <a:t>SentiWordNet</a:t>
            </a:r>
            <a:r>
              <a:rPr lang="en-US" dirty="0"/>
              <a:t> and </a:t>
            </a:r>
            <a:r>
              <a:rPr lang="en-US" dirty="0" err="1"/>
              <a:t>MultiWordNet</a:t>
            </a:r>
            <a:r>
              <a:rPr lang="en-US" dirty="0"/>
              <a:t> because it has been realized from the University of Bari (in particular by professors </a:t>
            </a:r>
            <a:r>
              <a:rPr lang="en-US" dirty="0" err="1"/>
              <a:t>Novielli</a:t>
            </a:r>
            <a:r>
              <a:rPr lang="en-US" dirty="0"/>
              <a:t> and Basile) and so we can have access without limits. Moreover, this system has been oriented to analyze data coming from social networks and does not provide a value for each category (positive, negative, obj) but we have a clear distinction among classes. In this way we are able to calculate statistics in an easier way. The plugin does not require any parameters.</a:t>
            </a:r>
          </a:p>
          <a:p>
            <a:pPr marL="165100" indent="0">
              <a:buNone/>
            </a:pPr>
            <a:endParaRPr lang="en-US" dirty="0"/>
          </a:p>
          <a:p>
            <a:pPr marL="165100" indent="0">
              <a:buNone/>
            </a:pPr>
            <a:r>
              <a:rPr lang="en-US" dirty="0"/>
              <a:t> "sentiment": {</a:t>
            </a:r>
            <a:endParaRPr lang="it-IT" dirty="0"/>
          </a:p>
          <a:p>
            <a:pPr marL="165100" indent="0">
              <a:buNone/>
            </a:pPr>
            <a:r>
              <a:rPr lang="en-US" dirty="0"/>
              <a:t>      "plugin": "sentiment-</a:t>
            </a:r>
            <a:r>
              <a:rPr lang="en-US" dirty="0" err="1"/>
              <a:t>sentit</a:t>
            </a:r>
            <a:r>
              <a:rPr lang="en-US" dirty="0"/>
              <a:t>",</a:t>
            </a:r>
            <a:endParaRPr lang="it-IT" dirty="0"/>
          </a:p>
          <a:p>
            <a:pPr marL="165100" indent="0">
              <a:buNone/>
            </a:pPr>
            <a:r>
              <a:rPr lang="en-US" dirty="0"/>
              <a:t>      "config": {</a:t>
            </a:r>
            <a:endParaRPr lang="it-IT" dirty="0"/>
          </a:p>
          <a:p>
            <a:pPr marL="165100" indent="0">
              <a:buNone/>
            </a:pPr>
            <a:r>
              <a:rPr lang="en-US" dirty="0"/>
              <a:t>        "calculate": "new"</a:t>
            </a:r>
            <a:endParaRPr lang="it-IT" dirty="0"/>
          </a:p>
          <a:p>
            <a:pPr marL="165100" indent="0">
              <a:buNone/>
            </a:pPr>
            <a:r>
              <a:rPr lang="en-US" dirty="0"/>
              <a:t>      }</a:t>
            </a:r>
            <a:endParaRPr lang="it-IT" dirty="0"/>
          </a:p>
          <a:p>
            <a:pPr marL="165100" indent="0">
              <a:buNone/>
            </a:pPr>
            <a:r>
              <a:rPr lang="en-US" dirty="0"/>
              <a:t>    }</a:t>
            </a:r>
            <a:endParaRPr lang="it-IT"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sentiment-</a:t>
            </a:r>
            <a:r>
              <a:rPr lang="it-IT" dirty="0" err="1"/>
              <a:t>sentit</a:t>
            </a:r>
            <a:endParaRPr dirty="0"/>
          </a:p>
        </p:txBody>
      </p:sp>
    </p:spTree>
    <p:extLst>
      <p:ext uri="{BB962C8B-B14F-4D97-AF65-F5344CB8AC3E}">
        <p14:creationId xmlns:p14="http://schemas.microsoft.com/office/powerpoint/2010/main" val="214004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endParaRPr lang="it-IT" sz="9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Timeline and Pie Chart</a:t>
            </a:r>
            <a:endParaRPr dirty="0"/>
          </a:p>
        </p:txBody>
      </p:sp>
      <p:pic>
        <p:nvPicPr>
          <p:cNvPr id="6" name="Immagine 5">
            <a:extLst>
              <a:ext uri="{FF2B5EF4-FFF2-40B4-BE49-F238E27FC236}">
                <a16:creationId xmlns:a16="http://schemas.microsoft.com/office/drawing/2014/main" id="{C7EE3C6D-4100-49CF-B99E-B1A98A8D6597}"/>
              </a:ext>
            </a:extLst>
          </p:cNvPr>
          <p:cNvPicPr/>
          <p:nvPr/>
        </p:nvPicPr>
        <p:blipFill rotWithShape="1">
          <a:blip r:embed="rId3"/>
          <a:srcRect l="5229" t="3652"/>
          <a:stretch/>
        </p:blipFill>
        <p:spPr bwMode="auto">
          <a:xfrm>
            <a:off x="223995" y="1287781"/>
            <a:ext cx="4348005" cy="3147060"/>
          </a:xfrm>
          <a:prstGeom prst="rect">
            <a:avLst/>
          </a:prstGeom>
          <a:ln>
            <a:noFill/>
          </a:ln>
          <a:extLst>
            <a:ext uri="{53640926-AAD7-44D8-BBD7-CCE9431645EC}">
              <a14:shadowObscured xmlns:a14="http://schemas.microsoft.com/office/drawing/2010/main"/>
            </a:ext>
          </a:extLst>
        </p:spPr>
      </p:pic>
      <p:pic>
        <p:nvPicPr>
          <p:cNvPr id="7" name="Immagine 6">
            <a:extLst>
              <a:ext uri="{FF2B5EF4-FFF2-40B4-BE49-F238E27FC236}">
                <a16:creationId xmlns:a16="http://schemas.microsoft.com/office/drawing/2014/main" id="{2A37D46E-6137-405C-A5D4-FD4EE5F1A867}"/>
              </a:ext>
            </a:extLst>
          </p:cNvPr>
          <p:cNvPicPr/>
          <p:nvPr/>
        </p:nvPicPr>
        <p:blipFill rotWithShape="1">
          <a:blip r:embed="rId4"/>
          <a:srcRect l="5229" t="3320"/>
          <a:stretch/>
        </p:blipFill>
        <p:spPr bwMode="auto">
          <a:xfrm>
            <a:off x="4646138" y="1287781"/>
            <a:ext cx="4273867" cy="31470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0481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485357" y="1360456"/>
            <a:ext cx="3751538" cy="13084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4000" dirty="0"/>
              <a:t>APPLICATION</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7170" name="Picture 2">
            <a:extLst>
              <a:ext uri="{FF2B5EF4-FFF2-40B4-BE49-F238E27FC236}">
                <a16:creationId xmlns:a16="http://schemas.microsoft.com/office/drawing/2014/main" id="{8080A823-083B-4599-B579-1A0137C65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7825" y="1933525"/>
            <a:ext cx="955200" cy="95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14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sz="1400" b="1" dirty="0"/>
              <a:t>Emotional City </a:t>
            </a:r>
            <a:r>
              <a:rPr lang="en-US" sz="1400" dirty="0"/>
              <a:t>is an integrated platform that, through public sources (newspapers, social platforms, </a:t>
            </a:r>
            <a:r>
              <a:rPr lang="en-US" sz="1400" dirty="0" err="1"/>
              <a:t>opendata</a:t>
            </a:r>
            <a:r>
              <a:rPr lang="en-US" sz="1400" dirty="0"/>
              <a:t>, etc.) carries out an NLP pipeline that involves </a:t>
            </a:r>
            <a:r>
              <a:rPr lang="en-US" sz="1400" b="1" dirty="0"/>
              <a:t>sentiment analysis process </a:t>
            </a:r>
            <a:r>
              <a:rPr lang="en-US" sz="1400" dirty="0"/>
              <a:t>and </a:t>
            </a:r>
            <a:r>
              <a:rPr lang="en-US" sz="1400" b="1" dirty="0"/>
              <a:t>lexical semantic change detection. </a:t>
            </a:r>
            <a:endParaRPr lang="it-IT" sz="1400" dirty="0"/>
          </a:p>
          <a:p>
            <a:pPr marL="165100" indent="0" algn="just">
              <a:buNone/>
            </a:pPr>
            <a:endParaRPr lang="en-US" sz="1400" dirty="0"/>
          </a:p>
          <a:p>
            <a:pPr marL="165100" indent="0" algn="just">
              <a:buNone/>
            </a:pPr>
            <a:r>
              <a:rPr lang="en-US" sz="1400" dirty="0"/>
              <a:t>The goal is to collect all the tweets written in Apulia, and concerning Apulia, of the last eighteen months. From these tweets, it will then be necessary to perform sentiment analysis to collect statistics on topics related to our region. For the collection and some preliminary analysis, Crowd Pulse can help us as it is able to retrieve data from Twitter by filtering them by keywords, users or geolocation. It also has plugins that allow some preliminary operations such as tokenization, </a:t>
            </a:r>
            <a:r>
              <a:rPr lang="en-US" sz="1400" dirty="0" err="1"/>
              <a:t>stopword</a:t>
            </a:r>
            <a:r>
              <a:rPr lang="en-US" sz="1400" dirty="0"/>
              <a:t> removal, lemmatization and sentiment analysis with </a:t>
            </a:r>
            <a:r>
              <a:rPr lang="en-US" sz="1400" dirty="0" err="1"/>
              <a:t>SentIt</a:t>
            </a:r>
            <a:r>
              <a:rPr lang="en-US" sz="1400" dirty="0"/>
              <a:t>.</a:t>
            </a:r>
            <a:endParaRPr lang="it-IT" sz="14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WHAT IS EMOTIONAL CITY</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sz="1400" b="1" dirty="0"/>
              <a:t>MongoDB</a:t>
            </a:r>
            <a:r>
              <a:rPr lang="en-US" sz="1400" dirty="0"/>
              <a:t> is a non-relational, document-oriented DBMS. Classified as a NoSQL type database, MongoDB moves away from the traditional table-based structure of relational databases in favor of JSON-style documents with dynamic schema. </a:t>
            </a:r>
            <a:endParaRPr lang="it-IT" sz="1400" dirty="0"/>
          </a:p>
          <a:p>
            <a:pPr marL="165100" indent="0" algn="just">
              <a:buNone/>
            </a:pPr>
            <a:r>
              <a:rPr lang="en-US" sz="1400" dirty="0"/>
              <a:t>MongoDB is originally conceived as a distributed database; the high availability, horizontal scalability and geographical distribution are therefore native and easy to use. It is also free. </a:t>
            </a:r>
            <a:endParaRPr lang="it-IT" sz="1400" dirty="0"/>
          </a:p>
          <a:p>
            <a:pPr marL="165100" indent="0" algn="just">
              <a:buNone/>
            </a:pPr>
            <a:r>
              <a:rPr lang="en-US" sz="1400" dirty="0"/>
              <a:t>For seeing the data in the </a:t>
            </a:r>
            <a:r>
              <a:rPr lang="en-US" sz="1400" dirty="0" err="1"/>
              <a:t>db</a:t>
            </a:r>
            <a:r>
              <a:rPr lang="en-US" sz="1400" dirty="0"/>
              <a:t> we can use the tool Compass. Let’s have a look on some example data:</a:t>
            </a:r>
            <a:endParaRPr lang="it-IT" sz="14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Database</a:t>
            </a:r>
            <a:endParaRPr dirty="0"/>
          </a:p>
        </p:txBody>
      </p:sp>
      <p:pic>
        <p:nvPicPr>
          <p:cNvPr id="4" name="Immagine 3">
            <a:extLst>
              <a:ext uri="{FF2B5EF4-FFF2-40B4-BE49-F238E27FC236}">
                <a16:creationId xmlns:a16="http://schemas.microsoft.com/office/drawing/2014/main" id="{AEDEC002-6C18-4108-9582-D9305E1DD108}"/>
              </a:ext>
            </a:extLst>
          </p:cNvPr>
          <p:cNvPicPr/>
          <p:nvPr/>
        </p:nvPicPr>
        <p:blipFill rotWithShape="1">
          <a:blip r:embed="rId3"/>
          <a:srcRect l="32069" t="39457" b="7448"/>
          <a:stretch/>
        </p:blipFill>
        <p:spPr bwMode="auto">
          <a:xfrm>
            <a:off x="2941319" y="2534335"/>
            <a:ext cx="4091087" cy="23901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618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sz="1400" dirty="0"/>
              <a:t>Now that we have a database of tweets, we can start writing the Emotional City functions that will allow us to extract relevant information about Apulia.</a:t>
            </a:r>
            <a:endParaRPr lang="it-IT" sz="1400" dirty="0"/>
          </a:p>
          <a:p>
            <a:pPr marL="165100" indent="0" algn="just">
              <a:buNone/>
            </a:pPr>
            <a:r>
              <a:rPr lang="en-US" sz="1400" dirty="0"/>
              <a:t>The files have been stored in the Google Drive folder of </a:t>
            </a:r>
            <a:r>
              <a:rPr lang="en-US" sz="1400" dirty="0" err="1"/>
              <a:t>Pierluigi</a:t>
            </a:r>
            <a:r>
              <a:rPr lang="en-US" sz="1400" dirty="0"/>
              <a:t> </a:t>
            </a:r>
            <a:r>
              <a:rPr lang="en-US" sz="1400" dirty="0" err="1"/>
              <a:t>Cassotti</a:t>
            </a:r>
            <a:r>
              <a:rPr lang="en-US" sz="1400" dirty="0"/>
              <a:t>, the supervisor of the case study. I used a python source code (called “onedrive.py”) to get the links to retrieve the dump of the database and the metadata. The dump is named “</a:t>
            </a:r>
            <a:r>
              <a:rPr lang="en-US" sz="1400" dirty="0" err="1"/>
              <a:t>Message.bson</a:t>
            </a:r>
            <a:r>
              <a:rPr lang="en-US" sz="1400" dirty="0"/>
              <a:t>” and contains the actual data while “</a:t>
            </a:r>
            <a:r>
              <a:rPr lang="en-US" sz="1400" dirty="0" err="1"/>
              <a:t>Message.metadata.json</a:t>
            </a:r>
            <a:r>
              <a:rPr lang="en-US" sz="1400" dirty="0"/>
              <a:t>” contains the metadata associated to Message (i.e. indexes). </a:t>
            </a:r>
          </a:p>
          <a:p>
            <a:pPr marL="165100" indent="0" algn="just">
              <a:buNone/>
            </a:pPr>
            <a:endParaRPr lang="en-US" sz="1400" dirty="0"/>
          </a:p>
          <a:p>
            <a:pPr marL="165100" indent="0" algn="just">
              <a:buNone/>
            </a:pPr>
            <a:r>
              <a:rPr lang="en-US" sz="1400" dirty="0"/>
              <a:t>After uploading the data into my MongoDB system, I was able to implement functions to retrieve the useful data. All these functions will be integrated next into a system able to provides API to the Emotional City system. The name of the file collecting these functions is “twitter_requests.py”.</a:t>
            </a:r>
            <a:endParaRPr lang="it-IT" sz="14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Emotional</a:t>
            </a:r>
            <a:r>
              <a:rPr lang="it-IT" dirty="0"/>
              <a:t> City API</a:t>
            </a:r>
            <a:endParaRPr dirty="0"/>
          </a:p>
        </p:txBody>
      </p:sp>
    </p:spTree>
    <p:extLst>
      <p:ext uri="{BB962C8B-B14F-4D97-AF65-F5344CB8AC3E}">
        <p14:creationId xmlns:p14="http://schemas.microsoft.com/office/powerpoint/2010/main" val="4146019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sz="1400" dirty="0"/>
              <a:t>First, we need to create a class Tweet in order to return information about a tweet in a structured way, when necessary. The class has been specified simply through getters and setters of its elements and the function </a:t>
            </a:r>
            <a:r>
              <a:rPr lang="en-US" sz="1400" i="1" dirty="0"/>
              <a:t>str</a:t>
            </a:r>
            <a:r>
              <a:rPr lang="en-US" sz="1400" dirty="0"/>
              <a:t> which permits to print in a structured way a specific instance.</a:t>
            </a:r>
          </a:p>
          <a:p>
            <a:pPr marL="165100" indent="0" algn="just">
              <a:buNone/>
            </a:pPr>
            <a:endParaRPr lang="en-US" sz="1400" dirty="0"/>
          </a:p>
          <a:p>
            <a:pPr marL="165100" indent="0">
              <a:buNone/>
            </a:pPr>
            <a:r>
              <a:rPr lang="en-US" dirty="0"/>
              <a:t>class Tweet:</a:t>
            </a:r>
            <a:endParaRPr lang="it-IT" dirty="0"/>
          </a:p>
          <a:p>
            <a:pPr marL="165100" indent="0">
              <a:buNone/>
            </a:pPr>
            <a:r>
              <a:rPr lang="en-US" dirty="0"/>
              <a:t>    def __</a:t>
            </a:r>
            <a:r>
              <a:rPr lang="en-US" dirty="0" err="1"/>
              <a:t>init</a:t>
            </a:r>
            <a:r>
              <a:rPr lang="en-US" dirty="0"/>
              <a:t>__(self, _id, text, </a:t>
            </a:r>
            <a:r>
              <a:rPr lang="en-US" dirty="0" err="1"/>
              <a:t>fromUser</a:t>
            </a:r>
            <a:r>
              <a:rPr lang="en-US" dirty="0"/>
              <a:t>, date, sentiment):</a:t>
            </a:r>
            <a:endParaRPr lang="it-IT" dirty="0"/>
          </a:p>
          <a:p>
            <a:pPr marL="165100" indent="0">
              <a:buNone/>
            </a:pPr>
            <a:r>
              <a:rPr lang="en-US" dirty="0"/>
              <a:t>        </a:t>
            </a:r>
            <a:r>
              <a:rPr lang="en-US" dirty="0" err="1"/>
              <a:t>self._id</a:t>
            </a:r>
            <a:r>
              <a:rPr lang="en-US" dirty="0"/>
              <a:t> = _id</a:t>
            </a:r>
            <a:endParaRPr lang="it-IT" dirty="0"/>
          </a:p>
          <a:p>
            <a:pPr marL="165100" indent="0">
              <a:buNone/>
            </a:pPr>
            <a:r>
              <a:rPr lang="en-US" dirty="0"/>
              <a:t>        </a:t>
            </a:r>
            <a:r>
              <a:rPr lang="en-US" dirty="0" err="1"/>
              <a:t>self.text</a:t>
            </a:r>
            <a:r>
              <a:rPr lang="en-US" dirty="0"/>
              <a:t> = text</a:t>
            </a:r>
            <a:endParaRPr lang="it-IT" dirty="0"/>
          </a:p>
          <a:p>
            <a:pPr marL="165100" indent="0">
              <a:buNone/>
            </a:pPr>
            <a:r>
              <a:rPr lang="en-US" dirty="0"/>
              <a:t>        </a:t>
            </a:r>
            <a:r>
              <a:rPr lang="en-US" dirty="0" err="1"/>
              <a:t>self.fromUser</a:t>
            </a:r>
            <a:r>
              <a:rPr lang="en-US" dirty="0"/>
              <a:t> = </a:t>
            </a:r>
            <a:r>
              <a:rPr lang="en-US" dirty="0" err="1"/>
              <a:t>fromUser</a:t>
            </a:r>
            <a:endParaRPr lang="it-IT" dirty="0"/>
          </a:p>
          <a:p>
            <a:pPr marL="165100" indent="0">
              <a:buNone/>
            </a:pPr>
            <a:r>
              <a:rPr lang="en-US" dirty="0"/>
              <a:t>        </a:t>
            </a:r>
            <a:r>
              <a:rPr lang="en-US" dirty="0" err="1"/>
              <a:t>self.date</a:t>
            </a:r>
            <a:r>
              <a:rPr lang="en-US" dirty="0"/>
              <a:t> = date</a:t>
            </a:r>
            <a:endParaRPr lang="it-IT" dirty="0"/>
          </a:p>
          <a:p>
            <a:pPr marL="165100" indent="0">
              <a:buNone/>
            </a:pPr>
            <a:r>
              <a:rPr lang="en-US" dirty="0"/>
              <a:t>        </a:t>
            </a:r>
            <a:r>
              <a:rPr lang="en-US" dirty="0" err="1"/>
              <a:t>self.sentiment</a:t>
            </a:r>
            <a:r>
              <a:rPr lang="en-US" dirty="0"/>
              <a:t> = sentiment</a:t>
            </a:r>
            <a:endParaRPr lang="it-IT" dirty="0"/>
          </a:p>
          <a:p>
            <a:pPr marL="165100" indent="0">
              <a:buNone/>
            </a:pPr>
            <a:r>
              <a:rPr lang="en-US" dirty="0"/>
              <a:t>       </a:t>
            </a:r>
          </a:p>
          <a:p>
            <a:pPr marL="165100" indent="0">
              <a:buNone/>
            </a:pPr>
            <a:r>
              <a:rPr lang="en-US" dirty="0"/>
              <a:t>    …</a:t>
            </a:r>
          </a:p>
          <a:p>
            <a:pPr marL="165100" indent="0">
              <a:buNone/>
            </a:pPr>
            <a:r>
              <a:rPr lang="en-US" dirty="0"/>
              <a:t> </a:t>
            </a:r>
            <a:endParaRPr lang="it-IT" dirty="0"/>
          </a:p>
          <a:p>
            <a:pPr marL="165100" indent="0">
              <a:buNone/>
            </a:pPr>
            <a:r>
              <a:rPr lang="en-US" dirty="0"/>
              <a:t>    def __str__(self):</a:t>
            </a:r>
            <a:endParaRPr lang="it-IT" dirty="0"/>
          </a:p>
          <a:p>
            <a:pPr marL="165100" indent="0">
              <a:buNone/>
            </a:pPr>
            <a:r>
              <a:rPr lang="en-US" dirty="0"/>
              <a:t>        return "_id : " + str(</a:t>
            </a:r>
            <a:r>
              <a:rPr lang="en-US" dirty="0" err="1"/>
              <a:t>self._id</a:t>
            </a:r>
            <a:r>
              <a:rPr lang="en-US" dirty="0"/>
              <a:t>) + ", text : " + str(</a:t>
            </a:r>
            <a:r>
              <a:rPr lang="en-US" dirty="0" err="1"/>
              <a:t>self.text</a:t>
            </a:r>
            <a:r>
              <a:rPr lang="en-US" dirty="0"/>
              <a:t>) + ", sentiment : " + str(</a:t>
            </a:r>
            <a:r>
              <a:rPr lang="en-US" dirty="0" err="1"/>
              <a:t>self.sentiment</a:t>
            </a:r>
            <a:r>
              <a:rPr lang="en-US" dirty="0"/>
              <a:t>)</a:t>
            </a:r>
            <a:endParaRPr lang="it-IT" dirty="0"/>
          </a:p>
          <a:p>
            <a:pPr marL="165100" indent="0">
              <a:buNone/>
            </a:pPr>
            <a:r>
              <a:rPr lang="en-US" dirty="0"/>
              <a:t> </a:t>
            </a:r>
            <a:endParaRPr lang="it-IT" dirty="0"/>
          </a:p>
          <a:p>
            <a:pPr marL="165100" indent="0" algn="just">
              <a:buNone/>
            </a:pPr>
            <a:endParaRPr lang="it-IT" sz="14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Class Tweet</a:t>
            </a:r>
            <a:endParaRPr dirty="0"/>
          </a:p>
        </p:txBody>
      </p:sp>
    </p:spTree>
    <p:extLst>
      <p:ext uri="{BB962C8B-B14F-4D97-AF65-F5344CB8AC3E}">
        <p14:creationId xmlns:p14="http://schemas.microsoft.com/office/powerpoint/2010/main" val="1864562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sz="1400" dirty="0"/>
              <a:t>This function is responsible to write logs in order to tracks all the errors encountered in computations. A log file is created and has the same structure of the log generated by Crowd Pulse, so that we can read both logs using the same function.</a:t>
            </a:r>
            <a:endParaRPr lang="it-IT" sz="1400" dirty="0"/>
          </a:p>
          <a:p>
            <a:pPr marL="165100" indent="0" algn="just">
              <a:buNone/>
            </a:pPr>
            <a:endParaRPr lang="it-IT" sz="14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writeLogs</a:t>
            </a:r>
            <a:endParaRPr dirty="0"/>
          </a:p>
        </p:txBody>
      </p:sp>
      <p:pic>
        <p:nvPicPr>
          <p:cNvPr id="2" name="Immagine 1">
            <a:extLst>
              <a:ext uri="{FF2B5EF4-FFF2-40B4-BE49-F238E27FC236}">
                <a16:creationId xmlns:a16="http://schemas.microsoft.com/office/drawing/2014/main" id="{4B8A169F-E954-49C0-A71D-54C2FE512BD7}"/>
              </a:ext>
            </a:extLst>
          </p:cNvPr>
          <p:cNvPicPr>
            <a:picLocks noChangeAspect="1"/>
          </p:cNvPicPr>
          <p:nvPr/>
        </p:nvPicPr>
        <p:blipFill>
          <a:blip r:embed="rId3"/>
          <a:stretch>
            <a:fillRect/>
          </a:stretch>
        </p:blipFill>
        <p:spPr>
          <a:xfrm>
            <a:off x="1573237" y="2301171"/>
            <a:ext cx="6759526" cy="1577477"/>
          </a:xfrm>
          <a:prstGeom prst="rect">
            <a:avLst/>
          </a:prstGeom>
        </p:spPr>
      </p:pic>
    </p:spTree>
    <p:extLst>
      <p:ext uri="{BB962C8B-B14F-4D97-AF65-F5344CB8AC3E}">
        <p14:creationId xmlns:p14="http://schemas.microsoft.com/office/powerpoint/2010/main" val="903446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function creates a new tweet instance using the constructor of Tweet. It is responsible that the mandatory fields are present.</a:t>
            </a:r>
          </a:p>
          <a:p>
            <a:pPr marL="165100" indent="0">
              <a:buNone/>
            </a:pPr>
            <a:r>
              <a:rPr lang="en-US" sz="900" dirty="0"/>
              <a:t>def </a:t>
            </a:r>
            <a:r>
              <a:rPr lang="en-US" sz="900" dirty="0" err="1"/>
              <a:t>createTweet</a:t>
            </a:r>
            <a:r>
              <a:rPr lang="en-US" sz="900" dirty="0"/>
              <a:t>(tweet, logger):</a:t>
            </a:r>
            <a:endParaRPr lang="it-IT" sz="900" dirty="0"/>
          </a:p>
          <a:p>
            <a:pPr marL="165100" indent="0">
              <a:buNone/>
            </a:pPr>
            <a:r>
              <a:rPr lang="en-US" sz="900" dirty="0"/>
              <a:t>    </a:t>
            </a:r>
            <a:r>
              <a:rPr lang="it-IT" sz="900" dirty="0"/>
              <a:t>…</a:t>
            </a:r>
          </a:p>
          <a:p>
            <a:pPr marL="165100" indent="0">
              <a:buNone/>
            </a:pPr>
            <a:r>
              <a:rPr lang="en-US" sz="900" dirty="0"/>
              <a:t>    _id = tweet['_id']</a:t>
            </a:r>
            <a:endParaRPr lang="it-IT" sz="900" dirty="0"/>
          </a:p>
          <a:p>
            <a:pPr marL="165100" indent="0">
              <a:buNone/>
            </a:pPr>
            <a:r>
              <a:rPr lang="en-US" sz="900" dirty="0"/>
              <a:t>    text = tweet['text']</a:t>
            </a:r>
            <a:endParaRPr lang="it-IT" sz="900" dirty="0"/>
          </a:p>
          <a:p>
            <a:pPr marL="165100" indent="0">
              <a:buNone/>
            </a:pPr>
            <a:r>
              <a:rPr lang="en-US" sz="900" dirty="0"/>
              <a:t>    </a:t>
            </a:r>
            <a:r>
              <a:rPr lang="en-US" sz="900" dirty="0" err="1"/>
              <a:t>fromUser</a:t>
            </a:r>
            <a:r>
              <a:rPr lang="en-US" sz="900" dirty="0"/>
              <a:t> = tweet['</a:t>
            </a:r>
            <a:r>
              <a:rPr lang="en-US" sz="900" dirty="0" err="1"/>
              <a:t>fromUser</a:t>
            </a:r>
            <a:r>
              <a:rPr lang="en-US" sz="900" dirty="0"/>
              <a:t>']</a:t>
            </a:r>
            <a:endParaRPr lang="it-IT" sz="900" dirty="0"/>
          </a:p>
          <a:p>
            <a:pPr marL="165100" indent="0">
              <a:buNone/>
            </a:pPr>
            <a:r>
              <a:rPr lang="en-US" sz="900" dirty="0"/>
              <a:t>    date = tweet['date']</a:t>
            </a:r>
            <a:endParaRPr lang="it-IT" sz="900" dirty="0"/>
          </a:p>
          <a:p>
            <a:pPr marL="165100" indent="0">
              <a:buNone/>
            </a:pPr>
            <a:r>
              <a:rPr lang="en-US" sz="900" dirty="0"/>
              <a:t>    sentiment = tweet['sentiment']</a:t>
            </a:r>
            <a:endParaRPr lang="it-IT" sz="900" dirty="0"/>
          </a:p>
          <a:p>
            <a:pPr marL="165100" indent="0">
              <a:buNone/>
            </a:pPr>
            <a:r>
              <a:rPr lang="en-US" sz="900" dirty="0"/>
              <a:t>    </a:t>
            </a:r>
            <a:r>
              <a:rPr lang="en-US" sz="900" dirty="0" err="1"/>
              <a:t>newTweet</a:t>
            </a:r>
            <a:r>
              <a:rPr lang="en-US" sz="900" dirty="0"/>
              <a:t> = Tweet(_id, text, </a:t>
            </a:r>
            <a:r>
              <a:rPr lang="en-US" sz="900" dirty="0" err="1"/>
              <a:t>fromUser</a:t>
            </a:r>
            <a:r>
              <a:rPr lang="en-US" sz="900" dirty="0"/>
              <a:t>, date, sentiment)</a:t>
            </a:r>
            <a:endParaRPr lang="it-IT" sz="900" dirty="0"/>
          </a:p>
          <a:p>
            <a:pPr marL="165100" indent="0">
              <a:buNone/>
            </a:pPr>
            <a:r>
              <a:rPr lang="en-US" sz="900" dirty="0"/>
              <a:t>    if("</a:t>
            </a:r>
            <a:r>
              <a:rPr lang="en-US" sz="900" dirty="0" err="1"/>
              <a:t>classname</a:t>
            </a:r>
            <a:r>
              <a:rPr lang="en-US" sz="900" dirty="0"/>
              <a:t>" in tweet):</a:t>
            </a:r>
            <a:endParaRPr lang="it-IT" sz="900" dirty="0"/>
          </a:p>
          <a:p>
            <a:pPr marL="165100" indent="0">
              <a:buNone/>
            </a:pPr>
            <a:r>
              <a:rPr lang="en-US" sz="900" dirty="0"/>
              <a:t>        </a:t>
            </a:r>
            <a:r>
              <a:rPr lang="en-US" sz="900" dirty="0" err="1"/>
              <a:t>newTweet.setClassName</a:t>
            </a:r>
            <a:r>
              <a:rPr lang="en-US" sz="900" dirty="0"/>
              <a:t>(tweet['</a:t>
            </a:r>
            <a:r>
              <a:rPr lang="en-US" sz="900" dirty="0" err="1"/>
              <a:t>className</a:t>
            </a:r>
            <a:r>
              <a:rPr lang="en-US" sz="900" dirty="0"/>
              <a:t>'])</a:t>
            </a:r>
            <a:endParaRPr lang="it-IT" sz="900" dirty="0"/>
          </a:p>
          <a:p>
            <a:pPr marL="165100" indent="0">
              <a:buNone/>
            </a:pPr>
            <a:r>
              <a:rPr lang="en-US" sz="900" dirty="0"/>
              <a:t>        if("</a:t>
            </a:r>
            <a:r>
              <a:rPr lang="en-US" sz="900" dirty="0" err="1"/>
              <a:t>oId</a:t>
            </a:r>
            <a:r>
              <a:rPr lang="en-US" sz="900" dirty="0"/>
              <a:t>" in tweet):</a:t>
            </a:r>
            <a:endParaRPr lang="it-IT" sz="900" dirty="0"/>
          </a:p>
          <a:p>
            <a:pPr marL="165100" indent="0">
              <a:buNone/>
            </a:pPr>
            <a:r>
              <a:rPr lang="en-US" sz="900" dirty="0"/>
              <a:t>            </a:t>
            </a:r>
            <a:r>
              <a:rPr lang="en-US" sz="900" dirty="0" err="1"/>
              <a:t>newTweet.setOId</a:t>
            </a:r>
            <a:r>
              <a:rPr lang="en-US" sz="900" dirty="0"/>
              <a:t>(tweet['</a:t>
            </a:r>
            <a:r>
              <a:rPr lang="en-US" sz="900" dirty="0" err="1"/>
              <a:t>oId</a:t>
            </a:r>
            <a:r>
              <a:rPr lang="en-US" sz="900" dirty="0"/>
              <a:t>'])</a:t>
            </a:r>
            <a:endParaRPr lang="it-IT" sz="900" dirty="0"/>
          </a:p>
          <a:p>
            <a:pPr marL="165100" indent="0">
              <a:buNone/>
            </a:pPr>
            <a:r>
              <a:rPr lang="en-US" sz="900" dirty="0"/>
              <a:t>            if("</a:t>
            </a:r>
            <a:r>
              <a:rPr lang="en-US" sz="900" dirty="0" err="1"/>
              <a:t>createdDate</a:t>
            </a:r>
            <a:r>
              <a:rPr lang="en-US" sz="900" dirty="0"/>
              <a:t>" in tweet):</a:t>
            </a:r>
            <a:endParaRPr lang="it-IT" sz="900" dirty="0"/>
          </a:p>
          <a:p>
            <a:pPr marL="165100" indent="0">
              <a:buNone/>
            </a:pPr>
            <a:r>
              <a:rPr lang="en-US" sz="900" dirty="0"/>
              <a:t>                </a:t>
            </a:r>
            <a:r>
              <a:rPr lang="en-US" sz="900" dirty="0" err="1"/>
              <a:t>newTweet.setCreatedDate</a:t>
            </a:r>
            <a:r>
              <a:rPr lang="en-US" sz="900" dirty="0"/>
              <a:t>(tweet['</a:t>
            </a:r>
            <a:r>
              <a:rPr lang="en-US" sz="900" dirty="0" err="1"/>
              <a:t>createdDate</a:t>
            </a:r>
            <a:r>
              <a:rPr lang="en-US" sz="900" dirty="0"/>
              <a:t>'])</a:t>
            </a:r>
            <a:endParaRPr lang="it-IT" sz="900" dirty="0"/>
          </a:p>
          <a:p>
            <a:pPr marL="165100" indent="0">
              <a:buNone/>
            </a:pPr>
            <a:r>
              <a:rPr lang="en-US" sz="900" dirty="0"/>
              <a:t>            if("source" in tweet):</a:t>
            </a:r>
            <a:endParaRPr lang="it-IT" sz="900" dirty="0"/>
          </a:p>
          <a:p>
            <a:pPr marL="165100" indent="0">
              <a:buNone/>
            </a:pPr>
            <a:r>
              <a:rPr lang="en-US" sz="900" dirty="0"/>
              <a:t>                </a:t>
            </a:r>
            <a:r>
              <a:rPr lang="en-US" sz="900" dirty="0" err="1"/>
              <a:t>newTweet.setSource</a:t>
            </a:r>
            <a:r>
              <a:rPr lang="en-US" sz="900" dirty="0"/>
              <a:t>(tweet['source'])</a:t>
            </a:r>
            <a:endParaRPr lang="it-IT" sz="900" dirty="0"/>
          </a:p>
          <a:p>
            <a:pPr marL="165100" indent="0">
              <a:buNone/>
            </a:pPr>
            <a:r>
              <a:rPr lang="en-US" sz="900" dirty="0"/>
              <a:t>            if("</a:t>
            </a:r>
            <a:r>
              <a:rPr lang="en-US" sz="900" dirty="0" err="1"/>
              <a:t>toUsers</a:t>
            </a:r>
            <a:r>
              <a:rPr lang="en-US" sz="900" dirty="0"/>
              <a:t>" in tweet):</a:t>
            </a:r>
            <a:endParaRPr lang="it-IT" sz="900" dirty="0"/>
          </a:p>
          <a:p>
            <a:pPr marL="165100" indent="0">
              <a:buNone/>
            </a:pPr>
            <a:r>
              <a:rPr lang="en-US" sz="900" dirty="0"/>
              <a:t>                </a:t>
            </a:r>
            <a:r>
              <a:rPr lang="en-US" sz="900" dirty="0" err="1"/>
              <a:t>newTweet.setToUsers</a:t>
            </a:r>
            <a:r>
              <a:rPr lang="en-US" sz="900" dirty="0"/>
              <a:t>(tweet['</a:t>
            </a:r>
            <a:r>
              <a:rPr lang="en-US" sz="900" dirty="0" err="1"/>
              <a:t>toUsers</a:t>
            </a:r>
            <a:r>
              <a:rPr lang="en-US" sz="900" dirty="0"/>
              <a:t>'])</a:t>
            </a:r>
            <a:endParaRPr lang="it-IT" sz="900" dirty="0"/>
          </a:p>
          <a:p>
            <a:pPr marL="165100" indent="0">
              <a:buNone/>
            </a:pPr>
            <a:r>
              <a:rPr lang="en-US" sz="900" dirty="0"/>
              <a:t>            if("language" in tweet):</a:t>
            </a:r>
            <a:endParaRPr lang="it-IT" sz="900" dirty="0"/>
          </a:p>
          <a:p>
            <a:pPr marL="165100" indent="0">
              <a:buNone/>
            </a:pPr>
            <a:r>
              <a:rPr lang="en-US" sz="900" dirty="0"/>
              <a:t>                </a:t>
            </a:r>
            <a:r>
              <a:rPr lang="en-US" sz="900" dirty="0" err="1"/>
              <a:t>newTweet.setLanguage</a:t>
            </a:r>
            <a:r>
              <a:rPr lang="en-US" sz="900" dirty="0"/>
              <a:t>(tweet['language'])</a:t>
            </a:r>
            <a:endParaRPr lang="it-IT" sz="900" dirty="0"/>
          </a:p>
          <a:p>
            <a:pPr marL="165100" indent="0">
              <a:buNone/>
            </a:pPr>
            <a:r>
              <a:rPr lang="en-US" sz="900" dirty="0"/>
              <a:t>            if("location" in tweet):</a:t>
            </a:r>
            <a:endParaRPr lang="it-IT" sz="900" dirty="0"/>
          </a:p>
          <a:p>
            <a:pPr marL="165100" indent="0">
              <a:buNone/>
            </a:pPr>
            <a:r>
              <a:rPr lang="en-US" sz="900" dirty="0"/>
              <a:t>                </a:t>
            </a:r>
            <a:r>
              <a:rPr lang="en-US" sz="900" dirty="0" err="1"/>
              <a:t>newTweet.setLocation</a:t>
            </a:r>
            <a:r>
              <a:rPr lang="en-US" sz="900" dirty="0"/>
              <a:t>(tweet['location’])</a:t>
            </a:r>
            <a:endParaRPr lang="it-IT" sz="900" dirty="0"/>
          </a:p>
          <a:p>
            <a:pPr marL="165100" indent="0">
              <a:buNone/>
            </a:pPr>
            <a:r>
              <a:rPr lang="it-IT" sz="900" dirty="0"/>
              <a:t>            …</a:t>
            </a:r>
            <a:r>
              <a:rPr lang="en-US" sz="900" dirty="0"/>
              <a:t>  </a:t>
            </a:r>
            <a:endParaRPr lang="it-IT" sz="900" dirty="0"/>
          </a:p>
          <a:p>
            <a:pPr marL="165100" indent="0">
              <a:buNone/>
            </a:pPr>
            <a:r>
              <a:rPr lang="en-US" sz="900" dirty="0"/>
              <a:t>    return </a:t>
            </a:r>
            <a:r>
              <a:rPr lang="en-US" sz="900" dirty="0" err="1"/>
              <a:t>newTweet</a:t>
            </a:r>
            <a:endParaRPr lang="it-IT" sz="900" dirty="0"/>
          </a:p>
          <a:p>
            <a:pPr marL="165100" indent="0">
              <a:buNone/>
            </a:pPr>
            <a:endParaRPr lang="it-IT" sz="14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createTweet</a:t>
            </a:r>
            <a:endParaRPr dirty="0"/>
          </a:p>
        </p:txBody>
      </p:sp>
    </p:spTree>
    <p:extLst>
      <p:ext uri="{BB962C8B-B14F-4D97-AF65-F5344CB8AC3E}">
        <p14:creationId xmlns:p14="http://schemas.microsoft.com/office/powerpoint/2010/main" val="549843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function divides the tweets in periods given start, end and </a:t>
            </a:r>
            <a:r>
              <a:rPr lang="en-US" sz="1400" dirty="0" err="1"/>
              <a:t>time_range</a:t>
            </a:r>
            <a:r>
              <a:rPr lang="en-US" sz="1400" dirty="0"/>
              <a:t>. The latter is the dimension of every split. For each period the number of tweets is given. If the parameter </a:t>
            </a:r>
            <a:r>
              <a:rPr lang="en-US" sz="1400" dirty="0" err="1"/>
              <a:t>only_geo</a:t>
            </a:r>
            <a:r>
              <a:rPr lang="en-US" sz="1400" dirty="0"/>
              <a:t> is true, only geo located tweets will be taken into account.</a:t>
            </a:r>
            <a:endParaRPr lang="it-IT" sz="1400" dirty="0"/>
          </a:p>
          <a:p>
            <a:pPr marL="165100" indent="0">
              <a:buNone/>
            </a:pPr>
            <a:r>
              <a:rPr lang="en-US" sz="900" dirty="0"/>
              <a:t>def </a:t>
            </a:r>
            <a:r>
              <a:rPr lang="en-US" sz="900" dirty="0" err="1"/>
              <a:t>count_tweets</a:t>
            </a:r>
            <a:r>
              <a:rPr lang="en-US" sz="900" dirty="0"/>
              <a:t>(</a:t>
            </a:r>
            <a:r>
              <a:rPr lang="en-US" sz="900" dirty="0" err="1"/>
              <a:t>db</a:t>
            </a:r>
            <a:r>
              <a:rPr lang="en-US" sz="900" dirty="0"/>
              <a:t>, start, end, </a:t>
            </a:r>
            <a:r>
              <a:rPr lang="en-US" sz="900" dirty="0" err="1"/>
              <a:t>time_range</a:t>
            </a:r>
            <a:r>
              <a:rPr lang="en-US" sz="900" dirty="0"/>
              <a:t>, </a:t>
            </a:r>
            <a:r>
              <a:rPr lang="en-US" sz="900" dirty="0" err="1"/>
              <a:t>only_geo</a:t>
            </a:r>
            <a:r>
              <a:rPr lang="en-US" sz="900" dirty="0"/>
              <a:t>, logger):</a:t>
            </a:r>
          </a:p>
          <a:p>
            <a:pPr marL="165100" indent="0">
              <a:buNone/>
            </a:pPr>
            <a:r>
              <a:rPr lang="en-US" sz="900" dirty="0"/>
              <a:t>    …</a:t>
            </a:r>
            <a:endParaRPr lang="it-IT" sz="900" dirty="0"/>
          </a:p>
          <a:p>
            <a:pPr marL="165100" indent="0">
              <a:buNone/>
            </a:pPr>
            <a:r>
              <a:rPr lang="en-US" sz="900" dirty="0"/>
              <a:t>    if(</a:t>
            </a:r>
            <a:r>
              <a:rPr lang="en-US" sz="900" dirty="0" err="1"/>
              <a:t>only_geo</a:t>
            </a:r>
            <a:r>
              <a:rPr lang="en-US" sz="900" dirty="0"/>
              <a:t> == True):</a:t>
            </a:r>
            <a:endParaRPr lang="it-IT" sz="900" dirty="0"/>
          </a:p>
          <a:p>
            <a:pPr marL="165100" indent="0">
              <a:buNone/>
            </a:pPr>
            <a:r>
              <a:rPr lang="en-US" sz="900" dirty="0"/>
              <a:t>        tweets = list(</a:t>
            </a:r>
            <a:r>
              <a:rPr lang="en-US" sz="900" dirty="0" err="1"/>
              <a:t>db.Message.find</a:t>
            </a:r>
            <a:r>
              <a:rPr lang="en-US" sz="900" dirty="0"/>
              <a:t>({"$and": [ {"date": { "$</a:t>
            </a:r>
            <a:r>
              <a:rPr lang="en-US" sz="900" dirty="0" err="1"/>
              <a:t>gte</a:t>
            </a:r>
            <a:r>
              <a:rPr lang="en-US" sz="900" dirty="0"/>
              <a:t>": int2time(start), "$</a:t>
            </a:r>
            <a:r>
              <a:rPr lang="en-US" sz="900" dirty="0" err="1"/>
              <a:t>lt</a:t>
            </a:r>
            <a:r>
              <a:rPr lang="en-US" sz="900" dirty="0"/>
              <a:t>": int2time(end) }},</a:t>
            </a:r>
            <a:endParaRPr lang="it-IT" sz="900" dirty="0"/>
          </a:p>
          <a:p>
            <a:pPr marL="165100" indent="0">
              <a:buNone/>
            </a:pPr>
            <a:r>
              <a:rPr lang="en-US" sz="900" dirty="0"/>
              <a:t>            {"location": {"$exists": True} }        #geo filter</a:t>
            </a:r>
            <a:endParaRPr lang="it-IT" sz="900" dirty="0"/>
          </a:p>
          <a:p>
            <a:pPr marL="165100" indent="0">
              <a:buNone/>
            </a:pPr>
            <a:r>
              <a:rPr lang="en-US" sz="900" dirty="0"/>
              <a:t>        ]}))</a:t>
            </a:r>
            <a:endParaRPr lang="it-IT" sz="900" dirty="0"/>
          </a:p>
          <a:p>
            <a:pPr marL="165100" indent="0">
              <a:buNone/>
            </a:pPr>
            <a:r>
              <a:rPr lang="en-US" sz="900" dirty="0"/>
              <a:t>    else:</a:t>
            </a:r>
            <a:endParaRPr lang="it-IT" sz="900" dirty="0"/>
          </a:p>
          <a:p>
            <a:pPr marL="165100" indent="0">
              <a:buNone/>
            </a:pPr>
            <a:r>
              <a:rPr lang="en-US" sz="900" dirty="0"/>
              <a:t>        tweets = list(</a:t>
            </a:r>
            <a:r>
              <a:rPr lang="en-US" sz="900" dirty="0" err="1"/>
              <a:t>db.Message.find</a:t>
            </a:r>
            <a:r>
              <a:rPr lang="en-US" sz="900" dirty="0"/>
              <a:t>({"date": {"$</a:t>
            </a:r>
            <a:r>
              <a:rPr lang="en-US" sz="900" dirty="0" err="1"/>
              <a:t>gte</a:t>
            </a:r>
            <a:r>
              <a:rPr lang="en-US" sz="900" dirty="0"/>
              <a:t>": int2time(start), "$</a:t>
            </a:r>
            <a:r>
              <a:rPr lang="en-US" sz="900" dirty="0" err="1"/>
              <a:t>lt</a:t>
            </a:r>
            <a:r>
              <a:rPr lang="en-US" sz="900" dirty="0"/>
              <a:t>": int2time(end) }} ))</a:t>
            </a:r>
            <a:endParaRPr lang="it-IT" sz="900" dirty="0"/>
          </a:p>
          <a:p>
            <a:pPr marL="165100" indent="0">
              <a:buNone/>
            </a:pPr>
            <a:r>
              <a:rPr lang="en-US" sz="900" dirty="0"/>
              <a:t>    </a:t>
            </a:r>
            <a:r>
              <a:rPr lang="en-US" sz="900" dirty="0" err="1"/>
              <a:t>n_ranges</a:t>
            </a:r>
            <a:r>
              <a:rPr lang="en-US" sz="900" dirty="0"/>
              <a:t> = </a:t>
            </a:r>
            <a:r>
              <a:rPr lang="en-US" sz="900" dirty="0" err="1"/>
              <a:t>math.ceil</a:t>
            </a:r>
            <a:r>
              <a:rPr lang="en-US" sz="900" dirty="0"/>
              <a:t>((end-start)/</a:t>
            </a:r>
            <a:r>
              <a:rPr lang="en-US" sz="900" dirty="0" err="1"/>
              <a:t>time_range</a:t>
            </a:r>
            <a:r>
              <a:rPr lang="en-US" sz="900" dirty="0"/>
              <a:t>)    # no of ranges</a:t>
            </a:r>
            <a:endParaRPr lang="it-IT" sz="900" dirty="0"/>
          </a:p>
          <a:p>
            <a:pPr marL="165100" indent="0">
              <a:buNone/>
            </a:pPr>
            <a:r>
              <a:rPr lang="en-US" sz="900" dirty="0"/>
              <a:t>    ranges = </a:t>
            </a:r>
            <a:r>
              <a:rPr lang="en-US" sz="900" dirty="0" err="1"/>
              <a:t>np.zeros</a:t>
            </a:r>
            <a:r>
              <a:rPr lang="en-US" sz="900" dirty="0"/>
              <a:t>((</a:t>
            </a:r>
            <a:r>
              <a:rPr lang="en-US" sz="900" dirty="0" err="1"/>
              <a:t>n_ranges</a:t>
            </a:r>
            <a:r>
              <a:rPr lang="en-US" sz="900" dirty="0"/>
              <a:t>, 3))</a:t>
            </a:r>
            <a:endParaRPr lang="it-IT" sz="900" dirty="0"/>
          </a:p>
          <a:p>
            <a:pPr marL="165100" indent="0">
              <a:buNone/>
            </a:pPr>
            <a:r>
              <a:rPr lang="en-US" sz="900" dirty="0"/>
              <a:t>    lower = start;</a:t>
            </a:r>
            <a:endParaRPr lang="it-IT" sz="900" dirty="0"/>
          </a:p>
          <a:p>
            <a:pPr marL="165100" indent="0">
              <a:buNone/>
            </a:pPr>
            <a:r>
              <a:rPr lang="en-US" sz="900" dirty="0"/>
              <a:t>    upper = start + </a:t>
            </a:r>
            <a:r>
              <a:rPr lang="en-US" sz="900" dirty="0" err="1"/>
              <a:t>time_range</a:t>
            </a:r>
            <a:endParaRPr lang="it-IT" sz="900" dirty="0"/>
          </a:p>
          <a:p>
            <a:pPr marL="165100" indent="0">
              <a:buNone/>
            </a:pPr>
            <a:r>
              <a:rPr lang="en-US" sz="900" dirty="0"/>
              <a:t>    sum = 0</a:t>
            </a:r>
            <a:endParaRPr lang="it-IT" sz="900" dirty="0"/>
          </a:p>
          <a:p>
            <a:pPr marL="165100" indent="0">
              <a:buNone/>
            </a:pPr>
            <a:r>
              <a:rPr lang="en-US" sz="900" dirty="0"/>
              <a:t>    for </a:t>
            </a:r>
            <a:r>
              <a:rPr lang="en-US" sz="900" dirty="0" err="1"/>
              <a:t>i</a:t>
            </a:r>
            <a:r>
              <a:rPr lang="en-US" sz="900" dirty="0"/>
              <a:t> in range (0, </a:t>
            </a:r>
            <a:r>
              <a:rPr lang="en-US" sz="900" dirty="0" err="1"/>
              <a:t>n_ranges</a:t>
            </a:r>
            <a:r>
              <a:rPr lang="en-US" sz="900" dirty="0"/>
              <a:t>):</a:t>
            </a:r>
            <a:endParaRPr lang="it-IT" sz="900" dirty="0"/>
          </a:p>
          <a:p>
            <a:pPr marL="165100" indent="0">
              <a:buNone/>
            </a:pPr>
            <a:r>
              <a:rPr lang="en-US" sz="900" dirty="0"/>
              <a:t>        ranges[</a:t>
            </a:r>
            <a:r>
              <a:rPr lang="en-US" sz="900" dirty="0" err="1"/>
              <a:t>i</a:t>
            </a:r>
            <a:r>
              <a:rPr lang="en-US" sz="900" dirty="0"/>
              <a:t>][0] = lower</a:t>
            </a:r>
            <a:endParaRPr lang="it-IT" sz="900" dirty="0"/>
          </a:p>
          <a:p>
            <a:pPr marL="165100" indent="0">
              <a:buNone/>
            </a:pPr>
            <a:r>
              <a:rPr lang="en-US" sz="900" dirty="0"/>
              <a:t>        ranges[</a:t>
            </a:r>
            <a:r>
              <a:rPr lang="en-US" sz="900" dirty="0" err="1"/>
              <a:t>i</a:t>
            </a:r>
            <a:r>
              <a:rPr lang="en-US" sz="900" dirty="0"/>
              <a:t>][1] = upper </a:t>
            </a:r>
            <a:endParaRPr lang="it-IT" sz="900" dirty="0"/>
          </a:p>
          <a:p>
            <a:pPr marL="165100" indent="0">
              <a:buNone/>
            </a:pPr>
            <a:r>
              <a:rPr lang="en-US" sz="900" dirty="0"/>
              <a:t>        lower = upper </a:t>
            </a:r>
            <a:endParaRPr lang="it-IT" sz="900" dirty="0"/>
          </a:p>
          <a:p>
            <a:pPr marL="165100" indent="0">
              <a:buNone/>
            </a:pPr>
            <a:r>
              <a:rPr lang="en-US" sz="900" dirty="0"/>
              <a:t>        upper += </a:t>
            </a:r>
            <a:r>
              <a:rPr lang="en-US" sz="900" dirty="0" err="1"/>
              <a:t>time_range</a:t>
            </a:r>
            <a:endParaRPr lang="it-IT" sz="900" dirty="0"/>
          </a:p>
          <a:p>
            <a:pPr marL="165100" indent="0">
              <a:buNone/>
            </a:pPr>
            <a:r>
              <a:rPr lang="en-US" sz="900" dirty="0"/>
              <a:t>    for </a:t>
            </a:r>
            <a:r>
              <a:rPr lang="en-US" sz="900" dirty="0" err="1"/>
              <a:t>i</a:t>
            </a:r>
            <a:r>
              <a:rPr lang="en-US" sz="900" dirty="0"/>
              <a:t> in range(0, </a:t>
            </a:r>
            <a:r>
              <a:rPr lang="en-US" sz="900" dirty="0" err="1"/>
              <a:t>len</a:t>
            </a:r>
            <a:r>
              <a:rPr lang="en-US" sz="900" dirty="0"/>
              <a:t>(tweets)):</a:t>
            </a:r>
            <a:endParaRPr lang="it-IT" sz="900" dirty="0"/>
          </a:p>
          <a:p>
            <a:pPr marL="165100" indent="0">
              <a:buNone/>
            </a:pPr>
            <a:r>
              <a:rPr lang="en-US" sz="900" dirty="0"/>
              <a:t>        ranges[int((time2int(tweets[</a:t>
            </a:r>
            <a:r>
              <a:rPr lang="en-US" sz="900" dirty="0" err="1"/>
              <a:t>i</a:t>
            </a:r>
            <a:r>
              <a:rPr lang="en-US" sz="900" dirty="0"/>
              <a:t>]['date'])-start)/</a:t>
            </a:r>
            <a:r>
              <a:rPr lang="en-US" sz="900" dirty="0" err="1"/>
              <a:t>time_range</a:t>
            </a:r>
            <a:r>
              <a:rPr lang="en-US" sz="900" dirty="0"/>
              <a:t>)][2] += 1</a:t>
            </a:r>
            <a:endParaRPr lang="it-IT" sz="900" dirty="0"/>
          </a:p>
          <a:p>
            <a:pPr marL="165100" indent="0">
              <a:buNone/>
            </a:pPr>
            <a:r>
              <a:rPr lang="en-US" sz="900" dirty="0"/>
              <a:t>        sum += 1</a:t>
            </a:r>
            <a:endParaRPr lang="it-IT" sz="900" dirty="0"/>
          </a:p>
          <a:p>
            <a:pPr marL="165100" indent="0">
              <a:buNone/>
            </a:pPr>
            <a:r>
              <a:rPr lang="en-US" sz="900" dirty="0"/>
              <a:t>    return (ranges, sum</a:t>
            </a:r>
            <a:r>
              <a:rPr lang="en-US" dirty="0"/>
              <a:t>)</a:t>
            </a:r>
            <a:endParaRPr lang="it-IT" dirty="0"/>
          </a:p>
          <a:p>
            <a:pPr marL="165100" indent="0">
              <a:buNone/>
            </a:pPr>
            <a:endParaRPr lang="it-IT" sz="14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count_tweets</a:t>
            </a:r>
            <a:endParaRPr dirty="0"/>
          </a:p>
        </p:txBody>
      </p:sp>
    </p:spTree>
    <p:extLst>
      <p:ext uri="{BB962C8B-B14F-4D97-AF65-F5344CB8AC3E}">
        <p14:creationId xmlns:p14="http://schemas.microsoft.com/office/powerpoint/2010/main" val="302212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function has the same goal as </a:t>
            </a:r>
            <a:r>
              <a:rPr lang="en-US" sz="1400" dirty="0" err="1"/>
              <a:t>count_tweets</a:t>
            </a:r>
            <a:r>
              <a:rPr lang="en-US" sz="1400" dirty="0"/>
              <a:t> but accepts start and end as timestamps and not as integers.</a:t>
            </a:r>
          </a:p>
          <a:p>
            <a:pPr marL="165100" indent="0">
              <a:buNone/>
            </a:pPr>
            <a:endParaRPr lang="it-IT" dirty="0"/>
          </a:p>
          <a:p>
            <a:pPr marL="165100" indent="0">
              <a:buNone/>
            </a:pPr>
            <a:r>
              <a:rPr lang="en-US" sz="900" dirty="0"/>
              <a:t>def </a:t>
            </a:r>
            <a:r>
              <a:rPr lang="en-US" sz="900" dirty="0" err="1"/>
              <a:t>count_tweets_time</a:t>
            </a:r>
            <a:r>
              <a:rPr lang="en-US" sz="900" dirty="0"/>
              <a:t>(</a:t>
            </a:r>
            <a:r>
              <a:rPr lang="en-US" sz="900" dirty="0" err="1"/>
              <a:t>db</a:t>
            </a:r>
            <a:r>
              <a:rPr lang="en-US" sz="900" dirty="0"/>
              <a:t>, start, end, </a:t>
            </a:r>
            <a:r>
              <a:rPr lang="en-US" sz="900" dirty="0" err="1"/>
              <a:t>time_range</a:t>
            </a:r>
            <a:r>
              <a:rPr lang="en-US" sz="900" dirty="0"/>
              <a:t>, </a:t>
            </a:r>
            <a:r>
              <a:rPr lang="en-US" sz="900" dirty="0" err="1"/>
              <a:t>only_geo</a:t>
            </a:r>
            <a:r>
              <a:rPr lang="en-US" sz="900" dirty="0"/>
              <a:t>, logger):</a:t>
            </a:r>
            <a:endParaRPr lang="it-IT" sz="900" dirty="0"/>
          </a:p>
          <a:p>
            <a:pPr marL="165100" indent="0">
              <a:buNone/>
            </a:pPr>
            <a:r>
              <a:rPr lang="en-US" sz="900" dirty="0"/>
              <a:t>    </a:t>
            </a:r>
            <a:r>
              <a:rPr lang="it-IT" sz="900" dirty="0"/>
              <a:t>…</a:t>
            </a:r>
          </a:p>
          <a:p>
            <a:pPr marL="165100" indent="0">
              <a:buNone/>
            </a:pPr>
            <a:r>
              <a:rPr lang="en-US" sz="900" dirty="0"/>
              <a:t>        </a:t>
            </a:r>
            <a:endParaRPr lang="it-IT" sz="900" dirty="0"/>
          </a:p>
          <a:p>
            <a:pPr marL="165100" indent="0">
              <a:buNone/>
            </a:pPr>
            <a:r>
              <a:rPr lang="en-US" sz="900" dirty="0"/>
              <a:t>    return </a:t>
            </a:r>
            <a:r>
              <a:rPr lang="en-US" sz="900" dirty="0" err="1"/>
              <a:t>count_tweets</a:t>
            </a:r>
            <a:r>
              <a:rPr lang="en-US" sz="900" dirty="0"/>
              <a:t>(</a:t>
            </a:r>
            <a:r>
              <a:rPr lang="en-US" sz="900" dirty="0" err="1"/>
              <a:t>db</a:t>
            </a:r>
            <a:r>
              <a:rPr lang="en-US" sz="900" dirty="0"/>
              <a:t>, time2int(start), time2int(end), </a:t>
            </a:r>
            <a:r>
              <a:rPr lang="en-US" sz="900" dirty="0" err="1"/>
              <a:t>time_range</a:t>
            </a:r>
            <a:r>
              <a:rPr lang="en-US" sz="900" dirty="0"/>
              <a:t>, </a:t>
            </a:r>
            <a:r>
              <a:rPr lang="en-US" sz="900" dirty="0" err="1"/>
              <a:t>only_geo</a:t>
            </a:r>
            <a:r>
              <a:rPr lang="en-US" sz="900" dirty="0"/>
              <a:t>, logger)</a:t>
            </a:r>
            <a:endParaRPr lang="it-IT" sz="900" dirty="0"/>
          </a:p>
          <a:p>
            <a:pPr marL="165100" indent="0">
              <a:buNone/>
            </a:pPr>
            <a:endParaRPr lang="it-IT" sz="14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count_tweets_time</a:t>
            </a:r>
            <a:endParaRPr dirty="0"/>
          </a:p>
        </p:txBody>
      </p:sp>
    </p:spTree>
    <p:extLst>
      <p:ext uri="{BB962C8B-B14F-4D97-AF65-F5344CB8AC3E}">
        <p14:creationId xmlns:p14="http://schemas.microsoft.com/office/powerpoint/2010/main" val="3976308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b="1" dirty="0"/>
              <a:t>time2int</a:t>
            </a:r>
            <a:r>
              <a:rPr lang="en-US" sz="1400" dirty="0"/>
              <a:t> returns the number of seconds passed from the 1970/01/01 until the time passed in input.</a:t>
            </a:r>
            <a:endParaRPr lang="it-IT" sz="1400" dirty="0"/>
          </a:p>
          <a:p>
            <a:pPr marL="165100" indent="0">
              <a:buNone/>
            </a:pPr>
            <a:r>
              <a:rPr lang="en-US" dirty="0"/>
              <a:t> </a:t>
            </a:r>
            <a:endParaRPr lang="it-IT" dirty="0"/>
          </a:p>
          <a:p>
            <a:pPr marL="165100" indent="0">
              <a:buNone/>
            </a:pPr>
            <a:r>
              <a:rPr lang="en-US" sz="900" dirty="0"/>
              <a:t>def time2int(timestamp):</a:t>
            </a:r>
            <a:endParaRPr lang="it-IT" sz="900" dirty="0"/>
          </a:p>
          <a:p>
            <a:pPr marL="165100" indent="0">
              <a:buNone/>
            </a:pPr>
            <a:r>
              <a:rPr lang="en-US" sz="900" dirty="0"/>
              <a:t>    return int(</a:t>
            </a:r>
            <a:r>
              <a:rPr lang="en-US" sz="900" dirty="0" err="1"/>
              <a:t>time.mktime</a:t>
            </a:r>
            <a:r>
              <a:rPr lang="en-US" sz="900" dirty="0"/>
              <a:t>(</a:t>
            </a:r>
            <a:r>
              <a:rPr lang="en-US" sz="900" dirty="0" err="1"/>
              <a:t>timestamp.timetuple</a:t>
            </a:r>
            <a:r>
              <a:rPr lang="en-US" sz="900" dirty="0"/>
              <a:t>()))</a:t>
            </a:r>
          </a:p>
          <a:p>
            <a:pPr marL="165100" indent="0">
              <a:buNone/>
            </a:pPr>
            <a:endParaRPr lang="en-US" sz="900" dirty="0"/>
          </a:p>
          <a:p>
            <a:pPr marL="165100" indent="0">
              <a:buNone/>
            </a:pPr>
            <a:r>
              <a:rPr lang="en-US" sz="1400" b="1" dirty="0"/>
              <a:t>int2time</a:t>
            </a:r>
            <a:r>
              <a:rPr lang="en-US" sz="1400" dirty="0"/>
              <a:t> is inverse to the previous one. It returns the timestamp given the time passed in seconds.</a:t>
            </a:r>
            <a:endParaRPr lang="it-IT" sz="1400" dirty="0"/>
          </a:p>
          <a:p>
            <a:pPr marL="165100" indent="0">
              <a:buNone/>
            </a:pPr>
            <a:r>
              <a:rPr lang="en-US" dirty="0"/>
              <a:t> </a:t>
            </a:r>
            <a:endParaRPr lang="it-IT" dirty="0"/>
          </a:p>
          <a:p>
            <a:pPr marL="165100" indent="0">
              <a:buNone/>
            </a:pPr>
            <a:r>
              <a:rPr lang="en-US" sz="900" dirty="0"/>
              <a:t>def int2time(seconds):</a:t>
            </a:r>
            <a:endParaRPr lang="it-IT" sz="900" dirty="0"/>
          </a:p>
          <a:p>
            <a:pPr marL="165100" indent="0">
              <a:buNone/>
            </a:pPr>
            <a:r>
              <a:rPr lang="en-US" sz="900" dirty="0"/>
              <a:t>    return </a:t>
            </a:r>
            <a:r>
              <a:rPr lang="en-US" sz="900" dirty="0" err="1"/>
              <a:t>datetime.fromtimestamp</a:t>
            </a:r>
            <a:r>
              <a:rPr lang="en-US" sz="900" dirty="0"/>
              <a:t>(seconds)</a:t>
            </a:r>
            <a:endParaRPr lang="it-IT" sz="900" dirty="0"/>
          </a:p>
          <a:p>
            <a:pPr marL="165100" indent="0">
              <a:buNone/>
            </a:pPr>
            <a:endParaRPr lang="it-IT" dirty="0"/>
          </a:p>
          <a:p>
            <a:pPr marL="165100" indent="0">
              <a:buNone/>
            </a:pPr>
            <a:r>
              <a:rPr lang="en-US" sz="1400" b="1" dirty="0"/>
              <a:t>string2time</a:t>
            </a:r>
            <a:r>
              <a:rPr lang="en-US" sz="1400" dirty="0"/>
              <a:t> is the same as time2int but accepts the date in input as string.</a:t>
            </a:r>
          </a:p>
          <a:p>
            <a:pPr marL="165100" indent="0">
              <a:buNone/>
            </a:pPr>
            <a:endParaRPr lang="en-US" sz="1400" dirty="0"/>
          </a:p>
          <a:p>
            <a:pPr marL="165100" indent="0">
              <a:buNone/>
            </a:pPr>
            <a:r>
              <a:rPr lang="en-US" sz="900" dirty="0"/>
              <a:t>def string2int(date):</a:t>
            </a:r>
            <a:endParaRPr lang="it-IT" sz="900" dirty="0"/>
          </a:p>
          <a:p>
            <a:pPr marL="165100" indent="0">
              <a:buNone/>
            </a:pPr>
            <a:r>
              <a:rPr lang="en-US" sz="900" dirty="0"/>
              <a:t>    return int(</a:t>
            </a:r>
            <a:r>
              <a:rPr lang="en-US" sz="900" dirty="0" err="1"/>
              <a:t>time.mktime</a:t>
            </a:r>
            <a:r>
              <a:rPr lang="en-US" sz="900" dirty="0"/>
              <a:t>(</a:t>
            </a:r>
            <a:r>
              <a:rPr lang="en-US" sz="900" dirty="0" err="1"/>
              <a:t>datetime.strptime</a:t>
            </a:r>
            <a:r>
              <a:rPr lang="en-US" sz="900" dirty="0"/>
              <a:t>(date, "%Y/%m/%d %H:%M:%S").</a:t>
            </a:r>
            <a:r>
              <a:rPr lang="en-US" sz="900" dirty="0" err="1"/>
              <a:t>timetuple</a:t>
            </a:r>
            <a:r>
              <a:rPr lang="en-US" sz="900" dirty="0"/>
              <a:t>()))</a:t>
            </a:r>
            <a:endParaRPr lang="it-IT" sz="900" dirty="0"/>
          </a:p>
          <a:p>
            <a:pPr marL="165100" indent="0">
              <a:buNone/>
            </a:pPr>
            <a:endParaRPr lang="it-IT" sz="1400" dirty="0"/>
          </a:p>
          <a:p>
            <a:pPr marL="165100" indent="0">
              <a:buNone/>
            </a:pPr>
            <a:endParaRPr lang="it-IT"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time2int, int2time and string2time</a:t>
            </a:r>
            <a:endParaRPr dirty="0"/>
          </a:p>
        </p:txBody>
      </p:sp>
    </p:spTree>
    <p:extLst>
      <p:ext uri="{BB962C8B-B14F-4D97-AF65-F5344CB8AC3E}">
        <p14:creationId xmlns:p14="http://schemas.microsoft.com/office/powerpoint/2010/main" val="239889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function acts as </a:t>
            </a:r>
            <a:r>
              <a:rPr lang="en-US" sz="1400" dirty="0" err="1"/>
              <a:t>count_tweets</a:t>
            </a:r>
            <a:r>
              <a:rPr lang="en-US" sz="1400" dirty="0"/>
              <a:t> but, for any period, it gives also the mean of the sentiment of the tweets.</a:t>
            </a:r>
            <a:endParaRPr lang="it-IT" sz="1400" dirty="0"/>
          </a:p>
          <a:p>
            <a:pPr marL="165100" indent="0">
              <a:buNone/>
            </a:pPr>
            <a:endParaRPr lang="en-US" dirty="0"/>
          </a:p>
          <a:p>
            <a:pPr marL="165100" indent="0">
              <a:buNone/>
            </a:pPr>
            <a:r>
              <a:rPr lang="en-US" sz="900" dirty="0"/>
              <a:t>def </a:t>
            </a:r>
            <a:r>
              <a:rPr lang="en-US" sz="900" dirty="0" err="1"/>
              <a:t>senti_tweets</a:t>
            </a:r>
            <a:r>
              <a:rPr lang="en-US" sz="900" dirty="0"/>
              <a:t>(</a:t>
            </a:r>
            <a:r>
              <a:rPr lang="en-US" sz="900" dirty="0" err="1"/>
              <a:t>db</a:t>
            </a:r>
            <a:r>
              <a:rPr lang="en-US" sz="900" dirty="0"/>
              <a:t>, start, end, </a:t>
            </a:r>
            <a:r>
              <a:rPr lang="en-US" sz="900" dirty="0" err="1"/>
              <a:t>time_range</a:t>
            </a:r>
            <a:r>
              <a:rPr lang="en-US" sz="900" dirty="0"/>
              <a:t>, </a:t>
            </a:r>
            <a:r>
              <a:rPr lang="en-US" sz="900" dirty="0" err="1"/>
              <a:t>only_geo</a:t>
            </a:r>
            <a:r>
              <a:rPr lang="en-US" sz="900" dirty="0"/>
              <a:t>, logger):   </a:t>
            </a:r>
            <a:endParaRPr lang="it-IT" sz="900" dirty="0"/>
          </a:p>
          <a:p>
            <a:pPr marL="165100" indent="0">
              <a:buNone/>
            </a:pPr>
            <a:r>
              <a:rPr lang="it-IT" sz="900" dirty="0"/>
              <a:t>    …</a:t>
            </a:r>
          </a:p>
          <a:p>
            <a:pPr marL="165100" indent="0">
              <a:buNone/>
            </a:pPr>
            <a:r>
              <a:rPr lang="en-US" sz="900" dirty="0"/>
              <a:t>    if(</a:t>
            </a:r>
            <a:r>
              <a:rPr lang="en-US" sz="900" dirty="0" err="1"/>
              <a:t>only_geo</a:t>
            </a:r>
            <a:r>
              <a:rPr lang="en-US" sz="900" dirty="0"/>
              <a:t> == True):</a:t>
            </a:r>
            <a:endParaRPr lang="it-IT" sz="900" dirty="0"/>
          </a:p>
          <a:p>
            <a:pPr marL="165100" indent="0">
              <a:buNone/>
            </a:pPr>
            <a:r>
              <a:rPr lang="en-US" sz="900" dirty="0"/>
              <a:t>        tweets = list(</a:t>
            </a:r>
            <a:r>
              <a:rPr lang="en-US" sz="900" dirty="0" err="1"/>
              <a:t>db.Message.find</a:t>
            </a:r>
            <a:r>
              <a:rPr lang="en-US" sz="900" dirty="0"/>
              <a:t>({"$and": [</a:t>
            </a:r>
            <a:endParaRPr lang="it-IT" sz="900" dirty="0"/>
          </a:p>
          <a:p>
            <a:pPr marL="165100" indent="0">
              <a:buNone/>
            </a:pPr>
            <a:r>
              <a:rPr lang="en-US" sz="900" dirty="0"/>
              <a:t>            {"location": {"$exists": True} },  {"date": {"$</a:t>
            </a:r>
            <a:r>
              <a:rPr lang="en-US" sz="900" dirty="0" err="1"/>
              <a:t>gte</a:t>
            </a:r>
            <a:r>
              <a:rPr lang="en-US" sz="900" dirty="0"/>
              <a:t>": int2time(start), "$</a:t>
            </a:r>
            <a:r>
              <a:rPr lang="en-US" sz="900" dirty="0" err="1"/>
              <a:t>lt</a:t>
            </a:r>
            <a:r>
              <a:rPr lang="en-US" sz="900" dirty="0"/>
              <a:t>": int2time(end)</a:t>
            </a:r>
            <a:r>
              <a:rPr lang="it-IT" sz="900" dirty="0"/>
              <a:t> </a:t>
            </a:r>
            <a:r>
              <a:rPr lang="en-US" sz="900" dirty="0"/>
              <a:t>}}, ]}))</a:t>
            </a:r>
            <a:endParaRPr lang="it-IT" sz="900" dirty="0"/>
          </a:p>
          <a:p>
            <a:pPr marL="165100" indent="0">
              <a:buNone/>
            </a:pPr>
            <a:r>
              <a:rPr lang="en-US" sz="900" dirty="0"/>
              <a:t>    else:</a:t>
            </a:r>
            <a:endParaRPr lang="it-IT" sz="900" dirty="0"/>
          </a:p>
          <a:p>
            <a:pPr marL="165100" indent="0">
              <a:buNone/>
            </a:pPr>
            <a:r>
              <a:rPr lang="en-US" sz="900" dirty="0"/>
              <a:t>        tweets = list(</a:t>
            </a:r>
            <a:r>
              <a:rPr lang="en-US" sz="900" dirty="0" err="1"/>
              <a:t>db.Message.find</a:t>
            </a:r>
            <a:r>
              <a:rPr lang="en-US" sz="900" dirty="0"/>
              <a:t>({"date": {</a:t>
            </a:r>
            <a:r>
              <a:rPr lang="it-IT" sz="900" dirty="0"/>
              <a:t> </a:t>
            </a:r>
            <a:r>
              <a:rPr lang="en-US" sz="900" dirty="0"/>
              <a:t>"$</a:t>
            </a:r>
            <a:r>
              <a:rPr lang="en-US" sz="900" dirty="0" err="1"/>
              <a:t>gte</a:t>
            </a:r>
            <a:r>
              <a:rPr lang="en-US" sz="900" dirty="0"/>
              <a:t>": int2time(start),</a:t>
            </a:r>
            <a:r>
              <a:rPr lang="it-IT" sz="900" dirty="0"/>
              <a:t> </a:t>
            </a:r>
            <a:r>
              <a:rPr lang="en-US" sz="900" dirty="0"/>
              <a:t>"$</a:t>
            </a:r>
            <a:r>
              <a:rPr lang="en-US" sz="900" dirty="0" err="1"/>
              <a:t>lt</a:t>
            </a:r>
            <a:r>
              <a:rPr lang="en-US" sz="900" dirty="0"/>
              <a:t>": int2time(end) }}))</a:t>
            </a:r>
            <a:endParaRPr lang="it-IT" sz="900" dirty="0"/>
          </a:p>
          <a:p>
            <a:pPr marL="165100" indent="0">
              <a:buNone/>
            </a:pPr>
            <a:r>
              <a:rPr lang="en-US" sz="900" dirty="0"/>
              <a:t>    </a:t>
            </a:r>
            <a:r>
              <a:rPr lang="en-US" sz="900" dirty="0" err="1"/>
              <a:t>n_ranges</a:t>
            </a:r>
            <a:r>
              <a:rPr lang="en-US" sz="900" dirty="0"/>
              <a:t> = </a:t>
            </a:r>
            <a:r>
              <a:rPr lang="en-US" sz="900" dirty="0" err="1"/>
              <a:t>math.ceil</a:t>
            </a:r>
            <a:r>
              <a:rPr lang="en-US" sz="900" dirty="0"/>
              <a:t>((end-start)/</a:t>
            </a:r>
            <a:r>
              <a:rPr lang="en-US" sz="900" dirty="0" err="1"/>
              <a:t>time_range</a:t>
            </a:r>
            <a:r>
              <a:rPr lang="en-US" sz="900" dirty="0"/>
              <a:t>)    </a:t>
            </a:r>
            <a:endParaRPr lang="it-IT" sz="900" dirty="0"/>
          </a:p>
          <a:p>
            <a:pPr marL="165100" indent="0">
              <a:buNone/>
            </a:pPr>
            <a:r>
              <a:rPr lang="en-US" sz="900" dirty="0"/>
              <a:t>    ranges = </a:t>
            </a:r>
            <a:r>
              <a:rPr lang="en-US" sz="900" dirty="0" err="1"/>
              <a:t>np.zeros</a:t>
            </a:r>
            <a:r>
              <a:rPr lang="en-US" sz="900" dirty="0"/>
              <a:t>((</a:t>
            </a:r>
            <a:r>
              <a:rPr lang="en-US" sz="900" dirty="0" err="1"/>
              <a:t>n_ranges</a:t>
            </a:r>
            <a:r>
              <a:rPr lang="en-US" sz="900" dirty="0"/>
              <a:t>, 4))</a:t>
            </a:r>
            <a:endParaRPr lang="it-IT" sz="900" dirty="0"/>
          </a:p>
          <a:p>
            <a:pPr marL="165100" indent="0">
              <a:buNone/>
            </a:pPr>
            <a:r>
              <a:rPr lang="en-US" sz="900" dirty="0"/>
              <a:t>    lower = start;</a:t>
            </a:r>
            <a:endParaRPr lang="it-IT" sz="900" dirty="0"/>
          </a:p>
          <a:p>
            <a:pPr marL="165100" indent="0">
              <a:buNone/>
            </a:pPr>
            <a:r>
              <a:rPr lang="en-US" sz="900" dirty="0"/>
              <a:t>    upper = start + </a:t>
            </a:r>
            <a:r>
              <a:rPr lang="en-US" sz="900" dirty="0" err="1"/>
              <a:t>time_range</a:t>
            </a:r>
            <a:endParaRPr lang="it-IT" sz="900" dirty="0"/>
          </a:p>
          <a:p>
            <a:pPr marL="165100" indent="0">
              <a:buNone/>
            </a:pPr>
            <a:r>
              <a:rPr lang="en-US" sz="900" dirty="0"/>
              <a:t>    for </a:t>
            </a:r>
            <a:r>
              <a:rPr lang="en-US" sz="900" dirty="0" err="1"/>
              <a:t>i</a:t>
            </a:r>
            <a:r>
              <a:rPr lang="en-US" sz="900" dirty="0"/>
              <a:t> in range (0, </a:t>
            </a:r>
            <a:r>
              <a:rPr lang="en-US" sz="900" dirty="0" err="1"/>
              <a:t>n_ranges</a:t>
            </a:r>
            <a:r>
              <a:rPr lang="en-US" sz="900" dirty="0"/>
              <a:t>):</a:t>
            </a:r>
            <a:endParaRPr lang="it-IT" sz="900" dirty="0"/>
          </a:p>
          <a:p>
            <a:pPr marL="165100" indent="0">
              <a:buNone/>
            </a:pPr>
            <a:r>
              <a:rPr lang="en-US" sz="900" dirty="0"/>
              <a:t>        ranges[</a:t>
            </a:r>
            <a:r>
              <a:rPr lang="en-US" sz="900" dirty="0" err="1"/>
              <a:t>i</a:t>
            </a:r>
            <a:r>
              <a:rPr lang="en-US" sz="900" dirty="0"/>
              <a:t>][0] = lower</a:t>
            </a:r>
            <a:endParaRPr lang="it-IT" sz="900" dirty="0"/>
          </a:p>
          <a:p>
            <a:pPr marL="165100" indent="0">
              <a:buNone/>
            </a:pPr>
            <a:r>
              <a:rPr lang="en-US" sz="900" dirty="0"/>
              <a:t>        ranges[</a:t>
            </a:r>
            <a:r>
              <a:rPr lang="en-US" sz="900" dirty="0" err="1"/>
              <a:t>i</a:t>
            </a:r>
            <a:r>
              <a:rPr lang="en-US" sz="900" dirty="0"/>
              <a:t>][1] = upper </a:t>
            </a:r>
            <a:endParaRPr lang="it-IT" sz="900" dirty="0"/>
          </a:p>
          <a:p>
            <a:pPr marL="165100" indent="0">
              <a:buNone/>
            </a:pPr>
            <a:r>
              <a:rPr lang="en-US" sz="900" dirty="0"/>
              <a:t>        lower = upper </a:t>
            </a:r>
            <a:endParaRPr lang="it-IT" sz="900" dirty="0"/>
          </a:p>
          <a:p>
            <a:pPr marL="165100" indent="0">
              <a:buNone/>
            </a:pPr>
            <a:r>
              <a:rPr lang="en-US" sz="900" dirty="0"/>
              <a:t>        upper += </a:t>
            </a:r>
            <a:r>
              <a:rPr lang="en-US" sz="900" dirty="0" err="1"/>
              <a:t>time_range</a:t>
            </a:r>
            <a:endParaRPr lang="it-IT" sz="900" dirty="0"/>
          </a:p>
          <a:p>
            <a:pPr marL="165100" indent="0">
              <a:buNone/>
            </a:pPr>
            <a:r>
              <a:rPr lang="en-US" sz="900" dirty="0"/>
              <a:t>    for </a:t>
            </a:r>
            <a:r>
              <a:rPr lang="en-US" sz="900" dirty="0" err="1"/>
              <a:t>i</a:t>
            </a:r>
            <a:r>
              <a:rPr lang="en-US" sz="900" dirty="0"/>
              <a:t> in range(0, </a:t>
            </a:r>
            <a:r>
              <a:rPr lang="en-US" sz="900" dirty="0" err="1"/>
              <a:t>len</a:t>
            </a:r>
            <a:r>
              <a:rPr lang="en-US" sz="900" dirty="0"/>
              <a:t>(tweets)):</a:t>
            </a:r>
            <a:endParaRPr lang="it-IT" sz="900" dirty="0"/>
          </a:p>
          <a:p>
            <a:pPr marL="165100" indent="0">
              <a:buNone/>
            </a:pPr>
            <a:r>
              <a:rPr lang="en-US" sz="900" dirty="0"/>
              <a:t>        ranges[int((time2int(tweets[</a:t>
            </a:r>
            <a:r>
              <a:rPr lang="en-US" sz="900" dirty="0" err="1"/>
              <a:t>i</a:t>
            </a:r>
            <a:r>
              <a:rPr lang="en-US" sz="900" dirty="0"/>
              <a:t>]['date'])-start)/</a:t>
            </a:r>
            <a:r>
              <a:rPr lang="en-US" sz="900" dirty="0" err="1"/>
              <a:t>time_range</a:t>
            </a:r>
            <a:r>
              <a:rPr lang="en-US" sz="900" dirty="0"/>
              <a:t>)][2] += 1</a:t>
            </a:r>
            <a:endParaRPr lang="it-IT" sz="900" dirty="0"/>
          </a:p>
          <a:p>
            <a:pPr marL="165100" indent="0">
              <a:buNone/>
            </a:pPr>
            <a:r>
              <a:rPr lang="en-US" sz="900" dirty="0"/>
              <a:t>        ranges[int((time2int(tweets[</a:t>
            </a:r>
            <a:r>
              <a:rPr lang="en-US" sz="900" dirty="0" err="1"/>
              <a:t>i</a:t>
            </a:r>
            <a:r>
              <a:rPr lang="en-US" sz="900" dirty="0"/>
              <a:t>]['date'])-start)/</a:t>
            </a:r>
            <a:r>
              <a:rPr lang="en-US" sz="900" dirty="0" err="1"/>
              <a:t>time_range</a:t>
            </a:r>
            <a:r>
              <a:rPr lang="en-US" sz="900" dirty="0"/>
              <a:t>)][3] += tweets[</a:t>
            </a:r>
            <a:r>
              <a:rPr lang="en-US" sz="900" dirty="0" err="1"/>
              <a:t>i</a:t>
            </a:r>
            <a:r>
              <a:rPr lang="en-US" sz="900" dirty="0"/>
              <a:t>]['sentiment']      </a:t>
            </a:r>
            <a:endParaRPr lang="it-IT" sz="900" dirty="0"/>
          </a:p>
          <a:p>
            <a:pPr marL="165100" indent="0">
              <a:buNone/>
            </a:pPr>
            <a:r>
              <a:rPr lang="en-US" sz="900" dirty="0"/>
              <a:t>    for </a:t>
            </a:r>
            <a:r>
              <a:rPr lang="en-US" sz="900" dirty="0" err="1"/>
              <a:t>i</a:t>
            </a:r>
            <a:r>
              <a:rPr lang="en-US" sz="900" dirty="0"/>
              <a:t> in range (0, </a:t>
            </a:r>
            <a:r>
              <a:rPr lang="en-US" sz="900" dirty="0" err="1"/>
              <a:t>n_ranges</a:t>
            </a:r>
            <a:r>
              <a:rPr lang="en-US" sz="900" dirty="0"/>
              <a:t>):  </a:t>
            </a:r>
            <a:endParaRPr lang="it-IT" sz="900" dirty="0"/>
          </a:p>
          <a:p>
            <a:pPr marL="165100" indent="0">
              <a:buNone/>
            </a:pPr>
            <a:r>
              <a:rPr lang="en-US" sz="900" dirty="0"/>
              <a:t>        if(ranges[</a:t>
            </a:r>
            <a:r>
              <a:rPr lang="en-US" sz="900" dirty="0" err="1"/>
              <a:t>i</a:t>
            </a:r>
            <a:r>
              <a:rPr lang="en-US" sz="900" dirty="0"/>
              <a:t>][2] &gt; 0):</a:t>
            </a:r>
            <a:endParaRPr lang="it-IT" sz="900" dirty="0"/>
          </a:p>
          <a:p>
            <a:pPr marL="165100" indent="0">
              <a:buNone/>
            </a:pPr>
            <a:r>
              <a:rPr lang="en-US" sz="900" dirty="0"/>
              <a:t>            ranges[</a:t>
            </a:r>
            <a:r>
              <a:rPr lang="en-US" sz="900" dirty="0" err="1"/>
              <a:t>i</a:t>
            </a:r>
            <a:r>
              <a:rPr lang="en-US" sz="900" dirty="0"/>
              <a:t>][3] /= ranges[</a:t>
            </a:r>
            <a:r>
              <a:rPr lang="en-US" sz="900" dirty="0" err="1"/>
              <a:t>i</a:t>
            </a:r>
            <a:r>
              <a:rPr lang="en-US" sz="900" dirty="0"/>
              <a:t>][2]</a:t>
            </a:r>
            <a:endParaRPr lang="it-IT" sz="900" dirty="0"/>
          </a:p>
          <a:p>
            <a:pPr marL="165100" indent="0">
              <a:buNone/>
            </a:pPr>
            <a:r>
              <a:rPr lang="en-US" sz="900" dirty="0"/>
              <a:t>    return ranges</a:t>
            </a: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senti_tweets</a:t>
            </a:r>
            <a:endParaRPr dirty="0"/>
          </a:p>
        </p:txBody>
      </p:sp>
    </p:spTree>
    <p:extLst>
      <p:ext uri="{BB962C8B-B14F-4D97-AF65-F5344CB8AC3E}">
        <p14:creationId xmlns:p14="http://schemas.microsoft.com/office/powerpoint/2010/main" val="349770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function has the same goal as </a:t>
            </a:r>
            <a:r>
              <a:rPr lang="en-US" sz="1400" dirty="0" err="1"/>
              <a:t>senti_tweets</a:t>
            </a:r>
            <a:r>
              <a:rPr lang="en-US" sz="1400" dirty="0"/>
              <a:t> but accepts start and end as timestamps and not as integers.</a:t>
            </a:r>
            <a:endParaRPr lang="it-IT" sz="1400" dirty="0"/>
          </a:p>
          <a:p>
            <a:pPr marL="165100" indent="0">
              <a:buNone/>
            </a:pPr>
            <a:r>
              <a:rPr lang="en-US" dirty="0"/>
              <a:t> </a:t>
            </a:r>
            <a:endParaRPr lang="it-IT" dirty="0"/>
          </a:p>
          <a:p>
            <a:pPr marL="165100" indent="0">
              <a:buNone/>
            </a:pPr>
            <a:r>
              <a:rPr lang="en-US" sz="900" dirty="0"/>
              <a:t>def </a:t>
            </a:r>
            <a:r>
              <a:rPr lang="en-US" sz="900" dirty="0" err="1"/>
              <a:t>senti_tweets_time</a:t>
            </a:r>
            <a:r>
              <a:rPr lang="en-US" sz="900" dirty="0"/>
              <a:t>(</a:t>
            </a:r>
            <a:r>
              <a:rPr lang="en-US" sz="900" dirty="0" err="1"/>
              <a:t>db</a:t>
            </a:r>
            <a:r>
              <a:rPr lang="en-US" sz="900" dirty="0"/>
              <a:t>, start, end, </a:t>
            </a:r>
            <a:r>
              <a:rPr lang="en-US" sz="900" dirty="0" err="1"/>
              <a:t>time_range</a:t>
            </a:r>
            <a:r>
              <a:rPr lang="en-US" sz="900" dirty="0"/>
              <a:t>, </a:t>
            </a:r>
            <a:r>
              <a:rPr lang="en-US" sz="900" dirty="0" err="1"/>
              <a:t>only_geo</a:t>
            </a:r>
            <a:r>
              <a:rPr lang="en-US" sz="900" dirty="0"/>
              <a:t>, logger):  </a:t>
            </a:r>
            <a:endParaRPr lang="it-IT" sz="900" dirty="0"/>
          </a:p>
          <a:p>
            <a:pPr marL="165100" indent="0">
              <a:buNone/>
            </a:pPr>
            <a:r>
              <a:rPr lang="en-US" sz="900" dirty="0"/>
              <a:t>    </a:t>
            </a:r>
            <a:r>
              <a:rPr lang="it-IT" sz="900" dirty="0"/>
              <a:t>…</a:t>
            </a:r>
          </a:p>
          <a:p>
            <a:pPr marL="165100" indent="0">
              <a:buNone/>
            </a:pPr>
            <a:endParaRPr lang="it-IT" sz="900" dirty="0"/>
          </a:p>
          <a:p>
            <a:pPr marL="165100" indent="0">
              <a:buNone/>
            </a:pPr>
            <a:r>
              <a:rPr lang="en-US" sz="900" dirty="0"/>
              <a:t>    return </a:t>
            </a:r>
            <a:r>
              <a:rPr lang="en-US" sz="900" dirty="0" err="1"/>
              <a:t>senti_tweets</a:t>
            </a:r>
            <a:r>
              <a:rPr lang="en-US" sz="900" dirty="0"/>
              <a:t>(</a:t>
            </a:r>
            <a:r>
              <a:rPr lang="en-US" sz="900" dirty="0" err="1"/>
              <a:t>db</a:t>
            </a:r>
            <a:r>
              <a:rPr lang="en-US" sz="900" dirty="0"/>
              <a:t>, time2int(start), time2int(end), </a:t>
            </a:r>
            <a:r>
              <a:rPr lang="en-US" sz="900" dirty="0" err="1"/>
              <a:t>time_range</a:t>
            </a:r>
            <a:r>
              <a:rPr lang="en-US" sz="900" dirty="0"/>
              <a:t>, </a:t>
            </a:r>
            <a:r>
              <a:rPr lang="en-US" sz="900" dirty="0" err="1"/>
              <a:t>only_geo</a:t>
            </a:r>
            <a:r>
              <a:rPr lang="en-US" sz="900" dirty="0"/>
              <a:t>, logger)</a:t>
            </a: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senti_tweets_time</a:t>
            </a:r>
            <a:endParaRPr dirty="0"/>
          </a:p>
        </p:txBody>
      </p:sp>
    </p:spTree>
    <p:extLst>
      <p:ext uri="{BB962C8B-B14F-4D97-AF65-F5344CB8AC3E}">
        <p14:creationId xmlns:p14="http://schemas.microsoft.com/office/powerpoint/2010/main" val="180977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RETRIEVE DATA</a:t>
            </a:r>
            <a:endParaRPr dirty="0"/>
          </a:p>
        </p:txBody>
      </p:sp>
      <p:sp>
        <p:nvSpPr>
          <p:cNvPr id="472" name="Google Shape;472;p27"/>
          <p:cNvSpPr txBox="1">
            <a:spLocks noGrp="1"/>
          </p:cNvSpPr>
          <p:nvPr>
            <p:ph type="subTitle" idx="1"/>
          </p:nvPr>
        </p:nvSpPr>
        <p:spPr>
          <a:xfrm>
            <a:off x="6666298" y="3829675"/>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Emotional</a:t>
            </a:r>
            <a:r>
              <a:rPr lang="it-IT" dirty="0"/>
              <a:t> City for </a:t>
            </a:r>
            <a:r>
              <a:rPr lang="it-IT" dirty="0" err="1"/>
              <a:t>retrieving</a:t>
            </a:r>
            <a:r>
              <a:rPr lang="it-IT" dirty="0"/>
              <a:t> data</a:t>
            </a:r>
            <a:endParaRPr dirty="0"/>
          </a:p>
        </p:txBody>
      </p:sp>
      <p:sp>
        <p:nvSpPr>
          <p:cNvPr id="473" name="Google Shape;473;p27"/>
          <p:cNvSpPr txBox="1">
            <a:spLocks noGrp="1"/>
          </p:cNvSpPr>
          <p:nvPr>
            <p:ph type="ctrTitle" idx="4"/>
          </p:nvPr>
        </p:nvSpPr>
        <p:spPr>
          <a:xfrm>
            <a:off x="3942834" y="3396800"/>
            <a:ext cx="200791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API IMPLEMENTATION</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DATA EXTRACTION</a:t>
            </a:r>
            <a:endParaRPr dirty="0"/>
          </a:p>
        </p:txBody>
      </p:sp>
      <p:sp>
        <p:nvSpPr>
          <p:cNvPr id="475" name="Google Shape;475;p27"/>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Extraction</a:t>
            </a:r>
            <a:r>
              <a:rPr lang="it-IT" dirty="0"/>
              <a:t> of tweets from Twitter</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Python </a:t>
            </a:r>
            <a:r>
              <a:rPr lang="it-IT" dirty="0" err="1"/>
              <a:t>application</a:t>
            </a:r>
            <a:r>
              <a:rPr lang="it-IT" dirty="0"/>
              <a:t> for </a:t>
            </a:r>
            <a:r>
              <a:rPr lang="it-IT" dirty="0" err="1"/>
              <a:t>looking</a:t>
            </a:r>
            <a:r>
              <a:rPr lang="it-IT" dirty="0"/>
              <a:t> for data</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PIPELINE</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returns the number of tweets taken retrieved inside some geo coordinates and after a certain period.</a:t>
            </a:r>
            <a:endParaRPr lang="it-IT" sz="1400" dirty="0"/>
          </a:p>
          <a:p>
            <a:pPr marL="165100" indent="0">
              <a:buNone/>
            </a:pPr>
            <a:r>
              <a:rPr lang="en-US" dirty="0"/>
              <a:t> </a:t>
            </a:r>
            <a:endParaRPr lang="it-IT" dirty="0"/>
          </a:p>
          <a:p>
            <a:pPr marL="165100" indent="0">
              <a:buNone/>
            </a:pPr>
            <a:r>
              <a:rPr lang="en-US" sz="900" dirty="0"/>
              <a:t>def </a:t>
            </a:r>
            <a:r>
              <a:rPr lang="en-US" sz="900" dirty="0" err="1"/>
              <a:t>geo_count_tweets</a:t>
            </a:r>
            <a:r>
              <a:rPr lang="en-US" sz="900" dirty="0"/>
              <a:t>(</a:t>
            </a:r>
            <a:r>
              <a:rPr lang="en-US" sz="900" dirty="0" err="1"/>
              <a:t>db</a:t>
            </a:r>
            <a:r>
              <a:rPr lang="en-US" sz="900" dirty="0"/>
              <a:t>, time, geo, logger):</a:t>
            </a:r>
            <a:endParaRPr lang="it-IT" sz="900" dirty="0"/>
          </a:p>
          <a:p>
            <a:pPr marL="165100" indent="0">
              <a:buNone/>
            </a:pPr>
            <a:r>
              <a:rPr lang="en-US" sz="900" dirty="0"/>
              <a:t>    </a:t>
            </a:r>
            <a:r>
              <a:rPr lang="it-IT" sz="900" dirty="0"/>
              <a:t>…</a:t>
            </a:r>
          </a:p>
          <a:p>
            <a:pPr marL="165100" indent="0">
              <a:buNone/>
            </a:pPr>
            <a:r>
              <a:rPr lang="en-US" sz="900" dirty="0"/>
              <a:t>        </a:t>
            </a:r>
            <a:endParaRPr lang="it-IT" sz="900" dirty="0"/>
          </a:p>
          <a:p>
            <a:pPr marL="165100" indent="0">
              <a:buNone/>
            </a:pPr>
            <a:r>
              <a:rPr lang="en-US" sz="900" dirty="0"/>
              <a:t>    tweets = list(</a:t>
            </a:r>
            <a:r>
              <a:rPr lang="en-US" sz="900" dirty="0" err="1"/>
              <a:t>db.Message.find</a:t>
            </a:r>
            <a:r>
              <a:rPr lang="en-US" sz="900" dirty="0"/>
              <a:t>({"$and": [</a:t>
            </a:r>
            <a:endParaRPr lang="it-IT" sz="900" dirty="0"/>
          </a:p>
          <a:p>
            <a:pPr marL="165100" indent="0">
              <a:buNone/>
            </a:pPr>
            <a:r>
              <a:rPr lang="en-US" sz="900" dirty="0"/>
              <a:t>        {"location": {"$</a:t>
            </a:r>
            <a:r>
              <a:rPr lang="en-US" sz="900" dirty="0" err="1"/>
              <a:t>geoWithin</a:t>
            </a:r>
            <a:r>
              <a:rPr lang="en-US" sz="900" dirty="0"/>
              <a:t>": {"$box": geo} } }, </a:t>
            </a:r>
            <a:endParaRPr lang="it-IT" sz="900" dirty="0"/>
          </a:p>
          <a:p>
            <a:pPr marL="165100" indent="0">
              <a:buNone/>
            </a:pPr>
            <a:r>
              <a:rPr lang="en-US" sz="900" dirty="0"/>
              <a:t>        {"date": {"$</a:t>
            </a:r>
            <a:r>
              <a:rPr lang="en-US" sz="900" dirty="0" err="1"/>
              <a:t>gte</a:t>
            </a:r>
            <a:r>
              <a:rPr lang="en-US" sz="900" dirty="0"/>
              <a:t>": int2time(time)} } </a:t>
            </a:r>
            <a:endParaRPr lang="it-IT" sz="900" dirty="0"/>
          </a:p>
          <a:p>
            <a:pPr marL="165100" indent="0">
              <a:buNone/>
            </a:pPr>
            <a:r>
              <a:rPr lang="en-US" sz="900" dirty="0"/>
              <a:t>    ]}))</a:t>
            </a:r>
            <a:endParaRPr lang="it-IT" sz="900" dirty="0"/>
          </a:p>
          <a:p>
            <a:pPr marL="165100" indent="0">
              <a:buNone/>
            </a:pPr>
            <a:r>
              <a:rPr lang="en-US" sz="900" dirty="0"/>
              <a:t>    return </a:t>
            </a:r>
            <a:r>
              <a:rPr lang="en-US" sz="900" dirty="0" err="1"/>
              <a:t>len</a:t>
            </a:r>
            <a:r>
              <a:rPr lang="en-US" sz="900" dirty="0"/>
              <a:t>(tweets)</a:t>
            </a: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geo_count_tweets</a:t>
            </a:r>
            <a:endParaRPr dirty="0"/>
          </a:p>
        </p:txBody>
      </p:sp>
    </p:spTree>
    <p:extLst>
      <p:ext uri="{BB962C8B-B14F-4D97-AF65-F5344CB8AC3E}">
        <p14:creationId xmlns:p14="http://schemas.microsoft.com/office/powerpoint/2010/main" val="855094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function has the same goal as </a:t>
            </a:r>
            <a:r>
              <a:rPr lang="en-US" sz="1400" dirty="0" err="1"/>
              <a:t>geo_count_tweets</a:t>
            </a:r>
            <a:r>
              <a:rPr lang="en-US" sz="1400" dirty="0"/>
              <a:t> but accepts time as timestamp and not as integer.</a:t>
            </a:r>
            <a:endParaRPr lang="it-IT" sz="1400" dirty="0"/>
          </a:p>
          <a:p>
            <a:pPr marL="165100" indent="0">
              <a:buNone/>
            </a:pPr>
            <a:r>
              <a:rPr lang="en-US" dirty="0"/>
              <a:t> </a:t>
            </a:r>
            <a:endParaRPr lang="it-IT" dirty="0"/>
          </a:p>
          <a:p>
            <a:pPr marL="165100" indent="0">
              <a:buNone/>
            </a:pPr>
            <a:r>
              <a:rPr lang="en-US" sz="900" dirty="0"/>
              <a:t>def </a:t>
            </a:r>
            <a:r>
              <a:rPr lang="en-US" sz="900" dirty="0" err="1"/>
              <a:t>geo_count_tweets_time</a:t>
            </a:r>
            <a:r>
              <a:rPr lang="en-US" sz="900" dirty="0"/>
              <a:t>(</a:t>
            </a:r>
            <a:r>
              <a:rPr lang="en-US" sz="900" dirty="0" err="1"/>
              <a:t>db</a:t>
            </a:r>
            <a:r>
              <a:rPr lang="en-US" sz="900" dirty="0"/>
              <a:t>, time, geo, logger):</a:t>
            </a:r>
            <a:endParaRPr lang="it-IT" sz="900" dirty="0"/>
          </a:p>
          <a:p>
            <a:pPr marL="165100" indent="0">
              <a:buNone/>
            </a:pPr>
            <a:r>
              <a:rPr lang="en-US" sz="900" dirty="0"/>
              <a:t>    </a:t>
            </a:r>
            <a:r>
              <a:rPr lang="it-IT" sz="900" dirty="0"/>
              <a:t>…</a:t>
            </a:r>
          </a:p>
          <a:p>
            <a:pPr marL="165100" indent="0">
              <a:buNone/>
            </a:pPr>
            <a:r>
              <a:rPr lang="en-US" sz="900" dirty="0"/>
              <a:t>        </a:t>
            </a:r>
            <a:endParaRPr lang="it-IT" sz="900" dirty="0"/>
          </a:p>
          <a:p>
            <a:pPr marL="165100" indent="0">
              <a:buNone/>
            </a:pPr>
            <a:r>
              <a:rPr lang="en-US" sz="900" dirty="0"/>
              <a:t>    return </a:t>
            </a:r>
            <a:r>
              <a:rPr lang="en-US" sz="900" dirty="0" err="1"/>
              <a:t>geo_count_tweets</a:t>
            </a:r>
            <a:r>
              <a:rPr lang="en-US" sz="900" dirty="0"/>
              <a:t>(</a:t>
            </a:r>
            <a:r>
              <a:rPr lang="en-US" sz="900" dirty="0" err="1"/>
              <a:t>db</a:t>
            </a:r>
            <a:r>
              <a:rPr lang="en-US" sz="900" dirty="0"/>
              <a:t>, time2int(time), geo, logger)</a:t>
            </a: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geo_count_tweets_time</a:t>
            </a:r>
            <a:endParaRPr dirty="0"/>
          </a:p>
        </p:txBody>
      </p:sp>
    </p:spTree>
    <p:extLst>
      <p:ext uri="{BB962C8B-B14F-4D97-AF65-F5344CB8AC3E}">
        <p14:creationId xmlns:p14="http://schemas.microsoft.com/office/powerpoint/2010/main" val="1445989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function acts as </a:t>
            </a:r>
            <a:r>
              <a:rPr lang="en-US" sz="1400" dirty="0" err="1"/>
              <a:t>geo_count_tweets</a:t>
            </a:r>
            <a:r>
              <a:rPr lang="en-US" sz="1400" dirty="0"/>
              <a:t> but it also calculates the mean of the sentiment.</a:t>
            </a:r>
            <a:endParaRPr lang="it-IT" sz="1400" dirty="0"/>
          </a:p>
          <a:p>
            <a:pPr marL="165100" indent="0">
              <a:buNone/>
            </a:pPr>
            <a:r>
              <a:rPr lang="en-US" dirty="0"/>
              <a:t> </a:t>
            </a:r>
            <a:endParaRPr lang="it-IT" dirty="0"/>
          </a:p>
          <a:p>
            <a:pPr marL="165100" indent="0">
              <a:buNone/>
            </a:pPr>
            <a:r>
              <a:rPr lang="en-US" sz="900" dirty="0"/>
              <a:t>def </a:t>
            </a:r>
            <a:r>
              <a:rPr lang="en-US" sz="900" dirty="0" err="1"/>
              <a:t>geo_senti_tweets</a:t>
            </a:r>
            <a:r>
              <a:rPr lang="en-US" sz="900" dirty="0"/>
              <a:t>(</a:t>
            </a:r>
            <a:r>
              <a:rPr lang="en-US" sz="900" dirty="0" err="1"/>
              <a:t>db</a:t>
            </a:r>
            <a:r>
              <a:rPr lang="en-US" sz="900" dirty="0"/>
              <a:t>, time, </a:t>
            </a:r>
            <a:r>
              <a:rPr lang="en-US" sz="900" dirty="0" err="1"/>
              <a:t>geo_box</a:t>
            </a:r>
            <a:r>
              <a:rPr lang="en-US" sz="900" dirty="0"/>
              <a:t>, logger):</a:t>
            </a:r>
            <a:endParaRPr lang="it-IT" sz="900" dirty="0"/>
          </a:p>
          <a:p>
            <a:pPr marL="165100" indent="0">
              <a:buNone/>
            </a:pPr>
            <a:r>
              <a:rPr lang="en-US" sz="900" dirty="0"/>
              <a:t>    </a:t>
            </a:r>
            <a:r>
              <a:rPr lang="it-IT" sz="900" dirty="0"/>
              <a:t>…</a:t>
            </a:r>
          </a:p>
          <a:p>
            <a:pPr marL="165100" indent="0">
              <a:buNone/>
            </a:pPr>
            <a:r>
              <a:rPr lang="en-US" sz="900" dirty="0"/>
              <a:t>        </a:t>
            </a:r>
            <a:endParaRPr lang="it-IT" sz="900" dirty="0"/>
          </a:p>
          <a:p>
            <a:pPr marL="165100" indent="0">
              <a:buNone/>
            </a:pPr>
            <a:r>
              <a:rPr lang="en-US" sz="900" dirty="0"/>
              <a:t>    tweets = list(</a:t>
            </a:r>
            <a:r>
              <a:rPr lang="en-US" sz="900" dirty="0" err="1"/>
              <a:t>db.Message.find</a:t>
            </a:r>
            <a:r>
              <a:rPr lang="en-US" sz="900" dirty="0"/>
              <a:t>({"$and": [</a:t>
            </a:r>
            <a:endParaRPr lang="it-IT" sz="900" dirty="0"/>
          </a:p>
          <a:p>
            <a:pPr marL="165100" indent="0">
              <a:buNone/>
            </a:pPr>
            <a:r>
              <a:rPr lang="en-US" sz="900" dirty="0"/>
              <a:t>        {"location": {"$</a:t>
            </a:r>
            <a:r>
              <a:rPr lang="en-US" sz="900" dirty="0" err="1"/>
              <a:t>geoWithin</a:t>
            </a:r>
            <a:r>
              <a:rPr lang="en-US" sz="900" dirty="0"/>
              <a:t>": {"$box": </a:t>
            </a:r>
            <a:r>
              <a:rPr lang="en-US" sz="900" dirty="0" err="1"/>
              <a:t>geo_box</a:t>
            </a:r>
            <a:r>
              <a:rPr lang="en-US" sz="900" dirty="0"/>
              <a:t>} } }, </a:t>
            </a:r>
            <a:endParaRPr lang="it-IT" sz="900" dirty="0"/>
          </a:p>
          <a:p>
            <a:pPr marL="165100" indent="0">
              <a:buNone/>
            </a:pPr>
            <a:r>
              <a:rPr lang="en-US" sz="900" dirty="0"/>
              <a:t>        {"date": {"$</a:t>
            </a:r>
            <a:r>
              <a:rPr lang="en-US" sz="900" dirty="0" err="1"/>
              <a:t>gte</a:t>
            </a:r>
            <a:r>
              <a:rPr lang="en-US" sz="900" dirty="0"/>
              <a:t>": int2time(time)} } </a:t>
            </a:r>
            <a:endParaRPr lang="it-IT" sz="900" dirty="0"/>
          </a:p>
          <a:p>
            <a:pPr marL="165100" indent="0">
              <a:buNone/>
            </a:pPr>
            <a:r>
              <a:rPr lang="en-US" sz="900" dirty="0"/>
              <a:t>    ]}))</a:t>
            </a:r>
          </a:p>
          <a:p>
            <a:pPr marL="165100" indent="0">
              <a:buNone/>
            </a:pPr>
            <a:r>
              <a:rPr lang="en-US" sz="900" dirty="0"/>
              <a:t>    sentiment = 0</a:t>
            </a:r>
            <a:endParaRPr lang="it-IT" sz="900" dirty="0"/>
          </a:p>
          <a:p>
            <a:pPr marL="165100" indent="0">
              <a:buNone/>
            </a:pPr>
            <a:r>
              <a:rPr lang="en-US" sz="900" dirty="0"/>
              <a:t>    for </a:t>
            </a:r>
            <a:r>
              <a:rPr lang="en-US" sz="900" dirty="0" err="1"/>
              <a:t>i</a:t>
            </a:r>
            <a:r>
              <a:rPr lang="en-US" sz="900" dirty="0"/>
              <a:t> in range(0, </a:t>
            </a:r>
            <a:r>
              <a:rPr lang="en-US" sz="900" dirty="0" err="1"/>
              <a:t>len</a:t>
            </a:r>
            <a:r>
              <a:rPr lang="en-US" sz="900" dirty="0"/>
              <a:t>(tweets)):</a:t>
            </a:r>
            <a:endParaRPr lang="it-IT" sz="900" dirty="0"/>
          </a:p>
          <a:p>
            <a:pPr marL="165100" indent="0">
              <a:buNone/>
            </a:pPr>
            <a:r>
              <a:rPr lang="en-US" sz="900" dirty="0"/>
              <a:t>        sentiment += tweets[</a:t>
            </a:r>
            <a:r>
              <a:rPr lang="en-US" sz="900" dirty="0" err="1"/>
              <a:t>i</a:t>
            </a:r>
            <a:r>
              <a:rPr lang="en-US" sz="900" dirty="0"/>
              <a:t>]['sentiment']</a:t>
            </a:r>
            <a:endParaRPr lang="it-IT" sz="900" dirty="0"/>
          </a:p>
          <a:p>
            <a:pPr marL="165100" indent="0">
              <a:buNone/>
            </a:pPr>
            <a:r>
              <a:rPr lang="en-US" sz="900" dirty="0"/>
              <a:t>    return sentiment/</a:t>
            </a:r>
            <a:r>
              <a:rPr lang="en-US" sz="900" dirty="0" err="1"/>
              <a:t>len</a:t>
            </a:r>
            <a:r>
              <a:rPr lang="en-US" sz="900" dirty="0"/>
              <a:t>(tweets) if </a:t>
            </a:r>
            <a:r>
              <a:rPr lang="en-US" sz="900" dirty="0" err="1"/>
              <a:t>len</a:t>
            </a:r>
            <a:r>
              <a:rPr lang="en-US" sz="900" dirty="0"/>
              <a:t>(tweets) &gt; 0 else 0</a:t>
            </a:r>
            <a:endParaRPr lang="it-IT" sz="900" dirty="0"/>
          </a:p>
          <a:p>
            <a:pPr marL="165100" indent="0">
              <a:buNone/>
            </a:pP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geo_senti_tweets</a:t>
            </a:r>
            <a:endParaRPr dirty="0"/>
          </a:p>
        </p:txBody>
      </p:sp>
    </p:spTree>
    <p:extLst>
      <p:ext uri="{BB962C8B-B14F-4D97-AF65-F5344CB8AC3E}">
        <p14:creationId xmlns:p14="http://schemas.microsoft.com/office/powerpoint/2010/main" val="1355733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function has the same goal as </a:t>
            </a:r>
            <a:r>
              <a:rPr lang="en-US" sz="1400" dirty="0" err="1"/>
              <a:t>geo_senti_tweets</a:t>
            </a:r>
            <a:r>
              <a:rPr lang="en-US" sz="1400" dirty="0"/>
              <a:t> but accepts time as timestamp and not as integer.</a:t>
            </a:r>
            <a:endParaRPr lang="it-IT" sz="1400" dirty="0"/>
          </a:p>
          <a:p>
            <a:pPr marL="165100" indent="0">
              <a:buNone/>
            </a:pPr>
            <a:r>
              <a:rPr lang="en-US" dirty="0"/>
              <a:t> </a:t>
            </a:r>
            <a:endParaRPr lang="it-IT" dirty="0"/>
          </a:p>
          <a:p>
            <a:pPr marL="165100" indent="0">
              <a:buNone/>
            </a:pPr>
            <a:r>
              <a:rPr lang="en-US" sz="900" dirty="0"/>
              <a:t>def </a:t>
            </a:r>
            <a:r>
              <a:rPr lang="en-US" sz="900" dirty="0" err="1"/>
              <a:t>geo_senti_tweets_time</a:t>
            </a:r>
            <a:r>
              <a:rPr lang="en-US" sz="900" dirty="0"/>
              <a:t>(</a:t>
            </a:r>
            <a:r>
              <a:rPr lang="en-US" sz="900" dirty="0" err="1"/>
              <a:t>db</a:t>
            </a:r>
            <a:r>
              <a:rPr lang="en-US" sz="900" dirty="0"/>
              <a:t>, time, </a:t>
            </a:r>
            <a:r>
              <a:rPr lang="en-US" sz="900" dirty="0" err="1"/>
              <a:t>geo_box</a:t>
            </a:r>
            <a:r>
              <a:rPr lang="en-US" sz="900" dirty="0"/>
              <a:t>, logger):</a:t>
            </a:r>
            <a:endParaRPr lang="it-IT" sz="900" dirty="0"/>
          </a:p>
          <a:p>
            <a:pPr marL="165100" indent="0">
              <a:buNone/>
            </a:pPr>
            <a:r>
              <a:rPr lang="en-US" sz="900" dirty="0"/>
              <a:t>    </a:t>
            </a:r>
            <a:r>
              <a:rPr lang="it-IT" sz="900" dirty="0"/>
              <a:t>…</a:t>
            </a:r>
          </a:p>
          <a:p>
            <a:pPr marL="165100" indent="0">
              <a:buNone/>
            </a:pPr>
            <a:r>
              <a:rPr lang="en-US" sz="900" dirty="0"/>
              <a:t>    </a:t>
            </a:r>
            <a:endParaRPr lang="it-IT" sz="900" dirty="0"/>
          </a:p>
          <a:p>
            <a:pPr marL="165100" indent="0">
              <a:buNone/>
            </a:pPr>
            <a:r>
              <a:rPr lang="en-US" sz="900" dirty="0"/>
              <a:t>    return </a:t>
            </a:r>
            <a:r>
              <a:rPr lang="en-US" sz="900" dirty="0" err="1"/>
              <a:t>geo_senti_tweets</a:t>
            </a:r>
            <a:r>
              <a:rPr lang="en-US" sz="900" dirty="0"/>
              <a:t>(</a:t>
            </a:r>
            <a:r>
              <a:rPr lang="en-US" sz="900" dirty="0" err="1"/>
              <a:t>db</a:t>
            </a:r>
            <a:r>
              <a:rPr lang="en-US" sz="900" dirty="0"/>
              <a:t>, time2int(time), </a:t>
            </a:r>
            <a:r>
              <a:rPr lang="en-US" sz="900" dirty="0" err="1"/>
              <a:t>geo_box</a:t>
            </a:r>
            <a:r>
              <a:rPr lang="en-US" sz="900" dirty="0"/>
              <a:t>, logger)</a:t>
            </a:r>
            <a:endParaRPr lang="it-IT" sz="900" dirty="0"/>
          </a:p>
          <a:p>
            <a:pPr marL="165100" indent="0">
              <a:buNone/>
            </a:pP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geo_senti_tweets_time</a:t>
            </a:r>
            <a:endParaRPr dirty="0"/>
          </a:p>
        </p:txBody>
      </p:sp>
    </p:spTree>
    <p:extLst>
      <p:ext uri="{BB962C8B-B14F-4D97-AF65-F5344CB8AC3E}">
        <p14:creationId xmlns:p14="http://schemas.microsoft.com/office/powerpoint/2010/main" val="322697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function returns the tweets gathered between two periods of time and containing specific query words in the text.</a:t>
            </a:r>
            <a:endParaRPr lang="it-IT" sz="1400" dirty="0"/>
          </a:p>
          <a:p>
            <a:pPr marL="165100" indent="0">
              <a:buNone/>
            </a:pPr>
            <a:r>
              <a:rPr lang="en-US" dirty="0"/>
              <a:t> </a:t>
            </a:r>
            <a:endParaRPr lang="it-IT" dirty="0"/>
          </a:p>
          <a:p>
            <a:pPr marL="165100" indent="0">
              <a:buNone/>
            </a:pPr>
            <a:r>
              <a:rPr lang="en-US" sz="900" dirty="0"/>
              <a:t>def </a:t>
            </a:r>
            <a:r>
              <a:rPr lang="en-US" sz="900" dirty="0" err="1"/>
              <a:t>search_tweets</a:t>
            </a:r>
            <a:r>
              <a:rPr lang="en-US" sz="900" dirty="0"/>
              <a:t>(</a:t>
            </a:r>
            <a:r>
              <a:rPr lang="en-US" sz="900" dirty="0" err="1"/>
              <a:t>db</a:t>
            </a:r>
            <a:r>
              <a:rPr lang="en-US" sz="900" dirty="0"/>
              <a:t>, start, end, query, logger):</a:t>
            </a:r>
            <a:endParaRPr lang="it-IT" sz="900" dirty="0"/>
          </a:p>
          <a:p>
            <a:pPr marL="165100" indent="0">
              <a:buNone/>
            </a:pPr>
            <a:r>
              <a:rPr lang="en-US" sz="900" dirty="0"/>
              <a:t>    … </a:t>
            </a:r>
            <a:endParaRPr lang="it-IT" sz="900" dirty="0"/>
          </a:p>
          <a:p>
            <a:pPr marL="165100" indent="0">
              <a:buNone/>
            </a:pPr>
            <a:r>
              <a:rPr lang="en-US" sz="900" dirty="0"/>
              <a:t>    q = ""</a:t>
            </a:r>
            <a:endParaRPr lang="it-IT" sz="900" dirty="0"/>
          </a:p>
          <a:p>
            <a:pPr marL="165100" indent="0">
              <a:buNone/>
            </a:pPr>
            <a:r>
              <a:rPr lang="en-US" sz="900" dirty="0"/>
              <a:t>    for s in query:</a:t>
            </a:r>
            <a:endParaRPr lang="it-IT" sz="900" dirty="0"/>
          </a:p>
          <a:p>
            <a:pPr marL="165100" indent="0">
              <a:buNone/>
            </a:pPr>
            <a:r>
              <a:rPr lang="en-US" sz="900" dirty="0"/>
              <a:t>        q += s + " "</a:t>
            </a:r>
            <a:endParaRPr lang="it-IT" sz="900" dirty="0"/>
          </a:p>
          <a:p>
            <a:pPr marL="165100" indent="0">
              <a:buNone/>
            </a:pPr>
            <a:r>
              <a:rPr lang="en-US" sz="900" dirty="0"/>
              <a:t>    tweets = list(</a:t>
            </a:r>
            <a:r>
              <a:rPr lang="en-US" sz="900" dirty="0" err="1"/>
              <a:t>db.Message.find</a:t>
            </a:r>
            <a:r>
              <a:rPr lang="en-US" sz="900" dirty="0"/>
              <a:t>({"$and": [</a:t>
            </a:r>
            <a:endParaRPr lang="it-IT" sz="900" dirty="0"/>
          </a:p>
          <a:p>
            <a:pPr marL="165100" indent="0">
              <a:buNone/>
            </a:pPr>
            <a:r>
              <a:rPr lang="en-US" sz="900" dirty="0"/>
              <a:t>            {"date": {</a:t>
            </a:r>
            <a:endParaRPr lang="it-IT" sz="900" dirty="0"/>
          </a:p>
          <a:p>
            <a:pPr marL="165100" indent="0">
              <a:buNone/>
            </a:pPr>
            <a:r>
              <a:rPr lang="en-US" sz="900" dirty="0"/>
              <a:t>                "$</a:t>
            </a:r>
            <a:r>
              <a:rPr lang="en-US" sz="900" dirty="0" err="1"/>
              <a:t>gte</a:t>
            </a:r>
            <a:r>
              <a:rPr lang="en-US" sz="900" dirty="0"/>
              <a:t>": int2time(start),</a:t>
            </a:r>
            <a:endParaRPr lang="it-IT" sz="900" dirty="0"/>
          </a:p>
          <a:p>
            <a:pPr marL="165100" indent="0">
              <a:buNone/>
            </a:pPr>
            <a:r>
              <a:rPr lang="en-US" sz="900" dirty="0"/>
              <a:t>                "$</a:t>
            </a:r>
            <a:r>
              <a:rPr lang="en-US" sz="900" dirty="0" err="1"/>
              <a:t>lt</a:t>
            </a:r>
            <a:r>
              <a:rPr lang="en-US" sz="900" dirty="0"/>
              <a:t>": int2time(end)</a:t>
            </a:r>
            <a:endParaRPr lang="it-IT" sz="900" dirty="0"/>
          </a:p>
          <a:p>
            <a:pPr marL="165100" indent="0">
              <a:buNone/>
            </a:pPr>
            <a:r>
              <a:rPr lang="en-US" sz="900" dirty="0"/>
              <a:t>            }},</a:t>
            </a:r>
            <a:endParaRPr lang="it-IT" sz="900" dirty="0"/>
          </a:p>
          <a:p>
            <a:pPr marL="165100" indent="0">
              <a:buNone/>
            </a:pPr>
            <a:r>
              <a:rPr lang="en-US" sz="900" dirty="0"/>
              <a:t>            { "$text": { "$search": q } }       # text filter</a:t>
            </a:r>
            <a:endParaRPr lang="it-IT" sz="900" dirty="0"/>
          </a:p>
          <a:p>
            <a:pPr marL="165100" indent="0">
              <a:buNone/>
            </a:pPr>
            <a:r>
              <a:rPr lang="en-US" sz="900" dirty="0"/>
              <a:t>        ]}))</a:t>
            </a:r>
            <a:endParaRPr lang="it-IT" sz="900" dirty="0"/>
          </a:p>
          <a:p>
            <a:pPr marL="165100" indent="0">
              <a:buNone/>
            </a:pPr>
            <a:r>
              <a:rPr lang="en-US" sz="900" dirty="0"/>
              <a:t>    </a:t>
            </a:r>
            <a:endParaRPr lang="it-IT" sz="900" dirty="0"/>
          </a:p>
          <a:p>
            <a:pPr marL="165100" indent="0">
              <a:buNone/>
            </a:pPr>
            <a:r>
              <a:rPr lang="en-US" sz="900" dirty="0"/>
              <a:t>    </a:t>
            </a:r>
            <a:r>
              <a:rPr lang="en-US" sz="900" dirty="0" err="1"/>
              <a:t>listTweets</a:t>
            </a:r>
            <a:r>
              <a:rPr lang="en-US" sz="900" dirty="0"/>
              <a:t> = []</a:t>
            </a:r>
            <a:endParaRPr lang="it-IT" sz="900" dirty="0"/>
          </a:p>
          <a:p>
            <a:pPr marL="165100" indent="0">
              <a:buNone/>
            </a:pPr>
            <a:r>
              <a:rPr lang="en-US" sz="900" dirty="0"/>
              <a:t>    for tweet in tweets:</a:t>
            </a:r>
            <a:endParaRPr lang="it-IT" sz="900" dirty="0"/>
          </a:p>
          <a:p>
            <a:pPr marL="165100" indent="0">
              <a:buNone/>
            </a:pPr>
            <a:r>
              <a:rPr lang="en-US" sz="900" dirty="0"/>
              <a:t>        </a:t>
            </a:r>
            <a:r>
              <a:rPr lang="en-US" sz="900" dirty="0" err="1"/>
              <a:t>newTweet</a:t>
            </a:r>
            <a:r>
              <a:rPr lang="en-US" sz="900" dirty="0"/>
              <a:t> = </a:t>
            </a:r>
            <a:r>
              <a:rPr lang="en-US" sz="900" dirty="0" err="1"/>
              <a:t>createTweet</a:t>
            </a:r>
            <a:r>
              <a:rPr lang="en-US" sz="900" dirty="0"/>
              <a:t>(tweet, logger) </a:t>
            </a:r>
            <a:endParaRPr lang="it-IT" sz="900" dirty="0"/>
          </a:p>
          <a:p>
            <a:pPr marL="165100" indent="0">
              <a:buNone/>
            </a:pPr>
            <a:r>
              <a:rPr lang="en-US" sz="900" dirty="0"/>
              <a:t>        </a:t>
            </a:r>
            <a:r>
              <a:rPr lang="en-US" sz="900" dirty="0" err="1"/>
              <a:t>listTweets.append</a:t>
            </a:r>
            <a:r>
              <a:rPr lang="en-US" sz="900" dirty="0"/>
              <a:t>(</a:t>
            </a:r>
            <a:r>
              <a:rPr lang="en-US" sz="900" dirty="0" err="1"/>
              <a:t>newTweet</a:t>
            </a:r>
            <a:r>
              <a:rPr lang="en-US" sz="900" dirty="0"/>
              <a:t>)</a:t>
            </a:r>
            <a:endParaRPr lang="it-IT" sz="900" dirty="0"/>
          </a:p>
          <a:p>
            <a:pPr marL="165100" indent="0">
              <a:buNone/>
            </a:pPr>
            <a:r>
              <a:rPr lang="en-US" sz="900" dirty="0"/>
              <a:t>    return </a:t>
            </a:r>
            <a:r>
              <a:rPr lang="en-US" sz="900" dirty="0" err="1"/>
              <a:t>listTweets</a:t>
            </a:r>
            <a:endParaRPr lang="it-IT" sz="900" dirty="0"/>
          </a:p>
          <a:p>
            <a:pPr marL="165100" indent="0">
              <a:buNone/>
            </a:pP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search_tweets</a:t>
            </a:r>
            <a:endParaRPr dirty="0"/>
          </a:p>
        </p:txBody>
      </p:sp>
    </p:spTree>
    <p:extLst>
      <p:ext uri="{BB962C8B-B14F-4D97-AF65-F5344CB8AC3E}">
        <p14:creationId xmlns:p14="http://schemas.microsoft.com/office/powerpoint/2010/main" val="2135949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function has the same goal as </a:t>
            </a:r>
            <a:r>
              <a:rPr lang="en-US" sz="1400" dirty="0" err="1"/>
              <a:t>search_tweets</a:t>
            </a:r>
            <a:r>
              <a:rPr lang="en-US" sz="1400" dirty="0"/>
              <a:t> but accepts start and end as timestamps and not as integers.</a:t>
            </a:r>
            <a:endParaRPr lang="it-IT" sz="1400" dirty="0"/>
          </a:p>
          <a:p>
            <a:pPr marL="165100" indent="0">
              <a:buNone/>
            </a:pPr>
            <a:r>
              <a:rPr lang="en-US" dirty="0"/>
              <a:t> </a:t>
            </a:r>
            <a:endParaRPr lang="it-IT" dirty="0"/>
          </a:p>
          <a:p>
            <a:pPr marL="165100" indent="0">
              <a:buNone/>
            </a:pPr>
            <a:r>
              <a:rPr lang="en-US" sz="900" dirty="0"/>
              <a:t>def </a:t>
            </a:r>
            <a:r>
              <a:rPr lang="en-US" sz="900" dirty="0" err="1"/>
              <a:t>search_tweets_time</a:t>
            </a:r>
            <a:r>
              <a:rPr lang="en-US" sz="900" dirty="0"/>
              <a:t>(</a:t>
            </a:r>
            <a:r>
              <a:rPr lang="en-US" sz="900" dirty="0" err="1"/>
              <a:t>db</a:t>
            </a:r>
            <a:r>
              <a:rPr lang="en-US" sz="900" dirty="0"/>
              <a:t>, start, end, query, logger):</a:t>
            </a:r>
            <a:endParaRPr lang="it-IT" sz="900" dirty="0"/>
          </a:p>
          <a:p>
            <a:pPr marL="165100" indent="0">
              <a:buNone/>
            </a:pPr>
            <a:r>
              <a:rPr lang="it-IT" sz="900" dirty="0"/>
              <a:t>    …</a:t>
            </a:r>
          </a:p>
          <a:p>
            <a:pPr marL="165100" indent="0">
              <a:buNone/>
            </a:pPr>
            <a:r>
              <a:rPr lang="en-US" sz="900" dirty="0"/>
              <a:t>        </a:t>
            </a:r>
            <a:endParaRPr lang="it-IT" sz="900" dirty="0"/>
          </a:p>
          <a:p>
            <a:pPr marL="165100" indent="0">
              <a:buNone/>
            </a:pPr>
            <a:r>
              <a:rPr lang="en-US" sz="900" dirty="0"/>
              <a:t>    return </a:t>
            </a:r>
            <a:r>
              <a:rPr lang="en-US" sz="900" dirty="0" err="1"/>
              <a:t>search_tweets</a:t>
            </a:r>
            <a:r>
              <a:rPr lang="en-US" sz="900" dirty="0"/>
              <a:t>(</a:t>
            </a:r>
            <a:r>
              <a:rPr lang="en-US" sz="900" dirty="0" err="1"/>
              <a:t>db</a:t>
            </a:r>
            <a:r>
              <a:rPr lang="en-US" sz="900" dirty="0"/>
              <a:t>, time2int(start), time2int(end), query, logger)</a:t>
            </a:r>
            <a:endParaRPr lang="it-IT" sz="900" dirty="0"/>
          </a:p>
          <a:p>
            <a:pPr marL="165100" indent="0">
              <a:buNone/>
            </a:pP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search_tweets_time</a:t>
            </a:r>
            <a:endParaRPr dirty="0"/>
          </a:p>
        </p:txBody>
      </p:sp>
    </p:spTree>
    <p:extLst>
      <p:ext uri="{BB962C8B-B14F-4D97-AF65-F5344CB8AC3E}">
        <p14:creationId xmlns:p14="http://schemas.microsoft.com/office/powerpoint/2010/main" val="1242679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function returns the tweets given different filters: query words, minimum sentiment, maximum sentiment, geo position and maximum time.</a:t>
            </a:r>
            <a:endParaRPr lang="it-IT" sz="1400" dirty="0"/>
          </a:p>
          <a:p>
            <a:pPr marL="165100" indent="0">
              <a:buNone/>
            </a:pPr>
            <a:r>
              <a:rPr lang="en-US" dirty="0"/>
              <a:t> </a:t>
            </a:r>
            <a:endParaRPr lang="it-IT" dirty="0"/>
          </a:p>
          <a:p>
            <a:pPr marL="165100" indent="0">
              <a:buNone/>
            </a:pPr>
            <a:r>
              <a:rPr lang="en-US" dirty="0"/>
              <a:t>def </a:t>
            </a:r>
            <a:r>
              <a:rPr lang="en-US" dirty="0" err="1"/>
              <a:t>search_geo_tweets</a:t>
            </a:r>
            <a:r>
              <a:rPr lang="en-US" dirty="0"/>
              <a:t>(</a:t>
            </a:r>
            <a:r>
              <a:rPr lang="en-US" dirty="0" err="1"/>
              <a:t>db</a:t>
            </a:r>
            <a:r>
              <a:rPr lang="en-US" dirty="0"/>
              <a:t>, query, </a:t>
            </a:r>
            <a:r>
              <a:rPr lang="en-US" dirty="0" err="1"/>
              <a:t>sentiment_min</a:t>
            </a:r>
            <a:r>
              <a:rPr lang="en-US" dirty="0"/>
              <a:t>, </a:t>
            </a:r>
            <a:r>
              <a:rPr lang="en-US" dirty="0" err="1"/>
              <a:t>sentiment_max</a:t>
            </a:r>
            <a:r>
              <a:rPr lang="en-US" dirty="0"/>
              <a:t>, geo, time, logger):</a:t>
            </a:r>
            <a:endParaRPr lang="it-IT" dirty="0"/>
          </a:p>
          <a:p>
            <a:pPr marL="165100" indent="0">
              <a:buNone/>
            </a:pPr>
            <a:r>
              <a:rPr lang="en-US" dirty="0"/>
              <a:t>    …    </a:t>
            </a:r>
            <a:endParaRPr lang="it-IT" dirty="0"/>
          </a:p>
          <a:p>
            <a:pPr marL="165100" indent="0">
              <a:buNone/>
            </a:pPr>
            <a:r>
              <a:rPr lang="en-US" dirty="0"/>
              <a:t>    if(query is not None):</a:t>
            </a:r>
            <a:endParaRPr lang="it-IT" dirty="0"/>
          </a:p>
          <a:p>
            <a:pPr marL="165100" indent="0">
              <a:buNone/>
            </a:pPr>
            <a:r>
              <a:rPr lang="en-US" dirty="0"/>
              <a:t>        q = ""</a:t>
            </a:r>
            <a:endParaRPr lang="it-IT" dirty="0"/>
          </a:p>
          <a:p>
            <a:pPr marL="165100" indent="0">
              <a:buNone/>
            </a:pPr>
            <a:r>
              <a:rPr lang="en-US" dirty="0"/>
              <a:t>        for s in query:</a:t>
            </a:r>
            <a:endParaRPr lang="it-IT" dirty="0"/>
          </a:p>
          <a:p>
            <a:pPr marL="165100" indent="0">
              <a:buNone/>
            </a:pPr>
            <a:r>
              <a:rPr lang="en-US" dirty="0"/>
              <a:t>            q += s + " "</a:t>
            </a:r>
            <a:endParaRPr lang="it-IT" dirty="0"/>
          </a:p>
          <a:p>
            <a:pPr marL="165100" indent="0">
              <a:buNone/>
            </a:pPr>
            <a:r>
              <a:rPr lang="en-US" dirty="0"/>
              <a:t>    if(</a:t>
            </a:r>
            <a:r>
              <a:rPr lang="en-US" dirty="0" err="1"/>
              <a:t>sentiment_min</a:t>
            </a:r>
            <a:r>
              <a:rPr lang="en-US" dirty="0"/>
              <a:t> is None):</a:t>
            </a:r>
            <a:endParaRPr lang="it-IT" dirty="0"/>
          </a:p>
          <a:p>
            <a:pPr marL="165100" indent="0">
              <a:buNone/>
            </a:pPr>
            <a:r>
              <a:rPr lang="en-US" dirty="0"/>
              <a:t>        </a:t>
            </a:r>
            <a:r>
              <a:rPr lang="en-US" dirty="0" err="1"/>
              <a:t>sentiment_min</a:t>
            </a:r>
            <a:r>
              <a:rPr lang="en-US" dirty="0"/>
              <a:t> = -1</a:t>
            </a:r>
            <a:endParaRPr lang="it-IT" dirty="0"/>
          </a:p>
          <a:p>
            <a:pPr marL="165100" indent="0">
              <a:buNone/>
            </a:pPr>
            <a:r>
              <a:rPr lang="en-US" dirty="0"/>
              <a:t>    if(</a:t>
            </a:r>
            <a:r>
              <a:rPr lang="en-US" dirty="0" err="1"/>
              <a:t>sentiment_max</a:t>
            </a:r>
            <a:r>
              <a:rPr lang="en-US" dirty="0"/>
              <a:t> is None):</a:t>
            </a:r>
            <a:endParaRPr lang="it-IT" dirty="0"/>
          </a:p>
          <a:p>
            <a:pPr marL="165100" indent="0">
              <a:buNone/>
            </a:pPr>
            <a:r>
              <a:rPr lang="en-US" dirty="0"/>
              <a:t>        </a:t>
            </a:r>
            <a:r>
              <a:rPr lang="en-US" dirty="0" err="1"/>
              <a:t>sentiment_max</a:t>
            </a:r>
            <a:r>
              <a:rPr lang="en-US" dirty="0"/>
              <a:t> = 1</a:t>
            </a:r>
            <a:endParaRPr lang="it-IT" dirty="0"/>
          </a:p>
          <a:p>
            <a:pPr marL="165100" indent="0">
              <a:buNone/>
            </a:pPr>
            <a:r>
              <a:rPr lang="en-US" dirty="0"/>
              <a:t>        </a:t>
            </a:r>
            <a:endParaRPr lang="it-IT" dirty="0"/>
          </a:p>
          <a:p>
            <a:pPr marL="165100" indent="0">
              <a:buNone/>
            </a:pP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search_geo_tweets</a:t>
            </a:r>
            <a:endParaRPr dirty="0"/>
          </a:p>
        </p:txBody>
      </p:sp>
    </p:spTree>
    <p:extLst>
      <p:ext uri="{BB962C8B-B14F-4D97-AF65-F5344CB8AC3E}">
        <p14:creationId xmlns:p14="http://schemas.microsoft.com/office/powerpoint/2010/main" val="3328007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367364" y="80545"/>
            <a:ext cx="7866900" cy="3786900"/>
          </a:xfrm>
          <a:prstGeom prst="rect">
            <a:avLst/>
          </a:prstGeom>
        </p:spPr>
        <p:txBody>
          <a:bodyPr spcFirstLastPara="1" wrap="square" lIns="91425" tIns="91425" rIns="91425" bIns="91425" anchor="t" anchorCtr="0">
            <a:noAutofit/>
          </a:bodyPr>
          <a:lstStyle/>
          <a:p>
            <a:pPr marL="165100" indent="0">
              <a:buNone/>
            </a:pPr>
            <a:r>
              <a:rPr lang="en-US" sz="900" dirty="0"/>
              <a:t> if(geo is not None or time is not None or query is not None):</a:t>
            </a:r>
            <a:endParaRPr lang="it-IT" sz="900" dirty="0"/>
          </a:p>
          <a:p>
            <a:pPr marL="165100" indent="0">
              <a:buNone/>
            </a:pPr>
            <a:r>
              <a:rPr lang="en-US" sz="900" dirty="0"/>
              <a:t>        if(geo is not None and time is not None and query is not None):</a:t>
            </a:r>
            <a:endParaRPr lang="it-IT" sz="900" dirty="0"/>
          </a:p>
          <a:p>
            <a:pPr marL="165100" indent="0">
              <a:buNone/>
            </a:pPr>
            <a:r>
              <a:rPr lang="en-US" sz="900" dirty="0"/>
              <a:t>            tweets = list(</a:t>
            </a:r>
            <a:r>
              <a:rPr lang="en-US" sz="900" dirty="0" err="1"/>
              <a:t>db.Message.find</a:t>
            </a:r>
            <a:r>
              <a:rPr lang="en-US" sz="900" dirty="0"/>
              <a:t>({"$and":  {"location": {"$</a:t>
            </a:r>
            <a:r>
              <a:rPr lang="en-US" sz="900" dirty="0" err="1"/>
              <a:t>geoWithin</a:t>
            </a:r>
            <a:r>
              <a:rPr lang="en-US" sz="900" dirty="0"/>
              <a:t>": {"$box": geo} } }, {"date": {"$</a:t>
            </a:r>
            <a:r>
              <a:rPr lang="en-US" sz="900" dirty="0" err="1"/>
              <a:t>lt</a:t>
            </a:r>
            <a:r>
              <a:rPr lang="en-US" sz="900" dirty="0"/>
              <a:t>": int2time(time) } },             {"sentiment": {"$</a:t>
            </a:r>
            <a:r>
              <a:rPr lang="en-US" sz="900" dirty="0" err="1"/>
              <a:t>gte</a:t>
            </a:r>
            <a:r>
              <a:rPr lang="en-US" sz="900" dirty="0"/>
              <a:t>": </a:t>
            </a:r>
            <a:r>
              <a:rPr lang="en-US" sz="900" dirty="0" err="1"/>
              <a:t>sentiment_min</a:t>
            </a:r>
            <a:r>
              <a:rPr lang="en-US" sz="900" dirty="0"/>
              <a:t> } }, {"sentiment": {"$</a:t>
            </a:r>
            <a:r>
              <a:rPr lang="en-US" sz="900" dirty="0" err="1"/>
              <a:t>lte</a:t>
            </a:r>
            <a:r>
              <a:rPr lang="en-US" sz="900" dirty="0"/>
              <a:t>": </a:t>
            </a:r>
            <a:r>
              <a:rPr lang="en-US" sz="900" dirty="0" err="1"/>
              <a:t>sentiment_max</a:t>
            </a:r>
            <a:r>
              <a:rPr lang="en-US" sz="900" dirty="0"/>
              <a:t> } }, { "$text": { "$search": q } }  ]}))</a:t>
            </a:r>
            <a:endParaRPr lang="it-IT" sz="900" dirty="0"/>
          </a:p>
          <a:p>
            <a:pPr marL="165100" indent="0">
              <a:buNone/>
            </a:pPr>
            <a:r>
              <a:rPr lang="en-US" sz="900" dirty="0"/>
              <a:t>        else:</a:t>
            </a:r>
            <a:endParaRPr lang="it-IT" sz="900" dirty="0"/>
          </a:p>
          <a:p>
            <a:pPr marL="165100" indent="0">
              <a:buNone/>
            </a:pPr>
            <a:r>
              <a:rPr lang="en-US" sz="900" dirty="0"/>
              <a:t>            if(geo is not None and time is not None):</a:t>
            </a:r>
            <a:endParaRPr lang="it-IT" sz="900" dirty="0"/>
          </a:p>
          <a:p>
            <a:pPr marL="165100" indent="0">
              <a:buNone/>
            </a:pPr>
            <a:r>
              <a:rPr lang="en-US" sz="900" dirty="0"/>
              <a:t>               tweets = list(</a:t>
            </a:r>
            <a:r>
              <a:rPr lang="en-US" sz="900" dirty="0" err="1"/>
              <a:t>db.Message.find</a:t>
            </a:r>
            <a:r>
              <a:rPr lang="en-US" sz="900" dirty="0"/>
              <a:t>({"$and": [ {"location": {"$</a:t>
            </a:r>
            <a:r>
              <a:rPr lang="en-US" sz="900" dirty="0" err="1"/>
              <a:t>geoWithin</a:t>
            </a:r>
            <a:r>
              <a:rPr lang="en-US" sz="900" dirty="0"/>
              <a:t>": {"$box": geo} } }, {"sentiment": {"$</a:t>
            </a:r>
            <a:r>
              <a:rPr lang="en-US" sz="900" dirty="0" err="1"/>
              <a:t>gte</a:t>
            </a:r>
            <a:r>
              <a:rPr lang="en-US" sz="900" dirty="0"/>
              <a:t>": </a:t>
            </a:r>
            <a:r>
              <a:rPr lang="en-US" sz="900" dirty="0" err="1"/>
              <a:t>sentiment_min</a:t>
            </a:r>
            <a:r>
              <a:rPr lang="en-US" sz="900" dirty="0"/>
              <a:t> } },                     {"sentiment": {"$</a:t>
            </a:r>
            <a:r>
              <a:rPr lang="en-US" sz="900" dirty="0" err="1"/>
              <a:t>lte</a:t>
            </a:r>
            <a:r>
              <a:rPr lang="en-US" sz="900" dirty="0"/>
              <a:t>": </a:t>
            </a:r>
            <a:r>
              <a:rPr lang="en-US" sz="900" dirty="0" err="1"/>
              <a:t>sentiment_max</a:t>
            </a:r>
            <a:r>
              <a:rPr lang="en-US" sz="900" dirty="0"/>
              <a:t> } }, {"date": {"$</a:t>
            </a:r>
            <a:r>
              <a:rPr lang="en-US" sz="900" dirty="0" err="1"/>
              <a:t>lt</a:t>
            </a:r>
            <a:r>
              <a:rPr lang="en-US" sz="900" dirty="0"/>
              <a:t>": int2time(time) } }  ]})) </a:t>
            </a:r>
            <a:endParaRPr lang="it-IT" sz="900" dirty="0"/>
          </a:p>
          <a:p>
            <a:pPr marL="165100" indent="0">
              <a:buNone/>
            </a:pPr>
            <a:r>
              <a:rPr lang="en-US" sz="900" dirty="0"/>
              <a:t>            else:</a:t>
            </a:r>
            <a:endParaRPr lang="it-IT" sz="900" dirty="0"/>
          </a:p>
          <a:p>
            <a:pPr marL="165100" indent="0">
              <a:buNone/>
            </a:pPr>
            <a:r>
              <a:rPr lang="en-US" sz="900" dirty="0"/>
              <a:t>                if(geo is not None and query is not None):</a:t>
            </a:r>
            <a:endParaRPr lang="it-IT" sz="900" dirty="0"/>
          </a:p>
          <a:p>
            <a:pPr marL="165100" indent="0">
              <a:buNone/>
            </a:pPr>
            <a:r>
              <a:rPr lang="en-US" sz="900" dirty="0"/>
              <a:t>                    tweets = list(</a:t>
            </a:r>
            <a:r>
              <a:rPr lang="en-US" sz="900" dirty="0" err="1"/>
              <a:t>db.Message.find</a:t>
            </a:r>
            <a:r>
              <a:rPr lang="en-US" sz="900" dirty="0"/>
              <a:t>({"$and": [  {"location": {"$</a:t>
            </a:r>
            <a:r>
              <a:rPr lang="en-US" sz="900" dirty="0" err="1"/>
              <a:t>geoWithin</a:t>
            </a:r>
            <a:r>
              <a:rPr lang="en-US" sz="900" dirty="0"/>
              <a:t>": {"$box": geo} } }, {"sentiment": {"$</a:t>
            </a:r>
            <a:r>
              <a:rPr lang="en-US" sz="900" dirty="0" err="1"/>
              <a:t>gte</a:t>
            </a:r>
            <a:r>
              <a:rPr lang="en-US" sz="900" dirty="0"/>
              <a:t>": </a:t>
            </a:r>
            <a:r>
              <a:rPr lang="en-US" sz="900" dirty="0" err="1"/>
              <a:t>sentiment_min</a:t>
            </a:r>
            <a:r>
              <a:rPr lang="en-US" sz="900" dirty="0"/>
              <a:t> } },                         {"sentiment": {"$</a:t>
            </a:r>
            <a:r>
              <a:rPr lang="en-US" sz="900" dirty="0" err="1"/>
              <a:t>lte</a:t>
            </a:r>
            <a:r>
              <a:rPr lang="en-US" sz="900" dirty="0"/>
              <a:t>": </a:t>
            </a:r>
            <a:r>
              <a:rPr lang="en-US" sz="900" dirty="0" err="1"/>
              <a:t>sentiment_max</a:t>
            </a:r>
            <a:r>
              <a:rPr lang="en-US" sz="900" dirty="0"/>
              <a:t> } }, { "$text": { "$search": q } }  ]}))</a:t>
            </a:r>
            <a:endParaRPr lang="it-IT" sz="900" dirty="0"/>
          </a:p>
          <a:p>
            <a:pPr marL="165100" indent="0">
              <a:buNone/>
            </a:pPr>
            <a:r>
              <a:rPr lang="en-US" sz="900" dirty="0"/>
              <a:t>                else:</a:t>
            </a:r>
            <a:endParaRPr lang="it-IT" sz="900" dirty="0"/>
          </a:p>
          <a:p>
            <a:pPr marL="165100" indent="0">
              <a:buNone/>
            </a:pPr>
            <a:r>
              <a:rPr lang="en-US" sz="900" dirty="0"/>
              <a:t>                    if(time is not None and query is not None):</a:t>
            </a:r>
            <a:endParaRPr lang="it-IT" sz="900" dirty="0"/>
          </a:p>
          <a:p>
            <a:pPr marL="165100" indent="0">
              <a:buNone/>
            </a:pPr>
            <a:r>
              <a:rPr lang="en-US" sz="900" dirty="0"/>
              <a:t>                       tweets = list(</a:t>
            </a:r>
            <a:r>
              <a:rPr lang="en-US" sz="900" dirty="0" err="1"/>
              <a:t>db.Message.find</a:t>
            </a:r>
            <a:r>
              <a:rPr lang="en-US" sz="900" dirty="0"/>
              <a:t>({"$and": [ {"date": {"$</a:t>
            </a:r>
            <a:r>
              <a:rPr lang="en-US" sz="900" dirty="0" err="1"/>
              <a:t>lt</a:t>
            </a:r>
            <a:r>
              <a:rPr lang="en-US" sz="900" dirty="0"/>
              <a:t>": int2time(time) } }, {"sentiment": {"$</a:t>
            </a:r>
            <a:r>
              <a:rPr lang="en-US" sz="900" dirty="0" err="1"/>
              <a:t>gte</a:t>
            </a:r>
            <a:r>
              <a:rPr lang="en-US" sz="900" dirty="0"/>
              <a:t>": </a:t>
            </a:r>
            <a:r>
              <a:rPr lang="en-US" sz="900" dirty="0" err="1"/>
              <a:t>sentiment_min</a:t>
            </a:r>
            <a:r>
              <a:rPr lang="en-US" sz="900" dirty="0"/>
              <a:t> } },                         {"sentiment": {"$</a:t>
            </a:r>
            <a:r>
              <a:rPr lang="en-US" sz="900" dirty="0" err="1"/>
              <a:t>lte</a:t>
            </a:r>
            <a:r>
              <a:rPr lang="en-US" sz="900" dirty="0"/>
              <a:t>": </a:t>
            </a:r>
            <a:r>
              <a:rPr lang="en-US" sz="900" dirty="0" err="1"/>
              <a:t>sentiment_max</a:t>
            </a:r>
            <a:r>
              <a:rPr lang="en-US" sz="900" dirty="0"/>
              <a:t> } },  { "$text": { "$search": q } } ]}))</a:t>
            </a:r>
            <a:endParaRPr lang="it-IT" sz="900" dirty="0"/>
          </a:p>
          <a:p>
            <a:pPr marL="165100" indent="0">
              <a:buNone/>
            </a:pPr>
            <a:r>
              <a:rPr lang="en-US" sz="900" dirty="0"/>
              <a:t>                    else:</a:t>
            </a:r>
            <a:endParaRPr lang="it-IT" sz="900" dirty="0"/>
          </a:p>
          <a:p>
            <a:pPr marL="165100" indent="0">
              <a:buNone/>
            </a:pPr>
            <a:r>
              <a:rPr lang="en-US" sz="900" dirty="0"/>
              <a:t>                        if(geo is not None):</a:t>
            </a:r>
            <a:endParaRPr lang="it-IT" sz="900" dirty="0"/>
          </a:p>
          <a:p>
            <a:pPr marL="165100" indent="0">
              <a:buNone/>
            </a:pPr>
            <a:r>
              <a:rPr lang="en-US" sz="900" dirty="0"/>
              <a:t>                            tweets = list(</a:t>
            </a:r>
            <a:r>
              <a:rPr lang="en-US" sz="900" dirty="0" err="1"/>
              <a:t>db.Message.find</a:t>
            </a:r>
            <a:r>
              <a:rPr lang="en-US" sz="900" dirty="0"/>
              <a:t>({"$and": [ {"location": {"$</a:t>
            </a:r>
            <a:r>
              <a:rPr lang="en-US" sz="900" dirty="0" err="1"/>
              <a:t>geoWithin</a:t>
            </a:r>
            <a:r>
              <a:rPr lang="en-US" sz="900" dirty="0"/>
              <a:t>": {"$box": geo} } }, {"sentiment": {"$</a:t>
            </a:r>
            <a:r>
              <a:rPr lang="en-US" sz="900" dirty="0" err="1"/>
              <a:t>gte</a:t>
            </a:r>
            <a:r>
              <a:rPr lang="en-US" sz="900" dirty="0"/>
              <a:t>": </a:t>
            </a:r>
            <a:r>
              <a:rPr lang="en-US" sz="900" dirty="0" err="1"/>
              <a:t>sentiment_min</a:t>
            </a:r>
            <a:r>
              <a:rPr lang="en-US" sz="900" dirty="0"/>
              <a:t> } },                                 {"sentiment": {"$</a:t>
            </a:r>
            <a:r>
              <a:rPr lang="en-US" sz="900" dirty="0" err="1"/>
              <a:t>lte</a:t>
            </a:r>
            <a:r>
              <a:rPr lang="en-US" sz="900" dirty="0"/>
              <a:t>": </a:t>
            </a:r>
            <a:r>
              <a:rPr lang="en-US" sz="900" dirty="0" err="1"/>
              <a:t>sentiment_max</a:t>
            </a:r>
            <a:r>
              <a:rPr lang="en-US" sz="900" dirty="0"/>
              <a:t> } } ]}))</a:t>
            </a:r>
            <a:endParaRPr lang="it-IT" sz="900" dirty="0"/>
          </a:p>
          <a:p>
            <a:pPr marL="165100" indent="0">
              <a:buNone/>
            </a:pPr>
            <a:r>
              <a:rPr lang="en-US" sz="900" dirty="0"/>
              <a:t>                        else:</a:t>
            </a:r>
            <a:endParaRPr lang="it-IT" sz="900" dirty="0"/>
          </a:p>
          <a:p>
            <a:pPr marL="165100" indent="0">
              <a:buNone/>
            </a:pPr>
            <a:r>
              <a:rPr lang="en-US" sz="900" dirty="0"/>
              <a:t>                            if(time is not None):</a:t>
            </a:r>
            <a:endParaRPr lang="it-IT" sz="900" dirty="0"/>
          </a:p>
          <a:p>
            <a:pPr marL="165100" indent="0">
              <a:buNone/>
            </a:pPr>
            <a:r>
              <a:rPr lang="en-US" sz="900" dirty="0"/>
              <a:t>                              tweets = list(</a:t>
            </a:r>
            <a:r>
              <a:rPr lang="en-US" sz="900" dirty="0" err="1"/>
              <a:t>db.Message.find</a:t>
            </a:r>
            <a:r>
              <a:rPr lang="en-US" sz="900" dirty="0"/>
              <a:t>({"$and": [ {"date": {"$</a:t>
            </a:r>
            <a:r>
              <a:rPr lang="en-US" sz="900" dirty="0" err="1"/>
              <a:t>lt</a:t>
            </a:r>
            <a:r>
              <a:rPr lang="en-US" sz="900" dirty="0"/>
              <a:t>": int2time(time) } }, {"sentiment": {"$</a:t>
            </a:r>
            <a:r>
              <a:rPr lang="en-US" sz="900" dirty="0" err="1"/>
              <a:t>gte</a:t>
            </a:r>
            <a:r>
              <a:rPr lang="en-US" sz="900" dirty="0"/>
              <a:t>": </a:t>
            </a:r>
            <a:r>
              <a:rPr lang="en-US" sz="900" dirty="0" err="1"/>
              <a:t>sentiment_min</a:t>
            </a:r>
            <a:r>
              <a:rPr lang="en-US" sz="900" dirty="0"/>
              <a:t> } },                                   {"sentiment": {"$</a:t>
            </a:r>
            <a:r>
              <a:rPr lang="en-US" sz="900" dirty="0" err="1"/>
              <a:t>lte</a:t>
            </a:r>
            <a:r>
              <a:rPr lang="en-US" sz="900" dirty="0"/>
              <a:t>": </a:t>
            </a:r>
            <a:r>
              <a:rPr lang="en-US" sz="900" dirty="0" err="1"/>
              <a:t>sentiment_max</a:t>
            </a:r>
            <a:r>
              <a:rPr lang="en-US" sz="900" dirty="0"/>
              <a:t> } }  ]})) </a:t>
            </a:r>
            <a:endParaRPr lang="it-IT" sz="900" dirty="0"/>
          </a:p>
          <a:p>
            <a:pPr marL="165100" indent="0">
              <a:buNone/>
            </a:pPr>
            <a:r>
              <a:rPr lang="en-US" sz="900" dirty="0"/>
              <a:t>                            else:</a:t>
            </a:r>
            <a:endParaRPr lang="it-IT" sz="900" dirty="0"/>
          </a:p>
          <a:p>
            <a:pPr marL="165100" indent="0">
              <a:buNone/>
            </a:pPr>
            <a:r>
              <a:rPr lang="en-US" sz="900" dirty="0"/>
              <a:t>                                if(query is not None):</a:t>
            </a:r>
            <a:endParaRPr lang="it-IT" sz="900" dirty="0"/>
          </a:p>
          <a:p>
            <a:pPr marL="165100" indent="0">
              <a:buNone/>
            </a:pPr>
            <a:r>
              <a:rPr lang="en-US" sz="900" dirty="0"/>
              <a:t>                                    tweets = list(</a:t>
            </a:r>
            <a:r>
              <a:rPr lang="en-US" sz="900" dirty="0" err="1"/>
              <a:t>db.Message.find</a:t>
            </a:r>
            <a:r>
              <a:rPr lang="en-US" sz="900" dirty="0"/>
              <a:t>({"$and": [ {"sentiment": {"$</a:t>
            </a:r>
            <a:r>
              <a:rPr lang="en-US" sz="900" dirty="0" err="1"/>
              <a:t>gte</a:t>
            </a:r>
            <a:r>
              <a:rPr lang="en-US" sz="900" dirty="0"/>
              <a:t>": </a:t>
            </a:r>
            <a:r>
              <a:rPr lang="en-US" sz="900" dirty="0" err="1"/>
              <a:t>sentiment_min</a:t>
            </a:r>
            <a:r>
              <a:rPr lang="en-US" sz="900" dirty="0"/>
              <a:t> } }, {"sentiment": {"$</a:t>
            </a:r>
            <a:r>
              <a:rPr lang="en-US" sz="900" dirty="0" err="1"/>
              <a:t>lte</a:t>
            </a:r>
            <a:r>
              <a:rPr lang="en-US" sz="900" dirty="0"/>
              <a:t>": </a:t>
            </a:r>
            <a:r>
              <a:rPr lang="en-US" sz="900" dirty="0" err="1"/>
              <a:t>sentiment_max</a:t>
            </a:r>
            <a:r>
              <a:rPr lang="en-US" sz="900" dirty="0"/>
              <a:t> },</a:t>
            </a:r>
            <a:endParaRPr lang="it-IT" sz="900" dirty="0"/>
          </a:p>
          <a:p>
            <a:pPr marL="165100" indent="0">
              <a:buNone/>
            </a:pPr>
            <a:r>
              <a:rPr lang="en-US" sz="900" dirty="0"/>
              <a:t>                                        { "$text": { "$search": q } }</a:t>
            </a:r>
            <a:endParaRPr lang="it-IT" sz="900" dirty="0"/>
          </a:p>
          <a:p>
            <a:pPr marL="165100" indent="0">
              <a:buNone/>
            </a:pPr>
            <a:r>
              <a:rPr lang="en-US" sz="900" dirty="0"/>
              <a:t>                                    ]}))</a:t>
            </a:r>
            <a:endParaRPr lang="it-IT" sz="900" dirty="0"/>
          </a:p>
          <a:p>
            <a:pPr marL="165100" indent="0">
              <a:buNone/>
            </a:pPr>
            <a:r>
              <a:rPr lang="en-US" sz="900" dirty="0"/>
              <a:t>    else:</a:t>
            </a:r>
            <a:endParaRPr lang="it-IT" sz="900" dirty="0"/>
          </a:p>
          <a:p>
            <a:pPr marL="165100" indent="0">
              <a:buNone/>
            </a:pPr>
            <a:r>
              <a:rPr lang="en-US" sz="900" dirty="0"/>
              <a:t>        tweets = list(</a:t>
            </a:r>
            <a:r>
              <a:rPr lang="en-US" sz="900" dirty="0" err="1"/>
              <a:t>db.Message.find</a:t>
            </a:r>
            <a:r>
              <a:rPr lang="en-US" sz="900" dirty="0"/>
              <a:t>({"$and": [{"sentiment": {"$</a:t>
            </a:r>
            <a:r>
              <a:rPr lang="en-US" sz="900" dirty="0" err="1"/>
              <a:t>gte</a:t>
            </a:r>
            <a:r>
              <a:rPr lang="en-US" sz="900" dirty="0"/>
              <a:t>": </a:t>
            </a:r>
            <a:r>
              <a:rPr lang="en-US" sz="900" dirty="0" err="1"/>
              <a:t>sentiment_min</a:t>
            </a:r>
            <a:r>
              <a:rPr lang="en-US" sz="900" dirty="0"/>
              <a:t> } }, {"sentiment": {"$</a:t>
            </a:r>
            <a:r>
              <a:rPr lang="en-US" sz="900" dirty="0" err="1"/>
              <a:t>lte</a:t>
            </a:r>
            <a:r>
              <a:rPr lang="en-US" sz="900" dirty="0"/>
              <a:t>": </a:t>
            </a:r>
            <a:r>
              <a:rPr lang="en-US" sz="900" dirty="0" err="1"/>
              <a:t>sentiment_max</a:t>
            </a:r>
            <a:r>
              <a:rPr lang="en-US" sz="900" dirty="0"/>
              <a:t> } } ]}))</a:t>
            </a:r>
            <a:endParaRPr lang="it-IT" sz="900" dirty="0"/>
          </a:p>
          <a:p>
            <a:pPr marL="165100" indent="0">
              <a:buNone/>
            </a:pPr>
            <a:r>
              <a:rPr lang="en-US" sz="900" dirty="0"/>
              <a:t>    </a:t>
            </a:r>
            <a:r>
              <a:rPr lang="en-US" sz="900" dirty="0" err="1"/>
              <a:t>listTweets</a:t>
            </a:r>
            <a:r>
              <a:rPr lang="en-US" sz="900" dirty="0"/>
              <a:t> = []</a:t>
            </a:r>
            <a:endParaRPr lang="it-IT" sz="900" dirty="0"/>
          </a:p>
          <a:p>
            <a:pPr marL="165100" indent="0">
              <a:buNone/>
            </a:pPr>
            <a:r>
              <a:rPr lang="en-US" sz="900" dirty="0"/>
              <a:t>    for tweet in tweets:</a:t>
            </a:r>
            <a:endParaRPr lang="it-IT" sz="900" dirty="0"/>
          </a:p>
          <a:p>
            <a:pPr marL="165100" indent="0">
              <a:buNone/>
            </a:pPr>
            <a:r>
              <a:rPr lang="en-US" sz="900" dirty="0"/>
              <a:t>        </a:t>
            </a:r>
            <a:r>
              <a:rPr lang="en-US" sz="900" dirty="0" err="1"/>
              <a:t>newTweet</a:t>
            </a:r>
            <a:r>
              <a:rPr lang="en-US" sz="900" dirty="0"/>
              <a:t> = </a:t>
            </a:r>
            <a:r>
              <a:rPr lang="en-US" sz="900" dirty="0" err="1"/>
              <a:t>createTweet</a:t>
            </a:r>
            <a:r>
              <a:rPr lang="en-US" sz="900" dirty="0"/>
              <a:t>(tweet, logger) </a:t>
            </a:r>
            <a:endParaRPr lang="it-IT" sz="900" dirty="0"/>
          </a:p>
          <a:p>
            <a:pPr marL="165100" indent="0">
              <a:buNone/>
            </a:pPr>
            <a:r>
              <a:rPr lang="en-US" sz="900" dirty="0"/>
              <a:t>        </a:t>
            </a:r>
            <a:r>
              <a:rPr lang="en-US" sz="900" dirty="0" err="1"/>
              <a:t>listTweets.append</a:t>
            </a:r>
            <a:r>
              <a:rPr lang="en-US" sz="900" dirty="0"/>
              <a:t>(</a:t>
            </a:r>
            <a:r>
              <a:rPr lang="en-US" sz="900" dirty="0" err="1"/>
              <a:t>newTweet</a:t>
            </a:r>
            <a:r>
              <a:rPr lang="en-US" sz="900" dirty="0"/>
              <a:t>)         </a:t>
            </a:r>
            <a:endParaRPr lang="it-IT" sz="900" dirty="0"/>
          </a:p>
          <a:p>
            <a:pPr marL="165100" indent="0">
              <a:buNone/>
            </a:pPr>
            <a:r>
              <a:rPr lang="en-US" sz="900" dirty="0"/>
              <a:t>    return </a:t>
            </a:r>
            <a:r>
              <a:rPr lang="en-US" sz="900" dirty="0" err="1"/>
              <a:t>listTweets</a:t>
            </a:r>
            <a:endParaRPr lang="it-IT" sz="900" dirty="0"/>
          </a:p>
          <a:p>
            <a:pPr marL="165100" indent="0">
              <a:buNone/>
            </a:pPr>
            <a:endParaRPr lang="it-IT" sz="900" dirty="0"/>
          </a:p>
        </p:txBody>
      </p:sp>
    </p:spTree>
    <p:extLst>
      <p:ext uri="{BB962C8B-B14F-4D97-AF65-F5344CB8AC3E}">
        <p14:creationId xmlns:p14="http://schemas.microsoft.com/office/powerpoint/2010/main" val="1185249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function has the same goal as </a:t>
            </a:r>
            <a:r>
              <a:rPr lang="en-US" sz="1400" dirty="0" err="1"/>
              <a:t>search_geo_tweets</a:t>
            </a:r>
            <a:r>
              <a:rPr lang="en-US" sz="1400" dirty="0"/>
              <a:t> but accepts geo as timestamp and not as integer.</a:t>
            </a:r>
            <a:endParaRPr lang="it-IT" sz="1400" dirty="0"/>
          </a:p>
          <a:p>
            <a:pPr marL="165100" indent="0">
              <a:buNone/>
            </a:pPr>
            <a:r>
              <a:rPr lang="en-US" dirty="0"/>
              <a:t> </a:t>
            </a:r>
            <a:endParaRPr lang="it-IT" dirty="0"/>
          </a:p>
          <a:p>
            <a:pPr marL="165100" indent="0">
              <a:buNone/>
            </a:pPr>
            <a:r>
              <a:rPr lang="en-US" sz="900" dirty="0"/>
              <a:t>def </a:t>
            </a:r>
            <a:r>
              <a:rPr lang="en-US" sz="900" dirty="0" err="1"/>
              <a:t>search_geo_tweets_time</a:t>
            </a:r>
            <a:r>
              <a:rPr lang="en-US" sz="900" dirty="0"/>
              <a:t>(</a:t>
            </a:r>
            <a:r>
              <a:rPr lang="en-US" sz="900" dirty="0" err="1"/>
              <a:t>db</a:t>
            </a:r>
            <a:r>
              <a:rPr lang="en-US" sz="900" dirty="0"/>
              <a:t>, query, </a:t>
            </a:r>
            <a:r>
              <a:rPr lang="en-US" sz="900" dirty="0" err="1"/>
              <a:t>sentiment_min</a:t>
            </a:r>
            <a:r>
              <a:rPr lang="en-US" sz="900" dirty="0"/>
              <a:t>, </a:t>
            </a:r>
            <a:r>
              <a:rPr lang="en-US" sz="900" dirty="0" err="1"/>
              <a:t>sentiment_max</a:t>
            </a:r>
            <a:r>
              <a:rPr lang="en-US" sz="900" dirty="0"/>
              <a:t>, geo, time, logger):</a:t>
            </a:r>
            <a:endParaRPr lang="it-IT" sz="900" dirty="0"/>
          </a:p>
          <a:p>
            <a:pPr marL="165100" indent="0">
              <a:buNone/>
            </a:pPr>
            <a:r>
              <a:rPr lang="en-US" sz="900" dirty="0"/>
              <a:t>    </a:t>
            </a:r>
            <a:r>
              <a:rPr lang="it-IT" sz="900" dirty="0"/>
              <a:t>…</a:t>
            </a:r>
          </a:p>
          <a:p>
            <a:pPr marL="165100" indent="0">
              <a:buNone/>
            </a:pPr>
            <a:r>
              <a:rPr lang="en-US" sz="900" dirty="0"/>
              <a:t>    </a:t>
            </a:r>
            <a:endParaRPr lang="it-IT" sz="900" dirty="0"/>
          </a:p>
          <a:p>
            <a:pPr marL="165100" indent="0">
              <a:buNone/>
            </a:pPr>
            <a:r>
              <a:rPr lang="en-US" sz="900" dirty="0"/>
              <a:t>    return </a:t>
            </a:r>
            <a:r>
              <a:rPr lang="en-US" sz="900" dirty="0" err="1"/>
              <a:t>search_geo_tweets</a:t>
            </a:r>
            <a:r>
              <a:rPr lang="en-US" sz="900" dirty="0"/>
              <a:t>(</a:t>
            </a:r>
            <a:r>
              <a:rPr lang="en-US" sz="900" dirty="0" err="1"/>
              <a:t>db</a:t>
            </a:r>
            <a:r>
              <a:rPr lang="en-US" sz="900" dirty="0"/>
              <a:t>, query, </a:t>
            </a:r>
            <a:r>
              <a:rPr lang="en-US" sz="900" dirty="0" err="1"/>
              <a:t>sentiment_min</a:t>
            </a:r>
            <a:r>
              <a:rPr lang="en-US" sz="900" dirty="0"/>
              <a:t>, </a:t>
            </a:r>
            <a:r>
              <a:rPr lang="en-US" sz="900" dirty="0" err="1"/>
              <a:t>sentiment_max</a:t>
            </a:r>
            <a:r>
              <a:rPr lang="en-US" sz="900" dirty="0"/>
              <a:t>, geo, time2int(time), logger)</a:t>
            </a:r>
            <a:endParaRPr lang="it-IT" sz="900" dirty="0"/>
          </a:p>
          <a:p>
            <a:pPr marL="165100" indent="0">
              <a:buNone/>
            </a:pP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search_geo_tweets_time</a:t>
            </a:r>
            <a:endParaRPr dirty="0"/>
          </a:p>
        </p:txBody>
      </p:sp>
    </p:spTree>
    <p:extLst>
      <p:ext uri="{BB962C8B-B14F-4D97-AF65-F5344CB8AC3E}">
        <p14:creationId xmlns:p14="http://schemas.microsoft.com/office/powerpoint/2010/main" val="2120864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function creates a dump of the database and saves a copy into a Google Drive folder.</a:t>
            </a:r>
            <a:endParaRPr lang="it-IT" sz="1400" dirty="0"/>
          </a:p>
          <a:p>
            <a:pPr marL="165100" indent="0">
              <a:buNone/>
            </a:pPr>
            <a:r>
              <a:rPr lang="en-US" dirty="0"/>
              <a:t> </a:t>
            </a:r>
            <a:endParaRPr lang="it-IT" dirty="0"/>
          </a:p>
          <a:p>
            <a:pPr marL="165100" indent="0">
              <a:buNone/>
            </a:pPr>
            <a:r>
              <a:rPr lang="en-US" sz="900" dirty="0"/>
              <a:t>def backup(</a:t>
            </a:r>
            <a:r>
              <a:rPr lang="en-US" sz="900" dirty="0" err="1"/>
              <a:t>db</a:t>
            </a:r>
            <a:r>
              <a:rPr lang="en-US" sz="900" dirty="0"/>
              <a:t>, time, logger):</a:t>
            </a:r>
            <a:endParaRPr lang="it-IT" sz="900" dirty="0"/>
          </a:p>
          <a:p>
            <a:pPr marL="165100" indent="0">
              <a:buNone/>
            </a:pPr>
            <a:r>
              <a:rPr lang="en-US" sz="900" dirty="0"/>
              <a:t>    CLIENT_ID = ''</a:t>
            </a:r>
            <a:endParaRPr lang="it-IT" sz="900" dirty="0"/>
          </a:p>
          <a:p>
            <a:pPr marL="165100" indent="0">
              <a:buNone/>
            </a:pPr>
            <a:r>
              <a:rPr lang="en-US" sz="900" dirty="0"/>
              <a:t>    TENANT_ID = ''</a:t>
            </a:r>
            <a:endParaRPr lang="it-IT" sz="900" dirty="0"/>
          </a:p>
          <a:p>
            <a:pPr marL="165100" indent="0">
              <a:buNone/>
            </a:pPr>
            <a:r>
              <a:rPr lang="en-US" sz="900" dirty="0"/>
              <a:t>    AUTHORITY_URL = 'https://login.microsoftonline.com/{}'.format(TENANT_ID)</a:t>
            </a:r>
            <a:endParaRPr lang="it-IT" sz="900" dirty="0"/>
          </a:p>
          <a:p>
            <a:pPr marL="165100" indent="0">
              <a:buNone/>
            </a:pPr>
            <a:r>
              <a:rPr lang="en-US" sz="900" dirty="0"/>
              <a:t>    RESOURCE_URL = 'https://graph.microsoft.com/'</a:t>
            </a:r>
            <a:endParaRPr lang="it-IT" sz="900" dirty="0"/>
          </a:p>
          <a:p>
            <a:pPr marL="165100" indent="0">
              <a:buNone/>
            </a:pPr>
            <a:r>
              <a:rPr lang="en-US" sz="900" dirty="0"/>
              <a:t>    API_VERSION = 'v1.0'</a:t>
            </a:r>
            <a:endParaRPr lang="it-IT" sz="900" dirty="0"/>
          </a:p>
          <a:p>
            <a:pPr marL="165100" indent="0">
              <a:buNone/>
            </a:pPr>
            <a:r>
              <a:rPr lang="en-US" sz="900" dirty="0"/>
              <a:t>    SCOPES = ['Sites.ReadWrite.All','</a:t>
            </a:r>
            <a:r>
              <a:rPr lang="en-US" sz="900" dirty="0" err="1"/>
              <a:t>Files.ReadWrite.All</a:t>
            </a:r>
            <a:r>
              <a:rPr lang="en-US" sz="900" dirty="0"/>
              <a:t>'] </a:t>
            </a:r>
            <a:endParaRPr lang="it-IT" sz="900" dirty="0"/>
          </a:p>
          <a:p>
            <a:pPr marL="165100" indent="0">
              <a:buNone/>
            </a:pPr>
            <a:r>
              <a:rPr lang="en-US" sz="900" dirty="0"/>
              <a:t>    </a:t>
            </a:r>
            <a:r>
              <a:rPr lang="en-US" sz="900" dirty="0" err="1"/>
              <a:t>sys.path.append</a:t>
            </a:r>
            <a:r>
              <a:rPr lang="en-US" sz="900" dirty="0"/>
              <a:t>('.')</a:t>
            </a:r>
            <a:endParaRPr lang="it-IT" sz="900" dirty="0"/>
          </a:p>
          <a:p>
            <a:pPr marL="165100" indent="0">
              <a:buNone/>
            </a:pPr>
            <a:r>
              <a:rPr lang="en-US" sz="900" dirty="0"/>
              <a:t>    from </a:t>
            </a:r>
            <a:r>
              <a:rPr lang="en-US" sz="900" dirty="0" err="1"/>
              <a:t>onedrive</a:t>
            </a:r>
            <a:r>
              <a:rPr lang="en-US" sz="900" dirty="0"/>
              <a:t> import upload</a:t>
            </a:r>
            <a:endParaRPr lang="it-IT" sz="900" dirty="0"/>
          </a:p>
          <a:p>
            <a:pPr marL="165100" indent="0">
              <a:buNone/>
            </a:pPr>
            <a:r>
              <a:rPr lang="en-US" sz="900" dirty="0"/>
              <a:t>    from </a:t>
            </a:r>
            <a:r>
              <a:rPr lang="en-US" sz="900" dirty="0" err="1"/>
              <a:t>onedrive</a:t>
            </a:r>
            <a:r>
              <a:rPr lang="en-US" sz="900" dirty="0"/>
              <a:t> import </a:t>
            </a:r>
            <a:r>
              <a:rPr lang="en-US" sz="900" dirty="0" err="1"/>
              <a:t>check_hash</a:t>
            </a:r>
            <a:endParaRPr lang="it-IT" sz="900" dirty="0"/>
          </a:p>
          <a:p>
            <a:pPr marL="165100" indent="0">
              <a:buNone/>
            </a:pPr>
            <a:r>
              <a:rPr lang="en-US" sz="900" dirty="0"/>
              <a:t>    from </a:t>
            </a:r>
            <a:r>
              <a:rPr lang="en-US" sz="900" dirty="0" err="1"/>
              <a:t>onedrive</a:t>
            </a:r>
            <a:r>
              <a:rPr lang="en-US" sz="900" dirty="0"/>
              <a:t> import </a:t>
            </a:r>
            <a:r>
              <a:rPr lang="en-US" sz="900" dirty="0" err="1"/>
              <a:t>get_headers</a:t>
            </a:r>
            <a:endParaRPr lang="it-IT" sz="900" dirty="0"/>
          </a:p>
          <a:p>
            <a:pPr marL="165100" indent="0">
              <a:buNone/>
            </a:pPr>
            <a:r>
              <a:rPr lang="en-US" sz="900" dirty="0"/>
              <a:t>     </a:t>
            </a:r>
            <a:r>
              <a:rPr lang="it-IT" sz="900" dirty="0"/>
              <a:t>…</a:t>
            </a:r>
            <a:r>
              <a:rPr lang="en-US" sz="900" dirty="0"/>
              <a:t>         </a:t>
            </a:r>
            <a:endParaRPr lang="it-IT" sz="900" dirty="0"/>
          </a:p>
          <a:p>
            <a:pPr marL="165100" indent="0">
              <a:buNone/>
            </a:pPr>
            <a:r>
              <a:rPr lang="en-US" sz="900" dirty="0"/>
              <a:t>    timestamp = str(int2time(int(time/1000)))   #</a:t>
            </a:r>
            <a:r>
              <a:rPr lang="en-US" sz="900" dirty="0" err="1"/>
              <a:t>createdDate</a:t>
            </a:r>
            <a:r>
              <a:rPr lang="en-US" sz="900" dirty="0"/>
              <a:t> is in milliseconds</a:t>
            </a:r>
            <a:endParaRPr lang="it-IT" sz="900" dirty="0"/>
          </a:p>
          <a:p>
            <a:pPr marL="165100" indent="0">
              <a:buNone/>
            </a:pPr>
            <a:r>
              <a:rPr lang="en-US" sz="900" dirty="0"/>
              <a:t>    year = timestamp[:4]</a:t>
            </a:r>
            <a:endParaRPr lang="it-IT" sz="900" dirty="0"/>
          </a:p>
          <a:p>
            <a:pPr marL="165100" indent="0">
              <a:buNone/>
            </a:pPr>
            <a:r>
              <a:rPr lang="en-US" sz="900" dirty="0"/>
              <a:t>    month = timestamp[5:7]</a:t>
            </a:r>
            <a:endParaRPr lang="it-IT" sz="900" dirty="0"/>
          </a:p>
          <a:p>
            <a:pPr marL="165100" indent="0">
              <a:buNone/>
            </a:pPr>
            <a:r>
              <a:rPr lang="en-US" sz="900" dirty="0"/>
              <a:t>    day = timestamp[8:10]    </a:t>
            </a:r>
            <a:endParaRPr lang="it-IT" sz="900" dirty="0"/>
          </a:p>
          <a:p>
            <a:pPr marL="165100" indent="0">
              <a:buNone/>
            </a:pPr>
            <a:r>
              <a:rPr lang="en-US" sz="900" dirty="0"/>
              <a:t>    tweets = </a:t>
            </a:r>
            <a:r>
              <a:rPr lang="en-US" sz="900" dirty="0" err="1"/>
              <a:t>db.Message.find</a:t>
            </a:r>
            <a:r>
              <a:rPr lang="en-US" sz="900" dirty="0"/>
              <a:t>({"</a:t>
            </a:r>
            <a:r>
              <a:rPr lang="en-US" sz="900" dirty="0" err="1"/>
              <a:t>createdDate</a:t>
            </a:r>
            <a:r>
              <a:rPr lang="en-US" sz="900" dirty="0"/>
              <a:t>" : {"$</a:t>
            </a:r>
            <a:r>
              <a:rPr lang="en-US" sz="900" dirty="0" err="1"/>
              <a:t>gt</a:t>
            </a:r>
            <a:r>
              <a:rPr lang="en-US" sz="900" dirty="0"/>
              <a:t>": time*1000}})  #</a:t>
            </a:r>
            <a:r>
              <a:rPr lang="en-US" sz="900" dirty="0" err="1"/>
              <a:t>createdDate</a:t>
            </a:r>
            <a:r>
              <a:rPr lang="en-US" sz="900" dirty="0"/>
              <a:t> is in milliseconds    </a:t>
            </a:r>
            <a:endParaRPr lang="it-IT" sz="900" dirty="0"/>
          </a:p>
          <a:p>
            <a:pPr marL="165100" indent="0">
              <a:buNone/>
            </a:pPr>
            <a:r>
              <a:rPr lang="en-US" sz="900" dirty="0"/>
              <a:t>    collection = tweets</a:t>
            </a:r>
            <a:endParaRPr lang="it-IT" sz="900" dirty="0"/>
          </a:p>
          <a:p>
            <a:pPr marL="165100" indent="0">
              <a:buNone/>
            </a:pPr>
            <a:r>
              <a:rPr lang="en-US" sz="900" dirty="0"/>
              <a:t>    </a:t>
            </a:r>
            <a:r>
              <a:rPr lang="en-US" sz="900" dirty="0" err="1"/>
              <a:t>jsonpath</a:t>
            </a:r>
            <a:r>
              <a:rPr lang="en-US" sz="900" dirty="0"/>
              <a:t> = "Message_" + str(year) + "-" + str(month) + "-" + str(day) + ".json"</a:t>
            </a:r>
            <a:endParaRPr lang="it-IT" sz="900" dirty="0"/>
          </a:p>
          <a:p>
            <a:pPr marL="165100" indent="0">
              <a:buNone/>
            </a:pPr>
            <a:r>
              <a:rPr lang="en-US" sz="900" dirty="0"/>
              <a:t>    </a:t>
            </a:r>
            <a:r>
              <a:rPr lang="en-US" sz="900" dirty="0" err="1"/>
              <a:t>jsonpath</a:t>
            </a:r>
            <a:r>
              <a:rPr lang="en-US" sz="900" dirty="0"/>
              <a:t> = join("backups/", </a:t>
            </a:r>
            <a:r>
              <a:rPr lang="en-US" sz="900" dirty="0" err="1"/>
              <a:t>jsonpath</a:t>
            </a:r>
            <a:r>
              <a:rPr lang="en-US" sz="900" dirty="0"/>
              <a:t>)</a:t>
            </a:r>
            <a:endParaRPr lang="it-IT" sz="900" dirty="0"/>
          </a:p>
          <a:p>
            <a:pPr marL="165100" indent="0">
              <a:buNone/>
            </a:pPr>
            <a:r>
              <a:rPr lang="en-US" sz="900" dirty="0"/>
              <a:t>    with open(</a:t>
            </a:r>
            <a:r>
              <a:rPr lang="en-US" sz="900" dirty="0" err="1"/>
              <a:t>jsonpath</a:t>
            </a:r>
            <a:r>
              <a:rPr lang="en-US" sz="900" dirty="0"/>
              <a:t>, '</a:t>
            </a:r>
            <a:r>
              <a:rPr lang="en-US" sz="900" dirty="0" err="1"/>
              <a:t>wb</a:t>
            </a:r>
            <a:r>
              <a:rPr lang="en-US" sz="900" dirty="0"/>
              <a:t>') as </a:t>
            </a:r>
            <a:r>
              <a:rPr lang="en-US" sz="900" dirty="0" err="1"/>
              <a:t>jsonfile</a:t>
            </a:r>
            <a:r>
              <a:rPr lang="en-US" sz="900" dirty="0"/>
              <a:t>:</a:t>
            </a:r>
            <a:endParaRPr lang="it-IT" sz="900" dirty="0"/>
          </a:p>
          <a:p>
            <a:pPr marL="165100" indent="0">
              <a:buNone/>
            </a:pPr>
            <a:r>
              <a:rPr lang="en-US" sz="900" dirty="0"/>
              <a:t>        </a:t>
            </a:r>
            <a:r>
              <a:rPr lang="en-US" sz="900" dirty="0" err="1"/>
              <a:t>jsonfile.write</a:t>
            </a:r>
            <a:r>
              <a:rPr lang="en-US" sz="900" dirty="0"/>
              <a:t>(dumps(collection).encode())    </a:t>
            </a:r>
            <a:endParaRPr lang="it-IT" sz="900" dirty="0"/>
          </a:p>
          <a:p>
            <a:pPr marL="165100" indent="0">
              <a:buNone/>
            </a:pPr>
            <a:r>
              <a:rPr lang="en-US" sz="900" dirty="0"/>
              <a:t>    </a:t>
            </a:r>
            <a:r>
              <a:rPr lang="en-US" sz="900" dirty="0" err="1"/>
              <a:t>onedrive_destination</a:t>
            </a:r>
            <a:r>
              <a:rPr lang="en-US" sz="900" dirty="0"/>
              <a:t> = '{}/{}/me/drive/root:/</a:t>
            </a:r>
            <a:r>
              <a:rPr lang="en-US" sz="900" dirty="0" err="1"/>
              <a:t>emc</a:t>
            </a:r>
            <a:r>
              <a:rPr lang="en-US" sz="900" dirty="0"/>
              <a:t>-</a:t>
            </a:r>
            <a:r>
              <a:rPr lang="en-US" sz="900" dirty="0" err="1"/>
              <a:t>backups'.format</a:t>
            </a:r>
            <a:r>
              <a:rPr lang="en-US" sz="900" dirty="0"/>
              <a:t>(RESOURCE_URL,API_VERSION)</a:t>
            </a:r>
            <a:endParaRPr lang="it-IT" sz="900" dirty="0"/>
          </a:p>
          <a:p>
            <a:pPr marL="165100" indent="0">
              <a:buNone/>
            </a:pPr>
            <a:r>
              <a:rPr lang="en-US" sz="900" dirty="0"/>
              <a:t>    upload("backups/", </a:t>
            </a:r>
            <a:r>
              <a:rPr lang="en-US" sz="900" dirty="0" err="1"/>
              <a:t>onedrive_destination</a:t>
            </a:r>
            <a:r>
              <a:rPr lang="en-US" sz="900" dirty="0"/>
              <a:t>, </a:t>
            </a:r>
            <a:r>
              <a:rPr lang="en-US" sz="900" dirty="0" err="1"/>
              <a:t>get_headers</a:t>
            </a:r>
            <a:r>
              <a:rPr lang="en-US" sz="900" dirty="0"/>
              <a:t>(CLIENT_ID, AUTHORITY_URL, SCOPES))</a:t>
            </a:r>
            <a:endParaRPr lang="it-IT" sz="900" dirty="0"/>
          </a:p>
          <a:p>
            <a:pPr marL="165100" indent="0">
              <a:buNone/>
            </a:pPr>
            <a:r>
              <a:rPr lang="en-US" sz="900" dirty="0"/>
              <a:t>    </a:t>
            </a:r>
            <a:r>
              <a:rPr lang="en-US" sz="900" dirty="0" err="1"/>
              <a:t>check_hash</a:t>
            </a:r>
            <a:r>
              <a:rPr lang="en-US" sz="900" dirty="0"/>
              <a:t>("backups/", </a:t>
            </a:r>
            <a:r>
              <a:rPr lang="en-US" sz="900" dirty="0" err="1"/>
              <a:t>onedrive_destination</a:t>
            </a:r>
            <a:r>
              <a:rPr lang="en-US" sz="900" dirty="0"/>
              <a:t>, </a:t>
            </a:r>
            <a:r>
              <a:rPr lang="en-US" sz="900" dirty="0" err="1"/>
              <a:t>get_headers</a:t>
            </a:r>
            <a:r>
              <a:rPr lang="en-US" sz="900" dirty="0"/>
              <a:t>(CLIENT_ID, AUTHORITY_URL, SCOPES))</a:t>
            </a:r>
            <a:endParaRPr lang="it-IT" sz="900" dirty="0"/>
          </a:p>
          <a:p>
            <a:pPr marL="165100" indent="0">
              <a:buNone/>
            </a:pPr>
            <a:r>
              <a:rPr lang="en-US" sz="900" dirty="0"/>
              <a:t>    </a:t>
            </a:r>
            <a:r>
              <a:rPr lang="en-US" sz="900" dirty="0" err="1"/>
              <a:t>os.remove</a:t>
            </a:r>
            <a:r>
              <a:rPr lang="en-US" sz="900" dirty="0"/>
              <a:t>(</a:t>
            </a:r>
            <a:r>
              <a:rPr lang="en-US" sz="900" dirty="0" err="1"/>
              <a:t>jsonpath</a:t>
            </a:r>
            <a:r>
              <a:rPr lang="en-US" sz="900" dirty="0"/>
              <a:t>)</a:t>
            </a:r>
            <a:endParaRPr lang="it-IT" sz="900" dirty="0"/>
          </a:p>
          <a:p>
            <a:pPr marL="165100" indent="0">
              <a:buNone/>
            </a:pP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backup</a:t>
            </a:r>
            <a:endParaRPr dirty="0"/>
          </a:p>
        </p:txBody>
      </p:sp>
    </p:spTree>
    <p:extLst>
      <p:ext uri="{BB962C8B-B14F-4D97-AF65-F5344CB8AC3E}">
        <p14:creationId xmlns:p14="http://schemas.microsoft.com/office/powerpoint/2010/main" val="210422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7006"/>
            <a:ext cx="3534300" cy="2090100"/>
          </a:xfrm>
          <a:prstGeom prst="rect">
            <a:avLst/>
          </a:prstGeom>
        </p:spPr>
        <p:txBody>
          <a:bodyPr spcFirstLastPara="1" wrap="square" lIns="91425" tIns="91425" rIns="91425" bIns="91425" anchor="t" anchorCtr="0">
            <a:noAutofit/>
          </a:bodyPr>
          <a:lstStyle/>
          <a:p>
            <a:pPr marL="114300" indent="0" algn="just">
              <a:buNone/>
            </a:pPr>
            <a:r>
              <a:rPr lang="en-US" sz="1400" dirty="0"/>
              <a:t>All Twitter APIs that return Tweets provide that data encoded using JavaScript Object Notation (JSON). JSON is based on key-value pairs, with named attributes and associated values. These attributes, and their state are used to describe objects.</a:t>
            </a:r>
            <a:endParaRPr lang="it-IT" sz="1400"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Twitter </a:t>
            </a:r>
            <a:r>
              <a:rPr lang="it-IT" dirty="0" err="1"/>
              <a:t>APIs</a:t>
            </a:r>
            <a:endParaRPr dirty="0"/>
          </a:p>
        </p:txBody>
      </p:sp>
      <p:grpSp>
        <p:nvGrpSpPr>
          <p:cNvPr id="508" name="Google Shape;508;p28"/>
          <p:cNvGrpSpPr/>
          <p:nvPr/>
        </p:nvGrpSpPr>
        <p:grpSpPr>
          <a:xfrm>
            <a:off x="4834660" y="989482"/>
            <a:ext cx="3060265"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506;p28">
            <a:extLst>
              <a:ext uri="{FF2B5EF4-FFF2-40B4-BE49-F238E27FC236}">
                <a16:creationId xmlns:a16="http://schemas.microsoft.com/office/drawing/2014/main" id="{4426152A-DC81-4E8E-8542-2A6941B2ECCB}"/>
              </a:ext>
            </a:extLst>
          </p:cNvPr>
          <p:cNvSpPr txBox="1">
            <a:spLocks/>
          </p:cNvSpPr>
          <p:nvPr/>
        </p:nvSpPr>
        <p:spPr>
          <a:xfrm>
            <a:off x="5042484" y="1573774"/>
            <a:ext cx="2829915" cy="17977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it-IT" sz="1400" dirty="0"/>
              <a:t>{</a:t>
            </a:r>
          </a:p>
          <a:p>
            <a:pPr marL="114300" indent="0">
              <a:buNone/>
            </a:pPr>
            <a:r>
              <a:rPr lang="it-IT" sz="1400" dirty="0"/>
              <a:t>    "data": {</a:t>
            </a:r>
          </a:p>
          <a:p>
            <a:pPr marL="114300" indent="0">
              <a:buNone/>
            </a:pPr>
            <a:r>
              <a:rPr lang="it-IT" sz="1400" dirty="0"/>
              <a:t>        "id": "2244994945",</a:t>
            </a:r>
          </a:p>
          <a:p>
            <a:pPr marL="114300" indent="0">
              <a:buNone/>
            </a:pPr>
            <a:r>
              <a:rPr lang="it-IT" sz="1400" dirty="0"/>
              <a:t>        "name": "Twitter Dev",</a:t>
            </a:r>
          </a:p>
          <a:p>
            <a:pPr marL="114300" indent="0">
              <a:buNone/>
            </a:pPr>
            <a:r>
              <a:rPr lang="it-IT" sz="1400" dirty="0"/>
              <a:t>        "username": "</a:t>
            </a:r>
            <a:r>
              <a:rPr lang="it-IT" sz="1400" dirty="0" err="1"/>
              <a:t>TwitterDev</a:t>
            </a:r>
            <a:r>
              <a:rPr lang="it-IT" sz="1400" dirty="0"/>
              <a:t>"</a:t>
            </a:r>
          </a:p>
          <a:p>
            <a:pPr marL="114300" indent="0">
              <a:buNone/>
            </a:pPr>
            <a:r>
              <a:rPr lang="it-IT" sz="1400" dirty="0"/>
              <a:t>    }</a:t>
            </a:r>
          </a:p>
          <a:p>
            <a:pPr marL="114300" indent="0">
              <a:buNone/>
            </a:pPr>
            <a:r>
              <a:rPr lang="it-IT" sz="1400"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function reads the Google Drive backup folder in order to retrieve the files. </a:t>
            </a:r>
            <a:endParaRPr lang="it-IT" sz="1400" dirty="0"/>
          </a:p>
          <a:p>
            <a:pPr marL="165100" indent="0">
              <a:buNone/>
            </a:pPr>
            <a:r>
              <a:rPr lang="en-US" sz="900" dirty="0"/>
              <a:t> </a:t>
            </a:r>
            <a:endParaRPr lang="it-IT" sz="900" dirty="0"/>
          </a:p>
          <a:p>
            <a:pPr marL="165100" indent="0">
              <a:buNone/>
            </a:pPr>
            <a:r>
              <a:rPr lang="en-US" sz="900" dirty="0"/>
              <a:t>def </a:t>
            </a:r>
            <a:r>
              <a:rPr lang="en-US" sz="900" dirty="0" err="1"/>
              <a:t>read_backups</a:t>
            </a:r>
            <a:r>
              <a:rPr lang="en-US" sz="900" dirty="0"/>
              <a:t>(year, month, day, logger):</a:t>
            </a:r>
            <a:endParaRPr lang="it-IT" sz="900" dirty="0"/>
          </a:p>
          <a:p>
            <a:pPr marL="165100" indent="0">
              <a:buNone/>
            </a:pPr>
            <a:r>
              <a:rPr lang="en-US" sz="900" dirty="0"/>
              <a:t>    from </a:t>
            </a:r>
            <a:r>
              <a:rPr lang="en-US" sz="900" dirty="0" err="1"/>
              <a:t>onedrive</a:t>
            </a:r>
            <a:r>
              <a:rPr lang="en-US" sz="900" dirty="0"/>
              <a:t> import </a:t>
            </a:r>
            <a:r>
              <a:rPr lang="en-US" sz="900" dirty="0" err="1"/>
              <a:t>list_files_folders</a:t>
            </a:r>
            <a:endParaRPr lang="it-IT" sz="900" dirty="0"/>
          </a:p>
          <a:p>
            <a:pPr marL="165100" indent="0">
              <a:buNone/>
            </a:pPr>
            <a:r>
              <a:rPr lang="en-US" sz="900" dirty="0"/>
              <a:t>    CLIENT_ID = ''</a:t>
            </a:r>
            <a:endParaRPr lang="it-IT" sz="900" dirty="0"/>
          </a:p>
          <a:p>
            <a:pPr marL="165100" indent="0">
              <a:buNone/>
            </a:pPr>
            <a:r>
              <a:rPr lang="en-US" sz="900" dirty="0"/>
              <a:t>    TENANT_ID = ''</a:t>
            </a:r>
            <a:endParaRPr lang="it-IT" sz="900" dirty="0"/>
          </a:p>
          <a:p>
            <a:pPr marL="165100" indent="0">
              <a:buNone/>
            </a:pPr>
            <a:r>
              <a:rPr lang="en-US" sz="900" dirty="0"/>
              <a:t>    AUTHORITY_URL = 'https://login.microsoftonline.com/{}'.format(TENANT_ID)</a:t>
            </a:r>
            <a:endParaRPr lang="it-IT" sz="900" dirty="0"/>
          </a:p>
          <a:p>
            <a:pPr marL="165100" indent="0">
              <a:buNone/>
            </a:pPr>
            <a:r>
              <a:rPr lang="en-US" sz="900" dirty="0"/>
              <a:t>    RESOURCE_URL = 'https://graph.microsoft.com/'</a:t>
            </a:r>
            <a:endParaRPr lang="it-IT" sz="900" dirty="0"/>
          </a:p>
          <a:p>
            <a:pPr marL="165100" indent="0">
              <a:buNone/>
            </a:pPr>
            <a:r>
              <a:rPr lang="en-US" sz="900" dirty="0"/>
              <a:t>    API_VERSION = 'v1.0'</a:t>
            </a:r>
            <a:endParaRPr lang="it-IT" sz="900" dirty="0"/>
          </a:p>
          <a:p>
            <a:pPr marL="165100" indent="0">
              <a:buNone/>
            </a:pPr>
            <a:r>
              <a:rPr lang="en-US" sz="900" dirty="0"/>
              <a:t>    SCOPES = ['Sites.ReadWrite.All','</a:t>
            </a:r>
            <a:r>
              <a:rPr lang="en-US" sz="900" dirty="0" err="1"/>
              <a:t>Files.ReadWrite.All</a:t>
            </a:r>
            <a:r>
              <a:rPr lang="en-US" sz="900" dirty="0"/>
              <a:t>'] </a:t>
            </a:r>
            <a:endParaRPr lang="it-IT" sz="900" dirty="0"/>
          </a:p>
          <a:p>
            <a:pPr marL="165100" indent="0">
              <a:buNone/>
            </a:pPr>
            <a:r>
              <a:rPr lang="en-US" sz="900" dirty="0"/>
              <a:t>    </a:t>
            </a:r>
            <a:r>
              <a:rPr lang="en-US" sz="900" dirty="0" err="1"/>
              <a:t>sys.path.append</a:t>
            </a:r>
            <a:r>
              <a:rPr lang="en-US" sz="900" dirty="0"/>
              <a:t>('.')</a:t>
            </a:r>
            <a:endParaRPr lang="it-IT" sz="900" dirty="0"/>
          </a:p>
          <a:p>
            <a:pPr marL="165100" indent="0">
              <a:buNone/>
            </a:pPr>
            <a:r>
              <a:rPr lang="en-US" sz="900" dirty="0"/>
              <a:t>    from </a:t>
            </a:r>
            <a:r>
              <a:rPr lang="en-US" sz="900" dirty="0" err="1"/>
              <a:t>onedrive</a:t>
            </a:r>
            <a:r>
              <a:rPr lang="en-US" sz="900" dirty="0"/>
              <a:t> import </a:t>
            </a:r>
            <a:r>
              <a:rPr lang="en-US" sz="900" dirty="0" err="1"/>
              <a:t>get_headers</a:t>
            </a:r>
            <a:r>
              <a:rPr lang="en-US" sz="900" dirty="0"/>
              <a:t>    </a:t>
            </a:r>
            <a:endParaRPr lang="it-IT" sz="900" dirty="0"/>
          </a:p>
          <a:p>
            <a:pPr marL="165100" indent="0">
              <a:buNone/>
            </a:pPr>
            <a:r>
              <a:rPr lang="en-US" sz="900" dirty="0"/>
              <a:t>    </a:t>
            </a:r>
            <a:r>
              <a:rPr lang="it-IT" sz="900" dirty="0"/>
              <a:t>…</a:t>
            </a:r>
          </a:p>
          <a:p>
            <a:pPr marL="165100" indent="0">
              <a:buNone/>
            </a:pPr>
            <a:r>
              <a:rPr lang="en-US" sz="900" dirty="0"/>
              <a:t>    </a:t>
            </a:r>
            <a:r>
              <a:rPr lang="en-US" sz="900" dirty="0" err="1"/>
              <a:t>onedrive_destination</a:t>
            </a:r>
            <a:r>
              <a:rPr lang="en-US" sz="900" dirty="0"/>
              <a:t> = '{}/{}/me/drive/root:/</a:t>
            </a:r>
            <a:r>
              <a:rPr lang="en-US" sz="900" dirty="0" err="1"/>
              <a:t>emc</a:t>
            </a:r>
            <a:r>
              <a:rPr lang="en-US" sz="900" dirty="0"/>
              <a:t>-</a:t>
            </a:r>
            <a:r>
              <a:rPr lang="en-US" sz="900" dirty="0" err="1"/>
              <a:t>backups'.format</a:t>
            </a:r>
            <a:r>
              <a:rPr lang="en-US" sz="900" dirty="0"/>
              <a:t>(RESOURCE_URL,API_VERSION)</a:t>
            </a:r>
            <a:endParaRPr lang="it-IT" sz="900" dirty="0"/>
          </a:p>
          <a:p>
            <a:pPr marL="165100" indent="0">
              <a:buNone/>
            </a:pPr>
            <a:r>
              <a:rPr lang="en-US" sz="900" dirty="0"/>
              <a:t>    (files, folders) = </a:t>
            </a:r>
            <a:r>
              <a:rPr lang="en-US" sz="900" dirty="0" err="1"/>
              <a:t>list_files_folders</a:t>
            </a:r>
            <a:r>
              <a:rPr lang="en-US" sz="900" dirty="0"/>
              <a:t>(</a:t>
            </a:r>
            <a:r>
              <a:rPr lang="en-US" sz="900" dirty="0" err="1"/>
              <a:t>onedrive_destination</a:t>
            </a:r>
            <a:r>
              <a:rPr lang="en-US" sz="900" dirty="0"/>
              <a:t>, </a:t>
            </a:r>
            <a:r>
              <a:rPr lang="en-US" sz="900" dirty="0" err="1"/>
              <a:t>get_headers</a:t>
            </a:r>
            <a:r>
              <a:rPr lang="en-US" sz="900" dirty="0"/>
              <a:t>(CLIENT_ID, AUTHORITY_URL, SCOPES))</a:t>
            </a:r>
            <a:endParaRPr lang="it-IT" sz="900" dirty="0"/>
          </a:p>
          <a:p>
            <a:pPr marL="165100" indent="0">
              <a:buNone/>
            </a:pPr>
            <a:r>
              <a:rPr lang="en-US" sz="900" dirty="0"/>
              <a:t>    </a:t>
            </a:r>
            <a:r>
              <a:rPr lang="en-US" sz="900" dirty="0" err="1"/>
              <a:t>listFiles</a:t>
            </a:r>
            <a:r>
              <a:rPr lang="en-US" sz="900" dirty="0"/>
              <a:t> = []</a:t>
            </a:r>
            <a:endParaRPr lang="it-IT" sz="900" dirty="0"/>
          </a:p>
          <a:p>
            <a:pPr marL="165100" indent="0">
              <a:buNone/>
            </a:pPr>
            <a:r>
              <a:rPr lang="en-US" sz="900" dirty="0"/>
              <a:t>    for file in files:</a:t>
            </a:r>
            <a:endParaRPr lang="it-IT" sz="900" dirty="0"/>
          </a:p>
          <a:p>
            <a:pPr marL="165100" indent="0">
              <a:buNone/>
            </a:pPr>
            <a:r>
              <a:rPr lang="en-US" sz="900" dirty="0"/>
              <a:t>        if(file[0] == "Message_" + str(year) + "-" + str(month) + "-" + str(day) + ".json"):</a:t>
            </a:r>
            <a:endParaRPr lang="it-IT" sz="900" dirty="0"/>
          </a:p>
          <a:p>
            <a:pPr marL="165100" indent="0">
              <a:buNone/>
            </a:pPr>
            <a:r>
              <a:rPr lang="en-US" sz="900" dirty="0"/>
              <a:t>          </a:t>
            </a:r>
            <a:r>
              <a:rPr lang="en-US" sz="900" dirty="0" err="1"/>
              <a:t>listFiles.append</a:t>
            </a:r>
            <a:r>
              <a:rPr lang="en-US" sz="900" dirty="0"/>
              <a:t>(file)  </a:t>
            </a:r>
            <a:endParaRPr lang="it-IT" sz="900" dirty="0"/>
          </a:p>
          <a:p>
            <a:pPr marL="165100" indent="0">
              <a:buNone/>
            </a:pPr>
            <a:r>
              <a:rPr lang="en-US" sz="900" dirty="0"/>
              <a:t>    return </a:t>
            </a:r>
            <a:r>
              <a:rPr lang="en-US" sz="900" dirty="0" err="1"/>
              <a:t>listFiles</a:t>
            </a:r>
            <a:r>
              <a:rPr lang="en-US" sz="900" dirty="0"/>
              <a:t> </a:t>
            </a: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read_backups</a:t>
            </a:r>
            <a:endParaRPr dirty="0"/>
          </a:p>
        </p:txBody>
      </p:sp>
    </p:spTree>
    <p:extLst>
      <p:ext uri="{BB962C8B-B14F-4D97-AF65-F5344CB8AC3E}">
        <p14:creationId xmlns:p14="http://schemas.microsoft.com/office/powerpoint/2010/main" val="1351853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it-IT" sz="1400" dirty="0"/>
              <a:t>For backup and </a:t>
            </a:r>
            <a:r>
              <a:rPr lang="it-IT" sz="1400" dirty="0" err="1"/>
              <a:t>read_backups</a:t>
            </a:r>
            <a:r>
              <a:rPr lang="it-IT" sz="1400" dirty="0"/>
              <a:t> I </a:t>
            </a:r>
            <a:r>
              <a:rPr lang="it-IT" sz="1400" dirty="0" err="1"/>
              <a:t>used</a:t>
            </a:r>
            <a:r>
              <a:rPr lang="it-IT" sz="1400" dirty="0"/>
              <a:t> some onedrive.py </a:t>
            </a:r>
            <a:r>
              <a:rPr lang="it-IT" sz="1400" dirty="0" err="1"/>
              <a:t>functions</a:t>
            </a:r>
            <a:r>
              <a:rPr lang="it-IT" sz="1400" dirty="0"/>
              <a:t> </a:t>
            </a:r>
            <a:r>
              <a:rPr lang="it-IT" sz="1400" dirty="0" err="1"/>
              <a:t>which</a:t>
            </a:r>
            <a:r>
              <a:rPr lang="it-IT" sz="1400" dirty="0"/>
              <a:t> I report </a:t>
            </a:r>
            <a:r>
              <a:rPr lang="it-IT" sz="1400" dirty="0" err="1"/>
              <a:t>here</a:t>
            </a:r>
            <a:r>
              <a:rPr lang="it-IT" sz="1400" dirty="0"/>
              <a:t>.</a:t>
            </a:r>
          </a:p>
          <a:p>
            <a:pPr marL="165100" indent="0">
              <a:buNone/>
            </a:pPr>
            <a:r>
              <a:rPr lang="en-US" sz="900" dirty="0"/>
              <a:t> </a:t>
            </a:r>
            <a:endParaRPr lang="it-IT" sz="900" dirty="0"/>
          </a:p>
          <a:p>
            <a:pPr marL="165100" indent="0">
              <a:buNone/>
            </a:pPr>
            <a:r>
              <a:rPr lang="en-US" sz="900" dirty="0"/>
              <a:t>def </a:t>
            </a:r>
            <a:r>
              <a:rPr lang="en-US" sz="900" dirty="0" err="1"/>
              <a:t>get_headers</a:t>
            </a:r>
            <a:r>
              <a:rPr lang="en-US" sz="900" dirty="0"/>
              <a:t>(CLIEND_ID,AUTHORITY_URL,SCOPES):</a:t>
            </a:r>
          </a:p>
          <a:p>
            <a:pPr marL="165100" indent="0">
              <a:buNone/>
            </a:pPr>
            <a:r>
              <a:rPr lang="en-US" sz="900" dirty="0"/>
              <a:t>    d = </a:t>
            </a:r>
            <a:r>
              <a:rPr lang="en-US" sz="900" dirty="0" err="1"/>
              <a:t>datetime.utcnow</a:t>
            </a:r>
            <a:r>
              <a:rPr lang="en-US" sz="900" dirty="0"/>
              <a:t>()</a:t>
            </a:r>
          </a:p>
          <a:p>
            <a:pPr marL="165100" indent="0">
              <a:buNone/>
            </a:pPr>
            <a:r>
              <a:rPr lang="en-US" sz="900" dirty="0"/>
              <a:t>    t = </a:t>
            </a:r>
            <a:r>
              <a:rPr lang="en-US" sz="900" dirty="0" err="1"/>
              <a:t>calendar.timegm</a:t>
            </a:r>
            <a:r>
              <a:rPr lang="en-US" sz="900" dirty="0"/>
              <a:t>(</a:t>
            </a:r>
            <a:r>
              <a:rPr lang="en-US" sz="900" dirty="0" err="1"/>
              <a:t>d.utctimetuple</a:t>
            </a:r>
            <a:r>
              <a:rPr lang="en-US" sz="900" dirty="0"/>
              <a:t>())</a:t>
            </a:r>
          </a:p>
          <a:p>
            <a:pPr marL="165100" indent="0">
              <a:buNone/>
            </a:pPr>
            <a:r>
              <a:rPr lang="en-US" sz="900" dirty="0"/>
              <a:t>    with open('</a:t>
            </a:r>
            <a:r>
              <a:rPr lang="en-US" sz="900" dirty="0" err="1"/>
              <a:t>access_token','r</a:t>
            </a:r>
            <a:r>
              <a:rPr lang="en-US" sz="900" dirty="0"/>
              <a:t>') as f:</a:t>
            </a:r>
          </a:p>
          <a:p>
            <a:pPr marL="165100" indent="0">
              <a:buNone/>
            </a:pPr>
            <a:r>
              <a:rPr lang="en-US" sz="900" dirty="0"/>
              <a:t>         </a:t>
            </a:r>
            <a:r>
              <a:rPr lang="en-US" sz="900" dirty="0" err="1"/>
              <a:t>access_token</a:t>
            </a:r>
            <a:r>
              <a:rPr lang="en-US" sz="900" dirty="0"/>
              <a:t> = </a:t>
            </a:r>
            <a:r>
              <a:rPr lang="en-US" sz="900" dirty="0" err="1"/>
              <a:t>json.load</a:t>
            </a:r>
            <a:r>
              <a:rPr lang="en-US" sz="900" dirty="0"/>
              <a:t>(f)</a:t>
            </a:r>
          </a:p>
          <a:p>
            <a:pPr marL="165100" indent="0">
              <a:buNone/>
            </a:pPr>
            <a:endParaRPr lang="en-US" sz="900" dirty="0"/>
          </a:p>
          <a:p>
            <a:pPr marL="165100" indent="0">
              <a:buNone/>
            </a:pPr>
            <a:r>
              <a:rPr lang="en-US" sz="900" dirty="0"/>
              <a:t>    if t &gt;= int(</a:t>
            </a:r>
            <a:r>
              <a:rPr lang="en-US" sz="900" dirty="0" err="1"/>
              <a:t>access_token</a:t>
            </a:r>
            <a:r>
              <a:rPr lang="en-US" sz="900" dirty="0"/>
              <a:t>['</a:t>
            </a:r>
            <a:r>
              <a:rPr lang="en-US" sz="900" dirty="0" err="1"/>
              <a:t>expires_in</a:t>
            </a:r>
            <a:r>
              <a:rPr lang="en-US" sz="900" dirty="0"/>
              <a:t>']):</a:t>
            </a:r>
          </a:p>
          <a:p>
            <a:pPr marL="165100" indent="0">
              <a:buNone/>
            </a:pPr>
            <a:r>
              <a:rPr lang="en-US" sz="900" dirty="0"/>
              <a:t>       print('Refreshing token')</a:t>
            </a:r>
          </a:p>
          <a:p>
            <a:pPr marL="165100" indent="0">
              <a:buNone/>
            </a:pPr>
            <a:r>
              <a:rPr lang="en-US" sz="900" dirty="0"/>
              <a:t>       app = </a:t>
            </a:r>
            <a:r>
              <a:rPr lang="en-US" sz="900" dirty="0" err="1"/>
              <a:t>msal.PublicClientApplication</a:t>
            </a:r>
            <a:r>
              <a:rPr lang="en-US" sz="900" dirty="0"/>
              <a:t>(CLIENT_ID, authority=AUTHORITY_URL)</a:t>
            </a:r>
          </a:p>
          <a:p>
            <a:pPr marL="165100" indent="0">
              <a:buNone/>
            </a:pPr>
            <a:r>
              <a:rPr lang="en-US" sz="900" dirty="0"/>
              <a:t>       d = </a:t>
            </a:r>
            <a:r>
              <a:rPr lang="en-US" sz="900" dirty="0" err="1"/>
              <a:t>datetime.utcnow</a:t>
            </a:r>
            <a:r>
              <a:rPr lang="en-US" sz="900" dirty="0"/>
              <a:t>()</a:t>
            </a:r>
          </a:p>
          <a:p>
            <a:pPr marL="165100" indent="0">
              <a:buNone/>
            </a:pPr>
            <a:r>
              <a:rPr lang="en-US" sz="900" dirty="0"/>
              <a:t>       t = </a:t>
            </a:r>
            <a:r>
              <a:rPr lang="en-US" sz="900" dirty="0" err="1"/>
              <a:t>calendar.timegm</a:t>
            </a:r>
            <a:r>
              <a:rPr lang="en-US" sz="900" dirty="0"/>
              <a:t>(</a:t>
            </a:r>
            <a:r>
              <a:rPr lang="en-US" sz="900" dirty="0" err="1"/>
              <a:t>d.utctimetuple</a:t>
            </a:r>
            <a:r>
              <a:rPr lang="en-US" sz="900" dirty="0"/>
              <a:t>())</a:t>
            </a:r>
          </a:p>
          <a:p>
            <a:pPr marL="165100" indent="0">
              <a:buNone/>
            </a:pPr>
            <a:r>
              <a:rPr lang="en-US" sz="900" dirty="0"/>
              <a:t>       with open('</a:t>
            </a:r>
            <a:r>
              <a:rPr lang="en-US" sz="900" dirty="0" err="1"/>
              <a:t>refresh_token','r</a:t>
            </a:r>
            <a:r>
              <a:rPr lang="en-US" sz="900" dirty="0"/>
              <a:t>') as f:</a:t>
            </a:r>
          </a:p>
          <a:p>
            <a:pPr marL="165100" indent="0">
              <a:buNone/>
            </a:pPr>
            <a:r>
              <a:rPr lang="en-US" sz="900" dirty="0"/>
              <a:t>          </a:t>
            </a:r>
            <a:r>
              <a:rPr lang="en-US" sz="900" dirty="0" err="1"/>
              <a:t>refresh_token</a:t>
            </a:r>
            <a:r>
              <a:rPr lang="en-US" sz="900" dirty="0"/>
              <a:t> = </a:t>
            </a:r>
            <a:r>
              <a:rPr lang="en-US" sz="900" dirty="0" err="1"/>
              <a:t>json.load</a:t>
            </a:r>
            <a:r>
              <a:rPr lang="en-US" sz="900" dirty="0"/>
              <a:t>(f)</a:t>
            </a:r>
          </a:p>
          <a:p>
            <a:pPr marL="165100" indent="0">
              <a:buNone/>
            </a:pPr>
            <a:r>
              <a:rPr lang="en-US" sz="900" dirty="0"/>
              <a:t>       token = </a:t>
            </a:r>
            <a:r>
              <a:rPr lang="en-US" sz="900" dirty="0" err="1"/>
              <a:t>app.acquire_token_by_refresh_token</a:t>
            </a:r>
            <a:r>
              <a:rPr lang="en-US" sz="900" dirty="0"/>
              <a:t>(</a:t>
            </a:r>
            <a:r>
              <a:rPr lang="en-US" sz="900" dirty="0" err="1"/>
              <a:t>refresh_token</a:t>
            </a:r>
            <a:r>
              <a:rPr lang="en-US" sz="900" dirty="0"/>
              <a:t>['</a:t>
            </a:r>
            <a:r>
              <a:rPr lang="en-US" sz="900" dirty="0" err="1"/>
              <a:t>refresh_token</a:t>
            </a:r>
            <a:r>
              <a:rPr lang="en-US" sz="900" dirty="0"/>
              <a:t>'],scopes=SCOPES)</a:t>
            </a:r>
          </a:p>
          <a:p>
            <a:pPr marL="165100" indent="0">
              <a:buNone/>
            </a:pPr>
            <a:r>
              <a:rPr lang="en-US" sz="900" dirty="0"/>
              <a:t>       with open('</a:t>
            </a:r>
            <a:r>
              <a:rPr lang="en-US" sz="900" dirty="0" err="1"/>
              <a:t>refresh_token','w</a:t>
            </a:r>
            <a:r>
              <a:rPr lang="en-US" sz="900" dirty="0"/>
              <a:t>+') as f:</a:t>
            </a:r>
          </a:p>
          <a:p>
            <a:pPr marL="165100" indent="0">
              <a:buNone/>
            </a:pPr>
            <a:r>
              <a:rPr lang="en-US" sz="900" dirty="0"/>
              <a:t>          </a:t>
            </a:r>
            <a:r>
              <a:rPr lang="en-US" sz="900" dirty="0" err="1"/>
              <a:t>json.dump</a:t>
            </a:r>
            <a:r>
              <a:rPr lang="en-US" sz="900" dirty="0"/>
              <a:t>({'</a:t>
            </a:r>
            <a:r>
              <a:rPr lang="en-US" sz="900" dirty="0" err="1"/>
              <a:t>refresh_token':token</a:t>
            </a:r>
            <a:r>
              <a:rPr lang="en-US" sz="900" dirty="0"/>
              <a:t>['</a:t>
            </a:r>
            <a:r>
              <a:rPr lang="en-US" sz="900" dirty="0" err="1"/>
              <a:t>refresh_token</a:t>
            </a:r>
            <a:r>
              <a:rPr lang="en-US" sz="900" dirty="0"/>
              <a:t>']},f)</a:t>
            </a:r>
          </a:p>
          <a:p>
            <a:pPr marL="165100" indent="0">
              <a:buNone/>
            </a:pPr>
            <a:r>
              <a:rPr lang="en-US" sz="900" dirty="0"/>
              <a:t>       with open('</a:t>
            </a:r>
            <a:r>
              <a:rPr lang="en-US" sz="900" dirty="0" err="1"/>
              <a:t>access_token','w</a:t>
            </a:r>
            <a:r>
              <a:rPr lang="en-US" sz="900" dirty="0"/>
              <a:t>+') as f:</a:t>
            </a:r>
          </a:p>
          <a:p>
            <a:pPr marL="165100" indent="0">
              <a:buNone/>
            </a:pPr>
            <a:r>
              <a:rPr lang="en-US" sz="900" dirty="0"/>
              <a:t>          </a:t>
            </a:r>
            <a:r>
              <a:rPr lang="en-US" sz="900" dirty="0" err="1"/>
              <a:t>json.dump</a:t>
            </a:r>
            <a:r>
              <a:rPr lang="en-US" sz="900" dirty="0"/>
              <a:t>({'</a:t>
            </a:r>
            <a:r>
              <a:rPr lang="en-US" sz="900" dirty="0" err="1"/>
              <a:t>expires_in':int</a:t>
            </a:r>
            <a:r>
              <a:rPr lang="en-US" sz="900" dirty="0"/>
              <a:t>(token['</a:t>
            </a:r>
            <a:r>
              <a:rPr lang="en-US" sz="900" dirty="0" err="1"/>
              <a:t>expires_in</a:t>
            </a:r>
            <a:r>
              <a:rPr lang="en-US" sz="900" dirty="0"/>
              <a:t>'])+</a:t>
            </a:r>
            <a:r>
              <a:rPr lang="en-US" sz="900" dirty="0" err="1"/>
              <a:t>t,'access_token':token</a:t>
            </a:r>
            <a:r>
              <a:rPr lang="en-US" sz="900" dirty="0"/>
              <a:t>['</a:t>
            </a:r>
            <a:r>
              <a:rPr lang="en-US" sz="900" dirty="0" err="1"/>
              <a:t>access_token</a:t>
            </a:r>
            <a:r>
              <a:rPr lang="en-US" sz="900" dirty="0"/>
              <a:t>']},f)</a:t>
            </a:r>
          </a:p>
          <a:p>
            <a:pPr marL="165100" indent="0">
              <a:buNone/>
            </a:pPr>
            <a:r>
              <a:rPr lang="en-US" sz="900" dirty="0"/>
              <a:t>       token = token['</a:t>
            </a:r>
            <a:r>
              <a:rPr lang="en-US" sz="900" dirty="0" err="1"/>
              <a:t>access_token</a:t>
            </a:r>
            <a:r>
              <a:rPr lang="en-US" sz="900" dirty="0"/>
              <a:t>']</a:t>
            </a:r>
          </a:p>
          <a:p>
            <a:pPr marL="165100" indent="0">
              <a:buNone/>
            </a:pPr>
            <a:r>
              <a:rPr lang="en-US" sz="900" dirty="0"/>
              <a:t>    else:</a:t>
            </a:r>
          </a:p>
          <a:p>
            <a:pPr marL="165100" indent="0">
              <a:buNone/>
            </a:pPr>
            <a:r>
              <a:rPr lang="en-US" sz="900" dirty="0"/>
              <a:t>       print('Using cached </a:t>
            </a:r>
            <a:r>
              <a:rPr lang="en-US" sz="900" dirty="0" err="1"/>
              <a:t>access_token</a:t>
            </a:r>
            <a:r>
              <a:rPr lang="en-US" sz="900" dirty="0"/>
              <a:t>')</a:t>
            </a:r>
          </a:p>
          <a:p>
            <a:pPr marL="165100" indent="0">
              <a:buNone/>
            </a:pPr>
            <a:r>
              <a:rPr lang="en-US" sz="900" dirty="0"/>
              <a:t>       token = </a:t>
            </a:r>
            <a:r>
              <a:rPr lang="en-US" sz="900" dirty="0" err="1"/>
              <a:t>access_token</a:t>
            </a:r>
            <a:r>
              <a:rPr lang="en-US" sz="900" dirty="0"/>
              <a:t>['</a:t>
            </a:r>
            <a:r>
              <a:rPr lang="en-US" sz="900" dirty="0" err="1"/>
              <a:t>access_token</a:t>
            </a:r>
            <a:r>
              <a:rPr lang="en-US" sz="900" dirty="0"/>
              <a:t>']</a:t>
            </a:r>
          </a:p>
          <a:p>
            <a:pPr marL="165100" indent="0">
              <a:buNone/>
            </a:pPr>
            <a:r>
              <a:rPr lang="en-US" sz="900" dirty="0"/>
              <a:t>    headers = {'Authorization': 'Bearer {}'.format(token)}</a:t>
            </a:r>
          </a:p>
          <a:p>
            <a:pPr marL="165100" indent="0">
              <a:buNone/>
            </a:pPr>
            <a:r>
              <a:rPr lang="en-US" sz="900" dirty="0"/>
              <a:t>    return headers</a:t>
            </a: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onedrive.py</a:t>
            </a:r>
            <a:endParaRPr dirty="0"/>
          </a:p>
        </p:txBody>
      </p:sp>
    </p:spTree>
    <p:extLst>
      <p:ext uri="{BB962C8B-B14F-4D97-AF65-F5344CB8AC3E}">
        <p14:creationId xmlns:p14="http://schemas.microsoft.com/office/powerpoint/2010/main" val="2488820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it-IT" sz="900" dirty="0" err="1"/>
              <a:t>def</a:t>
            </a:r>
            <a:r>
              <a:rPr lang="it-IT" sz="900" dirty="0"/>
              <a:t> </a:t>
            </a:r>
            <a:r>
              <a:rPr lang="it-IT" sz="900" dirty="0" err="1"/>
              <a:t>check_hash</a:t>
            </a:r>
            <a:r>
              <a:rPr lang="it-IT" sz="900" dirty="0"/>
              <a:t>(</a:t>
            </a:r>
            <a:r>
              <a:rPr lang="it-IT" sz="900" dirty="0" err="1"/>
              <a:t>folder_in,folder_out,headers</a:t>
            </a:r>
            <a:r>
              <a:rPr lang="it-IT" sz="900" dirty="0"/>
              <a:t>):</a:t>
            </a:r>
          </a:p>
          <a:p>
            <a:pPr marL="165100" indent="0">
              <a:buNone/>
            </a:pPr>
            <a:r>
              <a:rPr lang="it-IT" sz="900" dirty="0"/>
              <a:t>    </a:t>
            </a:r>
            <a:r>
              <a:rPr lang="it-IT" sz="900" dirty="0" err="1"/>
              <a:t>hashes</a:t>
            </a:r>
            <a:r>
              <a:rPr lang="it-IT" sz="900" dirty="0"/>
              <a:t> = {}</a:t>
            </a:r>
          </a:p>
          <a:p>
            <a:pPr marL="165100" indent="0">
              <a:buNone/>
            </a:pPr>
            <a:r>
              <a:rPr lang="it-IT" sz="900" dirty="0"/>
              <a:t>    for root, </a:t>
            </a:r>
            <a:r>
              <a:rPr lang="it-IT" sz="900" dirty="0" err="1"/>
              <a:t>dirs</a:t>
            </a:r>
            <a:r>
              <a:rPr lang="it-IT" sz="900" dirty="0"/>
              <a:t>, files in </a:t>
            </a:r>
            <a:r>
              <a:rPr lang="it-IT" sz="900" dirty="0" err="1"/>
              <a:t>os.walk</a:t>
            </a:r>
            <a:r>
              <a:rPr lang="it-IT" sz="900" dirty="0"/>
              <a:t>(</a:t>
            </a:r>
            <a:r>
              <a:rPr lang="it-IT" sz="900" dirty="0" err="1"/>
              <a:t>folder_in</a:t>
            </a:r>
            <a:r>
              <a:rPr lang="it-IT" sz="900" dirty="0"/>
              <a:t>):</a:t>
            </a:r>
          </a:p>
          <a:p>
            <a:pPr marL="165100" indent="0">
              <a:buNone/>
            </a:pPr>
            <a:r>
              <a:rPr lang="it-IT" sz="900" dirty="0"/>
              <a:t>        for </a:t>
            </a:r>
            <a:r>
              <a:rPr lang="it-IT" sz="900" dirty="0" err="1"/>
              <a:t>file_name</a:t>
            </a:r>
            <a:r>
              <a:rPr lang="it-IT" sz="900" dirty="0"/>
              <a:t> in files:</a:t>
            </a:r>
          </a:p>
          <a:p>
            <a:pPr marL="165100" indent="0">
              <a:buNone/>
            </a:pPr>
            <a:r>
              <a:rPr lang="it-IT" sz="900" dirty="0"/>
              <a:t>            r = </a:t>
            </a:r>
            <a:r>
              <a:rPr lang="it-IT" sz="900" dirty="0" err="1"/>
              <a:t>requests.get</a:t>
            </a:r>
            <a:r>
              <a:rPr lang="it-IT" sz="900" dirty="0"/>
              <a:t>('%s/%s'%(</a:t>
            </a:r>
            <a:r>
              <a:rPr lang="it-IT" sz="900" dirty="0" err="1"/>
              <a:t>folder_out,file_name</a:t>
            </a:r>
            <a:r>
              <a:rPr lang="it-IT" sz="900" dirty="0"/>
              <a:t>), </a:t>
            </a:r>
            <a:r>
              <a:rPr lang="it-IT" sz="900" dirty="0" err="1"/>
              <a:t>headers</a:t>
            </a:r>
            <a:r>
              <a:rPr lang="it-IT" sz="900" dirty="0"/>
              <a:t>=</a:t>
            </a:r>
            <a:r>
              <a:rPr lang="it-IT" sz="900" dirty="0" err="1"/>
              <a:t>headers</a:t>
            </a:r>
            <a:r>
              <a:rPr lang="it-IT" sz="900" dirty="0"/>
              <a:t>)</a:t>
            </a:r>
          </a:p>
          <a:p>
            <a:pPr marL="165100" indent="0">
              <a:buNone/>
            </a:pPr>
            <a:r>
              <a:rPr lang="it-IT" sz="900" dirty="0"/>
              <a:t>            </a:t>
            </a:r>
            <a:r>
              <a:rPr lang="it-IT" sz="900" dirty="0" err="1"/>
              <a:t>cloud_hash</a:t>
            </a:r>
            <a:r>
              <a:rPr lang="it-IT" sz="900" dirty="0"/>
              <a:t> = </a:t>
            </a:r>
            <a:r>
              <a:rPr lang="it-IT" sz="900" dirty="0" err="1"/>
              <a:t>json.loads</a:t>
            </a:r>
            <a:r>
              <a:rPr lang="it-IT" sz="900" dirty="0"/>
              <a:t>(</a:t>
            </a:r>
            <a:r>
              <a:rPr lang="it-IT" sz="900" dirty="0" err="1"/>
              <a:t>r.content.decode</a:t>
            </a:r>
            <a:r>
              <a:rPr lang="it-IT" sz="900" dirty="0"/>
              <a:t>())['file']['</a:t>
            </a:r>
            <a:r>
              <a:rPr lang="it-IT" sz="900" dirty="0" err="1"/>
              <a:t>hashes</a:t>
            </a:r>
            <a:r>
              <a:rPr lang="it-IT" sz="900" dirty="0"/>
              <a:t>']['</a:t>
            </a:r>
            <a:r>
              <a:rPr lang="it-IT" sz="900" dirty="0" err="1"/>
              <a:t>quickXorHash</a:t>
            </a:r>
            <a:r>
              <a:rPr lang="it-IT" sz="900" dirty="0"/>
              <a:t>']</a:t>
            </a:r>
          </a:p>
          <a:p>
            <a:pPr marL="165100" indent="0">
              <a:buNone/>
            </a:pPr>
            <a:r>
              <a:rPr lang="it-IT" sz="900" dirty="0"/>
              <a:t>            h = </a:t>
            </a:r>
            <a:r>
              <a:rPr lang="it-IT" sz="900" dirty="0" err="1"/>
              <a:t>quickxorhash.quickxorhash</a:t>
            </a:r>
            <a:r>
              <a:rPr lang="it-IT" sz="900" dirty="0"/>
              <a:t>() </a:t>
            </a:r>
          </a:p>
          <a:p>
            <a:pPr marL="165100" indent="0">
              <a:buNone/>
            </a:pPr>
            <a:r>
              <a:rPr lang="it-IT" sz="900" dirty="0"/>
              <a:t>            </a:t>
            </a:r>
            <a:r>
              <a:rPr lang="it-IT" sz="900" dirty="0" err="1"/>
              <a:t>h.update</a:t>
            </a:r>
            <a:r>
              <a:rPr lang="it-IT" sz="900" dirty="0"/>
              <a:t>(open('%s/%s'%(</a:t>
            </a:r>
            <a:r>
              <a:rPr lang="it-IT" sz="900" dirty="0" err="1"/>
              <a:t>folder_in,file_name</a:t>
            </a:r>
            <a:r>
              <a:rPr lang="it-IT" sz="900" dirty="0"/>
              <a:t>),'</a:t>
            </a:r>
            <a:r>
              <a:rPr lang="it-IT" sz="900" dirty="0" err="1"/>
              <a:t>rb</a:t>
            </a:r>
            <a:r>
              <a:rPr lang="it-IT" sz="900" dirty="0"/>
              <a:t>').</a:t>
            </a:r>
            <a:r>
              <a:rPr lang="it-IT" sz="900" dirty="0" err="1"/>
              <a:t>read</a:t>
            </a:r>
            <a:r>
              <a:rPr lang="it-IT" sz="900" dirty="0"/>
              <a:t>())</a:t>
            </a:r>
          </a:p>
          <a:p>
            <a:pPr marL="165100" indent="0">
              <a:buNone/>
            </a:pPr>
            <a:r>
              <a:rPr lang="it-IT" sz="900" dirty="0"/>
              <a:t>            code=base64.b64encode(</a:t>
            </a:r>
            <a:r>
              <a:rPr lang="it-IT" sz="900" dirty="0" err="1"/>
              <a:t>h.digest</a:t>
            </a:r>
            <a:r>
              <a:rPr lang="it-IT" sz="900" dirty="0"/>
              <a:t>()).</a:t>
            </a:r>
            <a:r>
              <a:rPr lang="it-IT" sz="900" dirty="0" err="1"/>
              <a:t>decode</a:t>
            </a:r>
            <a:r>
              <a:rPr lang="it-IT" sz="900" dirty="0"/>
              <a:t>()</a:t>
            </a:r>
          </a:p>
          <a:p>
            <a:pPr marL="165100" indent="0">
              <a:buNone/>
            </a:pPr>
            <a:r>
              <a:rPr lang="it-IT" sz="900" dirty="0"/>
              <a:t>            </a:t>
            </a:r>
            <a:r>
              <a:rPr lang="it-IT" sz="900" dirty="0" err="1"/>
              <a:t>hashes</a:t>
            </a:r>
            <a:r>
              <a:rPr lang="it-IT" sz="900" dirty="0"/>
              <a:t>[</a:t>
            </a:r>
            <a:r>
              <a:rPr lang="it-IT" sz="900" dirty="0" err="1"/>
              <a:t>file_name</a:t>
            </a:r>
            <a:r>
              <a:rPr lang="it-IT" sz="900" dirty="0"/>
              <a:t>] = </a:t>
            </a:r>
            <a:r>
              <a:rPr lang="it-IT" sz="900" dirty="0" err="1"/>
              <a:t>cloud_hash</a:t>
            </a:r>
            <a:r>
              <a:rPr lang="it-IT" sz="900" dirty="0"/>
              <a:t>==code</a:t>
            </a:r>
          </a:p>
          <a:p>
            <a:pPr marL="165100" indent="0">
              <a:buNone/>
            </a:pPr>
            <a:r>
              <a:rPr lang="it-IT" sz="900" dirty="0"/>
              <a:t>    </a:t>
            </a:r>
            <a:r>
              <a:rPr lang="it-IT" sz="900" dirty="0" err="1"/>
              <a:t>return</a:t>
            </a:r>
            <a:r>
              <a:rPr lang="it-IT" sz="900" dirty="0"/>
              <a:t> </a:t>
            </a:r>
            <a:r>
              <a:rPr lang="it-IT" sz="900" dirty="0" err="1"/>
              <a:t>hashes</a:t>
            </a:r>
            <a:endParaRPr lang="it-IT" sz="900" dirty="0"/>
          </a:p>
          <a:p>
            <a:pPr marL="165100" indent="0">
              <a:buNone/>
            </a:pPr>
            <a:endParaRPr lang="it-IT" sz="900" dirty="0"/>
          </a:p>
          <a:p>
            <a:pPr marL="165100" indent="0">
              <a:buNone/>
            </a:pPr>
            <a:endParaRPr lang="it-IT" sz="900" dirty="0"/>
          </a:p>
          <a:p>
            <a:pPr marL="165100" indent="0">
              <a:buNone/>
            </a:pPr>
            <a:endParaRPr lang="it-IT" sz="900" dirty="0"/>
          </a:p>
          <a:p>
            <a:pPr marL="165100" indent="0">
              <a:buNone/>
            </a:pPr>
            <a:r>
              <a:rPr lang="it-IT" sz="900" dirty="0" err="1"/>
              <a:t>def</a:t>
            </a:r>
            <a:r>
              <a:rPr lang="it-IT" sz="900" dirty="0"/>
              <a:t> </a:t>
            </a:r>
            <a:r>
              <a:rPr lang="it-IT" sz="900" dirty="0" err="1"/>
              <a:t>list_files_folders</a:t>
            </a:r>
            <a:r>
              <a:rPr lang="it-IT" sz="900" dirty="0"/>
              <a:t>(</a:t>
            </a:r>
            <a:r>
              <a:rPr lang="it-IT" sz="900" dirty="0" err="1"/>
              <a:t>folder,headers</a:t>
            </a:r>
            <a:r>
              <a:rPr lang="it-IT" sz="900" dirty="0"/>
              <a:t>):</a:t>
            </a:r>
          </a:p>
          <a:p>
            <a:pPr marL="165100" indent="0">
              <a:buNone/>
            </a:pPr>
            <a:r>
              <a:rPr lang="it-IT" sz="900" dirty="0"/>
              <a:t>    files=[]</a:t>
            </a:r>
          </a:p>
          <a:p>
            <a:pPr marL="165100" indent="0">
              <a:buNone/>
            </a:pPr>
            <a:r>
              <a:rPr lang="it-IT" sz="900" dirty="0"/>
              <a:t>    folders=[]</a:t>
            </a:r>
          </a:p>
          <a:p>
            <a:pPr marL="165100" indent="0">
              <a:buNone/>
            </a:pPr>
            <a:r>
              <a:rPr lang="it-IT" sz="900" dirty="0"/>
              <a:t>    r = </a:t>
            </a:r>
            <a:r>
              <a:rPr lang="it-IT" sz="900" dirty="0" err="1"/>
              <a:t>json.loads</a:t>
            </a:r>
            <a:r>
              <a:rPr lang="it-IT" sz="900" dirty="0"/>
              <a:t>(</a:t>
            </a:r>
            <a:r>
              <a:rPr lang="it-IT" sz="900" dirty="0" err="1"/>
              <a:t>requests.get</a:t>
            </a:r>
            <a:r>
              <a:rPr lang="it-IT" sz="900" dirty="0"/>
              <a:t>('%s:/</a:t>
            </a:r>
            <a:r>
              <a:rPr lang="it-IT" sz="900" dirty="0" err="1"/>
              <a:t>children</a:t>
            </a:r>
            <a:r>
              <a:rPr lang="it-IT" sz="900" dirty="0"/>
              <a:t>'%folder, </a:t>
            </a:r>
            <a:r>
              <a:rPr lang="it-IT" sz="900" dirty="0" err="1"/>
              <a:t>headers</a:t>
            </a:r>
            <a:r>
              <a:rPr lang="it-IT" sz="900" dirty="0"/>
              <a:t>=</a:t>
            </a:r>
            <a:r>
              <a:rPr lang="it-IT" sz="900" dirty="0" err="1"/>
              <a:t>headers</a:t>
            </a:r>
            <a:r>
              <a:rPr lang="it-IT" sz="900" dirty="0"/>
              <a:t>).</a:t>
            </a:r>
            <a:r>
              <a:rPr lang="it-IT" sz="900" dirty="0" err="1"/>
              <a:t>content.decode</a:t>
            </a:r>
            <a:r>
              <a:rPr lang="it-IT" sz="900" dirty="0"/>
              <a:t>())</a:t>
            </a:r>
          </a:p>
          <a:p>
            <a:pPr marL="165100" indent="0">
              <a:buNone/>
            </a:pPr>
            <a:r>
              <a:rPr lang="it-IT" sz="900" dirty="0"/>
              <a:t>    </a:t>
            </a:r>
          </a:p>
          <a:p>
            <a:pPr marL="165100" indent="0">
              <a:buNone/>
            </a:pPr>
            <a:r>
              <a:rPr lang="it-IT" sz="900" dirty="0"/>
              <a:t>    for item in r["</a:t>
            </a:r>
            <a:r>
              <a:rPr lang="it-IT" sz="900" dirty="0" err="1"/>
              <a:t>value</a:t>
            </a:r>
            <a:r>
              <a:rPr lang="it-IT" sz="900" dirty="0"/>
              <a:t>"]:</a:t>
            </a:r>
          </a:p>
          <a:p>
            <a:pPr marL="165100" indent="0">
              <a:buNone/>
            </a:pPr>
            <a:r>
              <a:rPr lang="it-IT" sz="900" dirty="0"/>
              <a:t>        </a:t>
            </a:r>
            <a:r>
              <a:rPr lang="it-IT" sz="900" dirty="0" err="1"/>
              <a:t>if</a:t>
            </a:r>
            <a:r>
              <a:rPr lang="it-IT" sz="900" dirty="0"/>
              <a:t> 'folder' in item:</a:t>
            </a:r>
          </a:p>
          <a:p>
            <a:pPr marL="165100" indent="0">
              <a:buNone/>
            </a:pPr>
            <a:r>
              <a:rPr lang="it-IT" sz="900" dirty="0"/>
              <a:t>           </a:t>
            </a:r>
            <a:r>
              <a:rPr lang="it-IT" sz="900" dirty="0" err="1"/>
              <a:t>folders.append</a:t>
            </a:r>
            <a:r>
              <a:rPr lang="it-IT" sz="900" dirty="0"/>
              <a:t>((item['name'],item['</a:t>
            </a:r>
            <a:r>
              <a:rPr lang="it-IT" sz="900" dirty="0" err="1"/>
              <a:t>createdDateTime</a:t>
            </a:r>
            <a:r>
              <a:rPr lang="it-IT" sz="900" dirty="0"/>
              <a:t>'],item['size'],item['folder']['</a:t>
            </a:r>
            <a:r>
              <a:rPr lang="it-IT" sz="900" dirty="0" err="1"/>
              <a:t>childCount</a:t>
            </a:r>
            <a:r>
              <a:rPr lang="it-IT" sz="900" dirty="0"/>
              <a:t>']))</a:t>
            </a:r>
          </a:p>
          <a:p>
            <a:pPr marL="165100" indent="0">
              <a:buNone/>
            </a:pPr>
            <a:r>
              <a:rPr lang="it-IT" sz="900" dirty="0"/>
              <a:t>        else:</a:t>
            </a:r>
          </a:p>
          <a:p>
            <a:pPr marL="165100" indent="0">
              <a:buNone/>
            </a:pPr>
            <a:r>
              <a:rPr lang="it-IT" sz="900" dirty="0"/>
              <a:t>           </a:t>
            </a:r>
            <a:r>
              <a:rPr lang="it-IT" sz="900" dirty="0" err="1"/>
              <a:t>files.append</a:t>
            </a:r>
            <a:r>
              <a:rPr lang="it-IT" sz="900" dirty="0"/>
              <a:t>((item['name'],item['</a:t>
            </a:r>
            <a:r>
              <a:rPr lang="it-IT" sz="900" dirty="0" err="1"/>
              <a:t>createdDateTime</a:t>
            </a:r>
            <a:r>
              <a:rPr lang="it-IT" sz="900" dirty="0"/>
              <a:t>'],item['size']))</a:t>
            </a:r>
          </a:p>
          <a:p>
            <a:pPr marL="165100" indent="0">
              <a:buNone/>
            </a:pPr>
            <a:r>
              <a:rPr lang="it-IT" sz="900" dirty="0"/>
              <a:t>    </a:t>
            </a:r>
            <a:r>
              <a:rPr lang="it-IT" sz="900" dirty="0" err="1"/>
              <a:t>return</a:t>
            </a:r>
            <a:r>
              <a:rPr lang="it-IT" sz="900" dirty="0"/>
              <a:t> (files, folders)</a:t>
            </a:r>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onedrive.py</a:t>
            </a:r>
            <a:endParaRPr dirty="0"/>
          </a:p>
        </p:txBody>
      </p:sp>
    </p:spTree>
    <p:extLst>
      <p:ext uri="{BB962C8B-B14F-4D97-AF65-F5344CB8AC3E}">
        <p14:creationId xmlns:p14="http://schemas.microsoft.com/office/powerpoint/2010/main" val="2815770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it-IT" sz="900" dirty="0" err="1"/>
              <a:t>def</a:t>
            </a:r>
            <a:r>
              <a:rPr lang="it-IT" sz="900" dirty="0"/>
              <a:t> upload(</a:t>
            </a:r>
            <a:r>
              <a:rPr lang="it-IT" sz="900" dirty="0" err="1"/>
              <a:t>folder_in,folder_out,headers</a:t>
            </a:r>
            <a:r>
              <a:rPr lang="it-IT" sz="900" dirty="0"/>
              <a:t>):</a:t>
            </a:r>
          </a:p>
          <a:p>
            <a:pPr marL="165100" indent="0">
              <a:buNone/>
            </a:pPr>
            <a:r>
              <a:rPr lang="it-IT" sz="900" dirty="0"/>
              <a:t>    for root, </a:t>
            </a:r>
            <a:r>
              <a:rPr lang="it-IT" sz="900" dirty="0" err="1"/>
              <a:t>dirs</a:t>
            </a:r>
            <a:r>
              <a:rPr lang="it-IT" sz="900" dirty="0"/>
              <a:t>, files in </a:t>
            </a:r>
            <a:r>
              <a:rPr lang="it-IT" sz="900" dirty="0" err="1"/>
              <a:t>os.walk</a:t>
            </a:r>
            <a:r>
              <a:rPr lang="it-IT" sz="900" dirty="0"/>
              <a:t>(</a:t>
            </a:r>
            <a:r>
              <a:rPr lang="it-IT" sz="900" dirty="0" err="1"/>
              <a:t>folder_in</a:t>
            </a:r>
            <a:r>
              <a:rPr lang="it-IT" sz="900" dirty="0"/>
              <a:t>):</a:t>
            </a:r>
          </a:p>
          <a:p>
            <a:pPr marL="165100" indent="0">
              <a:buNone/>
            </a:pPr>
            <a:r>
              <a:rPr lang="it-IT" sz="900" dirty="0"/>
              <a:t>        for </a:t>
            </a:r>
            <a:r>
              <a:rPr lang="it-IT" sz="900" dirty="0" err="1"/>
              <a:t>file_name</a:t>
            </a:r>
            <a:r>
              <a:rPr lang="it-IT" sz="900" dirty="0"/>
              <a:t> in files:</a:t>
            </a:r>
          </a:p>
          <a:p>
            <a:pPr marL="165100" indent="0">
              <a:buNone/>
            </a:pPr>
            <a:r>
              <a:rPr lang="it-IT" sz="900" dirty="0"/>
              <a:t>            </a:t>
            </a:r>
            <a:r>
              <a:rPr lang="it-IT" sz="900" dirty="0" err="1"/>
              <a:t>print</a:t>
            </a:r>
            <a:r>
              <a:rPr lang="it-IT" sz="900" dirty="0"/>
              <a:t>(</a:t>
            </a:r>
            <a:r>
              <a:rPr lang="it-IT" sz="900" dirty="0" err="1"/>
              <a:t>file_name</a:t>
            </a:r>
            <a:r>
              <a:rPr lang="it-IT" sz="900" dirty="0"/>
              <a:t>)</a:t>
            </a:r>
          </a:p>
          <a:p>
            <a:pPr marL="165100" indent="0">
              <a:buNone/>
            </a:pPr>
            <a:r>
              <a:rPr lang="it-IT" sz="900" dirty="0"/>
              <a:t>            </a:t>
            </a:r>
            <a:r>
              <a:rPr lang="it-IT" sz="900" dirty="0" err="1"/>
              <a:t>file_path</a:t>
            </a:r>
            <a:r>
              <a:rPr lang="it-IT" sz="900" dirty="0"/>
              <a:t> = </a:t>
            </a:r>
            <a:r>
              <a:rPr lang="it-IT" sz="900" dirty="0" err="1"/>
              <a:t>os.path.join</a:t>
            </a:r>
            <a:r>
              <a:rPr lang="it-IT" sz="900" dirty="0"/>
              <a:t>(</a:t>
            </a:r>
            <a:r>
              <a:rPr lang="it-IT" sz="900" dirty="0" err="1"/>
              <a:t>root,file_name</a:t>
            </a:r>
            <a:r>
              <a:rPr lang="it-IT" sz="900" dirty="0"/>
              <a:t>)</a:t>
            </a:r>
          </a:p>
          <a:p>
            <a:pPr marL="165100" indent="0">
              <a:buNone/>
            </a:pPr>
            <a:r>
              <a:rPr lang="it-IT" sz="900" dirty="0"/>
              <a:t>            </a:t>
            </a:r>
            <a:r>
              <a:rPr lang="it-IT" sz="900" dirty="0" err="1"/>
              <a:t>file_size</a:t>
            </a:r>
            <a:r>
              <a:rPr lang="it-IT" sz="900" dirty="0"/>
              <a:t> = </a:t>
            </a:r>
            <a:r>
              <a:rPr lang="it-IT" sz="900" dirty="0" err="1"/>
              <a:t>os.stat</a:t>
            </a:r>
            <a:r>
              <a:rPr lang="it-IT" sz="900" dirty="0"/>
              <a:t>(</a:t>
            </a:r>
            <a:r>
              <a:rPr lang="it-IT" sz="900" dirty="0" err="1"/>
              <a:t>file_path</a:t>
            </a:r>
            <a:r>
              <a:rPr lang="it-IT" sz="900" dirty="0"/>
              <a:t>).</a:t>
            </a:r>
            <a:r>
              <a:rPr lang="it-IT" sz="900" dirty="0" err="1"/>
              <a:t>st_size</a:t>
            </a:r>
            <a:endParaRPr lang="it-IT" sz="900" dirty="0"/>
          </a:p>
          <a:p>
            <a:pPr marL="165100" indent="0">
              <a:buNone/>
            </a:pPr>
            <a:r>
              <a:rPr lang="it-IT" sz="900" dirty="0"/>
              <a:t>            </a:t>
            </a:r>
            <a:r>
              <a:rPr lang="it-IT" sz="900" dirty="0" err="1"/>
              <a:t>file_data</a:t>
            </a:r>
            <a:r>
              <a:rPr lang="it-IT" sz="900" dirty="0"/>
              <a:t> = open(</a:t>
            </a:r>
            <a:r>
              <a:rPr lang="it-IT" sz="900" dirty="0" err="1"/>
              <a:t>file_path</a:t>
            </a:r>
            <a:r>
              <a:rPr lang="it-IT" sz="900" dirty="0"/>
              <a:t>, '</a:t>
            </a:r>
            <a:r>
              <a:rPr lang="it-IT" sz="900" dirty="0" err="1"/>
              <a:t>rb</a:t>
            </a:r>
            <a:r>
              <a:rPr lang="it-IT" sz="900" dirty="0"/>
              <a:t>')    </a:t>
            </a:r>
          </a:p>
          <a:p>
            <a:pPr marL="165100" indent="0">
              <a:buNone/>
            </a:pPr>
            <a:r>
              <a:rPr lang="it-IT" sz="900" dirty="0"/>
              <a:t>            ...</a:t>
            </a:r>
          </a:p>
          <a:p>
            <a:pPr marL="165100" indent="0">
              <a:buNone/>
            </a:pPr>
            <a:r>
              <a:rPr lang="it-IT" sz="900" dirty="0"/>
              <a:t>               </a:t>
            </a:r>
            <a:r>
              <a:rPr lang="it-IT" sz="900" dirty="0" err="1"/>
              <a:t>upload_session</a:t>
            </a:r>
            <a:r>
              <a:rPr lang="it-IT" sz="900" dirty="0"/>
              <a:t> = </a:t>
            </a:r>
            <a:r>
              <a:rPr lang="it-IT" sz="900" dirty="0" err="1"/>
              <a:t>requests.post</a:t>
            </a:r>
            <a:r>
              <a:rPr lang="it-IT" sz="900" dirty="0"/>
              <a:t>(</a:t>
            </a:r>
            <a:r>
              <a:rPr lang="it-IT" sz="900" dirty="0" err="1"/>
              <a:t>folder_out</a:t>
            </a:r>
            <a:r>
              <a:rPr lang="it-IT" sz="900" dirty="0"/>
              <a:t>+"/"+</a:t>
            </a:r>
            <a:r>
              <a:rPr lang="it-IT" sz="900" dirty="0" err="1"/>
              <a:t>file_name</a:t>
            </a:r>
            <a:r>
              <a:rPr lang="it-IT" sz="900" dirty="0"/>
              <a:t>+":/</a:t>
            </a:r>
            <a:r>
              <a:rPr lang="it-IT" sz="900" dirty="0" err="1"/>
              <a:t>createUploadSession</a:t>
            </a:r>
            <a:r>
              <a:rPr lang="it-IT" sz="900" dirty="0"/>
              <a:t>", </a:t>
            </a:r>
            <a:r>
              <a:rPr lang="it-IT" sz="900" dirty="0" err="1"/>
              <a:t>headers</a:t>
            </a:r>
            <a:r>
              <a:rPr lang="it-IT" sz="900" dirty="0"/>
              <a:t>=</a:t>
            </a:r>
            <a:r>
              <a:rPr lang="it-IT" sz="900" dirty="0" err="1"/>
              <a:t>headers</a:t>
            </a:r>
            <a:r>
              <a:rPr lang="it-IT" sz="900" dirty="0"/>
              <a:t>).</a:t>
            </a:r>
            <a:r>
              <a:rPr lang="it-IT" sz="900" dirty="0" err="1"/>
              <a:t>json</a:t>
            </a:r>
            <a:r>
              <a:rPr lang="it-IT" sz="900" dirty="0"/>
              <a:t>()            </a:t>
            </a:r>
          </a:p>
          <a:p>
            <a:pPr marL="165100" indent="0">
              <a:buNone/>
            </a:pPr>
            <a:r>
              <a:rPr lang="it-IT" sz="900" dirty="0"/>
              <a:t>               with open(</a:t>
            </a:r>
            <a:r>
              <a:rPr lang="it-IT" sz="900" dirty="0" err="1"/>
              <a:t>file_path</a:t>
            </a:r>
            <a:r>
              <a:rPr lang="it-IT" sz="900" dirty="0"/>
              <a:t>, '</a:t>
            </a:r>
            <a:r>
              <a:rPr lang="it-IT" sz="900" dirty="0" err="1"/>
              <a:t>rb</a:t>
            </a:r>
            <a:r>
              <a:rPr lang="it-IT" sz="900" dirty="0"/>
              <a:t>') </a:t>
            </a:r>
            <a:r>
              <a:rPr lang="it-IT" sz="900" dirty="0" err="1"/>
              <a:t>as</a:t>
            </a:r>
            <a:r>
              <a:rPr lang="it-IT" sz="900" dirty="0"/>
              <a:t> f:</a:t>
            </a:r>
          </a:p>
          <a:p>
            <a:pPr marL="165100" indent="0">
              <a:buNone/>
            </a:pPr>
            <a:r>
              <a:rPr lang="it-IT" sz="900" dirty="0"/>
              <a:t>                    </a:t>
            </a:r>
            <a:r>
              <a:rPr lang="it-IT" sz="900" dirty="0" err="1"/>
              <a:t>total_file_size</a:t>
            </a:r>
            <a:r>
              <a:rPr lang="it-IT" sz="900" dirty="0"/>
              <a:t> = </a:t>
            </a:r>
            <a:r>
              <a:rPr lang="it-IT" sz="900" dirty="0" err="1"/>
              <a:t>os.path.getsize</a:t>
            </a:r>
            <a:r>
              <a:rPr lang="it-IT" sz="900" dirty="0"/>
              <a:t>(</a:t>
            </a:r>
            <a:r>
              <a:rPr lang="it-IT" sz="900" dirty="0" err="1"/>
              <a:t>file_path</a:t>
            </a:r>
            <a:r>
              <a:rPr lang="it-IT" sz="900" dirty="0"/>
              <a:t>)</a:t>
            </a:r>
          </a:p>
          <a:p>
            <a:pPr marL="165100" indent="0">
              <a:buNone/>
            </a:pPr>
            <a:r>
              <a:rPr lang="it-IT" sz="900" dirty="0"/>
              <a:t>                    </a:t>
            </a:r>
            <a:r>
              <a:rPr lang="it-IT" sz="900" dirty="0" err="1"/>
              <a:t>chunk_size</a:t>
            </a:r>
            <a:r>
              <a:rPr lang="it-IT" sz="900" dirty="0"/>
              <a:t> = 327680</a:t>
            </a:r>
          </a:p>
          <a:p>
            <a:pPr marL="165100" indent="0">
              <a:buNone/>
            </a:pPr>
            <a:r>
              <a:rPr lang="it-IT" sz="900" dirty="0"/>
              <a:t>                    </a:t>
            </a:r>
            <a:r>
              <a:rPr lang="it-IT" sz="900" dirty="0" err="1"/>
              <a:t>chunk_number</a:t>
            </a:r>
            <a:r>
              <a:rPr lang="it-IT" sz="900" dirty="0"/>
              <a:t> = </a:t>
            </a:r>
            <a:r>
              <a:rPr lang="it-IT" sz="900" dirty="0" err="1"/>
              <a:t>total_file_size</a:t>
            </a:r>
            <a:r>
              <a:rPr lang="it-IT" sz="900" dirty="0"/>
              <a:t>//</a:t>
            </a:r>
            <a:r>
              <a:rPr lang="it-IT" sz="900" dirty="0" err="1"/>
              <a:t>chunk_size</a:t>
            </a:r>
            <a:endParaRPr lang="it-IT" sz="900" dirty="0"/>
          </a:p>
          <a:p>
            <a:pPr marL="165100" indent="0">
              <a:buNone/>
            </a:pPr>
            <a:r>
              <a:rPr lang="it-IT" sz="900" dirty="0"/>
              <a:t>                    </a:t>
            </a:r>
            <a:r>
              <a:rPr lang="it-IT" sz="900" dirty="0" err="1"/>
              <a:t>chunk_leftover</a:t>
            </a:r>
            <a:r>
              <a:rPr lang="it-IT" sz="900" dirty="0"/>
              <a:t> = </a:t>
            </a:r>
            <a:r>
              <a:rPr lang="it-IT" sz="900" dirty="0" err="1"/>
              <a:t>total_file_size</a:t>
            </a:r>
            <a:r>
              <a:rPr lang="it-IT" sz="900" dirty="0"/>
              <a:t> - </a:t>
            </a:r>
            <a:r>
              <a:rPr lang="it-IT" sz="900" dirty="0" err="1"/>
              <a:t>chunk_size</a:t>
            </a:r>
            <a:r>
              <a:rPr lang="it-IT" sz="900" dirty="0"/>
              <a:t> * </a:t>
            </a:r>
            <a:r>
              <a:rPr lang="it-IT" sz="900" dirty="0" err="1"/>
              <a:t>chunk_number</a:t>
            </a:r>
            <a:endParaRPr lang="it-IT" sz="900" dirty="0"/>
          </a:p>
          <a:p>
            <a:pPr marL="165100" indent="0">
              <a:buNone/>
            </a:pPr>
            <a:r>
              <a:rPr lang="it-IT" sz="900" dirty="0"/>
              <a:t>                    i = 0</a:t>
            </a:r>
          </a:p>
          <a:p>
            <a:pPr marL="165100" indent="0">
              <a:buNone/>
            </a:pPr>
            <a:r>
              <a:rPr lang="it-IT" sz="900" dirty="0"/>
              <a:t>                    </a:t>
            </a:r>
            <a:r>
              <a:rPr lang="it-IT" sz="900" dirty="0" err="1"/>
              <a:t>while</a:t>
            </a:r>
            <a:r>
              <a:rPr lang="it-IT" sz="900" dirty="0"/>
              <a:t> True:</a:t>
            </a:r>
          </a:p>
          <a:p>
            <a:pPr marL="165100" indent="0">
              <a:buNone/>
            </a:pPr>
            <a:r>
              <a:rPr lang="it-IT" sz="900" dirty="0"/>
              <a:t>                       </a:t>
            </a:r>
            <a:r>
              <a:rPr lang="it-IT" sz="900" dirty="0" err="1"/>
              <a:t>chunk_data</a:t>
            </a:r>
            <a:r>
              <a:rPr lang="it-IT" sz="900" dirty="0"/>
              <a:t> = </a:t>
            </a:r>
            <a:r>
              <a:rPr lang="it-IT" sz="900" dirty="0" err="1"/>
              <a:t>f.read</a:t>
            </a:r>
            <a:r>
              <a:rPr lang="it-IT" sz="900" dirty="0"/>
              <a:t>(</a:t>
            </a:r>
            <a:r>
              <a:rPr lang="it-IT" sz="900" dirty="0" err="1"/>
              <a:t>chunk_size</a:t>
            </a:r>
            <a:r>
              <a:rPr lang="it-IT" sz="900" dirty="0"/>
              <a:t>)</a:t>
            </a:r>
          </a:p>
          <a:p>
            <a:pPr marL="165100" indent="0">
              <a:buNone/>
            </a:pPr>
            <a:r>
              <a:rPr lang="it-IT" sz="900" dirty="0"/>
              <a:t>                       </a:t>
            </a:r>
            <a:r>
              <a:rPr lang="it-IT" sz="900" dirty="0" err="1"/>
              <a:t>start_index</a:t>
            </a:r>
            <a:r>
              <a:rPr lang="it-IT" sz="900" dirty="0"/>
              <a:t> = i*</a:t>
            </a:r>
            <a:r>
              <a:rPr lang="it-IT" sz="900" dirty="0" err="1"/>
              <a:t>chunk_size</a:t>
            </a:r>
            <a:endParaRPr lang="it-IT" sz="900" dirty="0"/>
          </a:p>
          <a:p>
            <a:pPr marL="165100" indent="0">
              <a:buNone/>
            </a:pPr>
            <a:r>
              <a:rPr lang="it-IT" sz="900" dirty="0"/>
              <a:t>                       </a:t>
            </a:r>
            <a:r>
              <a:rPr lang="it-IT" sz="900" dirty="0" err="1"/>
              <a:t>end_index</a:t>
            </a:r>
            <a:r>
              <a:rPr lang="it-IT" sz="900" dirty="0"/>
              <a:t> = </a:t>
            </a:r>
            <a:r>
              <a:rPr lang="it-IT" sz="900" dirty="0" err="1"/>
              <a:t>start_index</a:t>
            </a:r>
            <a:r>
              <a:rPr lang="it-IT" sz="900" dirty="0"/>
              <a:t> + </a:t>
            </a:r>
            <a:r>
              <a:rPr lang="it-IT" sz="900" dirty="0" err="1"/>
              <a:t>chunk_size</a:t>
            </a:r>
            <a:endParaRPr lang="it-IT" sz="900" dirty="0"/>
          </a:p>
          <a:p>
            <a:pPr marL="165100" indent="0">
              <a:buNone/>
            </a:pPr>
            <a:r>
              <a:rPr lang="it-IT" sz="900" dirty="0"/>
              <a:t>                       #</a:t>
            </a:r>
            <a:r>
              <a:rPr lang="it-IT" sz="900" dirty="0" err="1"/>
              <a:t>If</a:t>
            </a:r>
            <a:r>
              <a:rPr lang="it-IT" sz="900" dirty="0"/>
              <a:t> end of file, break</a:t>
            </a:r>
          </a:p>
          <a:p>
            <a:pPr marL="165100" indent="0">
              <a:buNone/>
            </a:pPr>
            <a:r>
              <a:rPr lang="it-IT" sz="900" dirty="0"/>
              <a:t>                       </a:t>
            </a:r>
            <a:r>
              <a:rPr lang="it-IT" sz="900" dirty="0" err="1"/>
              <a:t>if</a:t>
            </a:r>
            <a:r>
              <a:rPr lang="it-IT" sz="900" dirty="0"/>
              <a:t> </a:t>
            </a:r>
            <a:r>
              <a:rPr lang="it-IT" sz="900" dirty="0" err="1"/>
              <a:t>not</a:t>
            </a:r>
            <a:r>
              <a:rPr lang="it-IT" sz="900" dirty="0"/>
              <a:t> </a:t>
            </a:r>
            <a:r>
              <a:rPr lang="it-IT" sz="900" dirty="0" err="1"/>
              <a:t>chunk_data</a:t>
            </a:r>
            <a:r>
              <a:rPr lang="it-IT" sz="900" dirty="0"/>
              <a:t>:</a:t>
            </a:r>
          </a:p>
          <a:p>
            <a:pPr marL="165100" indent="0">
              <a:buNone/>
            </a:pPr>
            <a:r>
              <a:rPr lang="it-IT" sz="900" dirty="0"/>
              <a:t>                          break</a:t>
            </a:r>
          </a:p>
          <a:p>
            <a:pPr marL="165100" indent="0">
              <a:buNone/>
            </a:pPr>
            <a:r>
              <a:rPr lang="it-IT" sz="900" dirty="0"/>
              <a:t>                       </a:t>
            </a:r>
            <a:r>
              <a:rPr lang="it-IT" sz="900" dirty="0" err="1"/>
              <a:t>if</a:t>
            </a:r>
            <a:r>
              <a:rPr lang="it-IT" sz="900" dirty="0"/>
              <a:t> i == </a:t>
            </a:r>
            <a:r>
              <a:rPr lang="it-IT" sz="900" dirty="0" err="1"/>
              <a:t>chunk_number</a:t>
            </a:r>
            <a:r>
              <a:rPr lang="it-IT" sz="900" dirty="0"/>
              <a:t>:</a:t>
            </a:r>
          </a:p>
          <a:p>
            <a:pPr marL="165100" indent="0">
              <a:buNone/>
            </a:pPr>
            <a:r>
              <a:rPr lang="it-IT" sz="900" dirty="0"/>
              <a:t>                          </a:t>
            </a:r>
            <a:r>
              <a:rPr lang="it-IT" sz="900" dirty="0" err="1"/>
              <a:t>end_index</a:t>
            </a:r>
            <a:r>
              <a:rPr lang="it-IT" sz="900" dirty="0"/>
              <a:t> = </a:t>
            </a:r>
            <a:r>
              <a:rPr lang="it-IT" sz="900" dirty="0" err="1"/>
              <a:t>start_index</a:t>
            </a:r>
            <a:r>
              <a:rPr lang="it-IT" sz="900" dirty="0"/>
              <a:t> + </a:t>
            </a:r>
            <a:r>
              <a:rPr lang="it-IT" sz="900" dirty="0" err="1"/>
              <a:t>chunk_leftover</a:t>
            </a:r>
            <a:endParaRPr lang="it-IT" sz="900" dirty="0"/>
          </a:p>
          <a:p>
            <a:pPr marL="165100" indent="0">
              <a:buNone/>
            </a:pPr>
            <a:r>
              <a:rPr lang="it-IT" sz="900" dirty="0"/>
              <a:t>                          </a:t>
            </a:r>
            <a:r>
              <a:rPr lang="it-IT" sz="900" dirty="0" err="1"/>
              <a:t>upload_headers</a:t>
            </a:r>
            <a:r>
              <a:rPr lang="it-IT" sz="900" dirty="0"/>
              <a:t> = {'Content-</a:t>
            </a:r>
            <a:r>
              <a:rPr lang="it-IT" sz="900" dirty="0" err="1"/>
              <a:t>Length</a:t>
            </a:r>
            <a:r>
              <a:rPr lang="it-IT" sz="900" dirty="0"/>
              <a:t>':'{}'.format(</a:t>
            </a:r>
            <a:r>
              <a:rPr lang="it-IT" sz="900" dirty="0" err="1"/>
              <a:t>chunk_size</a:t>
            </a:r>
            <a:r>
              <a:rPr lang="it-IT" sz="900" dirty="0"/>
              <a:t>),'</a:t>
            </a:r>
            <a:r>
              <a:rPr lang="it-IT" sz="900" dirty="0" err="1"/>
              <a:t>Content-Range':'bytes</a:t>
            </a:r>
            <a:r>
              <a:rPr lang="it-IT" sz="900" dirty="0"/>
              <a:t> {}-{}/{}'.format(</a:t>
            </a:r>
            <a:r>
              <a:rPr lang="it-IT" sz="900" dirty="0" err="1"/>
              <a:t>start_index</a:t>
            </a:r>
            <a:r>
              <a:rPr lang="it-IT" sz="900" dirty="0"/>
              <a:t>, end_index-1, </a:t>
            </a:r>
            <a:r>
              <a:rPr lang="it-IT" sz="900" dirty="0" err="1"/>
              <a:t>total_file_size</a:t>
            </a:r>
            <a:r>
              <a:rPr lang="it-IT" sz="900" dirty="0"/>
              <a:t>)}</a:t>
            </a:r>
          </a:p>
          <a:p>
            <a:pPr marL="165100" indent="0">
              <a:buNone/>
            </a:pPr>
            <a:r>
              <a:rPr lang="it-IT" sz="900" dirty="0"/>
              <a:t>                       </a:t>
            </a:r>
            <a:r>
              <a:rPr lang="it-IT" sz="900" dirty="0" err="1"/>
              <a:t>chunk_data_upload</a:t>
            </a:r>
            <a:r>
              <a:rPr lang="it-IT" sz="900" dirty="0"/>
              <a:t> = </a:t>
            </a:r>
            <a:r>
              <a:rPr lang="it-IT" sz="900" dirty="0" err="1"/>
              <a:t>requests.put</a:t>
            </a:r>
            <a:r>
              <a:rPr lang="it-IT" sz="900" dirty="0"/>
              <a:t>(</a:t>
            </a:r>
            <a:r>
              <a:rPr lang="it-IT" sz="900" dirty="0" err="1"/>
              <a:t>upload_session</a:t>
            </a:r>
            <a:r>
              <a:rPr lang="it-IT" sz="900" dirty="0"/>
              <a:t>['</a:t>
            </a:r>
            <a:r>
              <a:rPr lang="it-IT" sz="900" dirty="0" err="1"/>
              <a:t>uploadUrl</a:t>
            </a:r>
            <a:r>
              <a:rPr lang="it-IT" sz="900" dirty="0"/>
              <a:t>'], data=</a:t>
            </a:r>
            <a:r>
              <a:rPr lang="it-IT" sz="900" dirty="0" err="1"/>
              <a:t>chunk_data</a:t>
            </a:r>
            <a:r>
              <a:rPr lang="it-IT" sz="900" dirty="0"/>
              <a:t>, </a:t>
            </a:r>
            <a:r>
              <a:rPr lang="it-IT" sz="900" dirty="0" err="1"/>
              <a:t>headers</a:t>
            </a:r>
            <a:r>
              <a:rPr lang="it-IT" sz="900" dirty="0"/>
              <a:t>=</a:t>
            </a:r>
            <a:r>
              <a:rPr lang="it-IT" sz="900" dirty="0" err="1"/>
              <a:t>upload_headers</a:t>
            </a:r>
            <a:r>
              <a:rPr lang="it-IT" sz="900" dirty="0"/>
              <a:t>)</a:t>
            </a:r>
          </a:p>
          <a:p>
            <a:pPr marL="165100" indent="0">
              <a:buNone/>
            </a:pPr>
            <a:r>
              <a:rPr lang="it-IT" sz="900" dirty="0"/>
              <a:t>	i = i + 1                   </a:t>
            </a:r>
          </a:p>
          <a:p>
            <a:pPr marL="165100" indent="0">
              <a:buNone/>
            </a:pPr>
            <a:r>
              <a:rPr lang="it-IT" sz="900" dirty="0"/>
              <a:t>            </a:t>
            </a:r>
            <a:r>
              <a:rPr lang="it-IT" sz="900" dirty="0" err="1"/>
              <a:t>file_data.close</a:t>
            </a:r>
            <a:r>
              <a:rPr lang="it-IT" sz="900" dirty="0"/>
              <a:t>()</a:t>
            </a:r>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onedrive.py</a:t>
            </a:r>
            <a:endParaRPr dirty="0"/>
          </a:p>
        </p:txBody>
      </p:sp>
    </p:spTree>
    <p:extLst>
      <p:ext uri="{BB962C8B-B14F-4D97-AF65-F5344CB8AC3E}">
        <p14:creationId xmlns:p14="http://schemas.microsoft.com/office/powerpoint/2010/main" val="1350729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function opens a log and reads line matching some filters like type or component.</a:t>
            </a:r>
            <a:endParaRPr lang="it-IT" sz="1400" dirty="0"/>
          </a:p>
          <a:p>
            <a:pPr marL="165100" indent="0">
              <a:buNone/>
            </a:pPr>
            <a:r>
              <a:rPr lang="en-US" sz="900" dirty="0"/>
              <a:t> </a:t>
            </a:r>
            <a:endParaRPr lang="it-IT" sz="900" dirty="0"/>
          </a:p>
          <a:p>
            <a:pPr marL="165100" indent="0">
              <a:buNone/>
            </a:pPr>
            <a:r>
              <a:rPr lang="en-US" sz="900" dirty="0"/>
              <a:t>def </a:t>
            </a:r>
            <a:r>
              <a:rPr lang="en-US" sz="900" dirty="0" err="1"/>
              <a:t>get_log</a:t>
            </a:r>
            <a:r>
              <a:rPr lang="en-US" sz="900" dirty="0"/>
              <a:t>(</a:t>
            </a:r>
            <a:r>
              <a:rPr lang="en-US" sz="900" dirty="0" err="1"/>
              <a:t>log_path</a:t>
            </a:r>
            <a:r>
              <a:rPr lang="en-US" sz="900" dirty="0"/>
              <a:t>, date, </a:t>
            </a:r>
            <a:r>
              <a:rPr lang="en-US" sz="900" dirty="0" err="1"/>
              <a:t>log_type</a:t>
            </a:r>
            <a:r>
              <a:rPr lang="en-US" sz="900" dirty="0"/>
              <a:t>, component, logger):</a:t>
            </a:r>
            <a:endParaRPr lang="it-IT" sz="900" dirty="0"/>
          </a:p>
          <a:p>
            <a:pPr marL="165100" indent="0">
              <a:buNone/>
            </a:pPr>
            <a:r>
              <a:rPr lang="en-US" sz="900" dirty="0"/>
              <a:t>    </a:t>
            </a:r>
            <a:r>
              <a:rPr lang="it-IT" sz="900" dirty="0"/>
              <a:t>…</a:t>
            </a:r>
          </a:p>
          <a:p>
            <a:pPr marL="165100" indent="0">
              <a:buNone/>
            </a:pPr>
            <a:r>
              <a:rPr lang="en-US" sz="900" dirty="0"/>
              <a:t>    f = open(</a:t>
            </a:r>
            <a:r>
              <a:rPr lang="en-US" sz="900" dirty="0" err="1"/>
              <a:t>log_path</a:t>
            </a:r>
            <a:r>
              <a:rPr lang="en-US" sz="900" dirty="0"/>
              <a:t>, "r")</a:t>
            </a:r>
            <a:endParaRPr lang="it-IT" sz="900" dirty="0"/>
          </a:p>
          <a:p>
            <a:pPr marL="165100" indent="0">
              <a:buNone/>
            </a:pPr>
            <a:r>
              <a:rPr lang="en-US" sz="900" dirty="0"/>
              <a:t>    file = </a:t>
            </a:r>
            <a:r>
              <a:rPr lang="en-US" sz="900" dirty="0" err="1"/>
              <a:t>f.read</a:t>
            </a:r>
            <a:r>
              <a:rPr lang="en-US" sz="900" dirty="0"/>
              <a:t>().split("\n")</a:t>
            </a:r>
            <a:endParaRPr lang="it-IT" sz="900" dirty="0"/>
          </a:p>
          <a:p>
            <a:pPr marL="165100" indent="0">
              <a:buNone/>
            </a:pPr>
            <a:r>
              <a:rPr lang="en-US" sz="900" dirty="0"/>
              <a:t>    for line in file:</a:t>
            </a:r>
            <a:endParaRPr lang="it-IT" sz="900" dirty="0"/>
          </a:p>
          <a:p>
            <a:pPr marL="165100" indent="0">
              <a:buNone/>
            </a:pPr>
            <a:r>
              <a:rPr lang="en-US" sz="900" dirty="0"/>
              <a:t>        if(date is None):</a:t>
            </a:r>
            <a:endParaRPr lang="it-IT" sz="900" dirty="0"/>
          </a:p>
          <a:p>
            <a:pPr marL="165100" indent="0">
              <a:buNone/>
            </a:pPr>
            <a:r>
              <a:rPr lang="en-US" sz="900" dirty="0"/>
              <a:t>            </a:t>
            </a:r>
            <a:r>
              <a:rPr lang="en-US" sz="900" dirty="0" err="1"/>
              <a:t>dateString</a:t>
            </a:r>
            <a:r>
              <a:rPr lang="en-US" sz="900" dirty="0"/>
              <a:t> = line[:19]</a:t>
            </a:r>
            <a:endParaRPr lang="it-IT" sz="900" dirty="0"/>
          </a:p>
          <a:p>
            <a:pPr marL="165100" indent="0">
              <a:buNone/>
            </a:pPr>
            <a:r>
              <a:rPr lang="en-US" sz="900" dirty="0"/>
              <a:t>        else:</a:t>
            </a:r>
            <a:endParaRPr lang="it-IT" sz="900" dirty="0"/>
          </a:p>
          <a:p>
            <a:pPr marL="165100" indent="0">
              <a:buNone/>
            </a:pPr>
            <a:r>
              <a:rPr lang="en-US" sz="900" dirty="0"/>
              <a:t>            </a:t>
            </a:r>
            <a:r>
              <a:rPr lang="en-US" sz="900" dirty="0" err="1"/>
              <a:t>dateString</a:t>
            </a:r>
            <a:r>
              <a:rPr lang="en-US" sz="900" dirty="0"/>
              <a:t> = str(int2time(date))</a:t>
            </a:r>
            <a:endParaRPr lang="it-IT" sz="900" dirty="0"/>
          </a:p>
          <a:p>
            <a:pPr marL="165100" indent="0">
              <a:buNone/>
            </a:pPr>
            <a:r>
              <a:rPr lang="en-US" sz="900" dirty="0"/>
              <a:t>        if(</a:t>
            </a:r>
            <a:r>
              <a:rPr lang="en-US" sz="900" dirty="0" err="1"/>
              <a:t>log_type</a:t>
            </a:r>
            <a:r>
              <a:rPr lang="en-US" sz="900" dirty="0"/>
              <a:t> is None):</a:t>
            </a:r>
            <a:endParaRPr lang="it-IT" sz="900" dirty="0"/>
          </a:p>
          <a:p>
            <a:pPr marL="165100" indent="0">
              <a:buNone/>
            </a:pPr>
            <a:r>
              <a:rPr lang="en-US" sz="900" dirty="0"/>
              <a:t>            </a:t>
            </a:r>
            <a:r>
              <a:rPr lang="en-US" sz="900" dirty="0" err="1"/>
              <a:t>log_type</a:t>
            </a:r>
            <a:r>
              <a:rPr lang="en-US" sz="900" dirty="0"/>
              <a:t> = line[0]        #any substring of line is correct</a:t>
            </a:r>
            <a:endParaRPr lang="it-IT" sz="900" dirty="0"/>
          </a:p>
          <a:p>
            <a:pPr marL="165100" indent="0">
              <a:buNone/>
            </a:pPr>
            <a:r>
              <a:rPr lang="en-US" sz="900" dirty="0"/>
              <a:t>        if(component is None):</a:t>
            </a:r>
            <a:endParaRPr lang="it-IT" sz="900" dirty="0"/>
          </a:p>
          <a:p>
            <a:pPr marL="165100" indent="0">
              <a:buNone/>
            </a:pPr>
            <a:r>
              <a:rPr lang="en-US" sz="900" dirty="0"/>
              <a:t>            component = line[0]        #any substring of line is correct    </a:t>
            </a:r>
            <a:endParaRPr lang="it-IT" sz="900" dirty="0"/>
          </a:p>
          <a:p>
            <a:pPr marL="165100" indent="0">
              <a:buNone/>
            </a:pPr>
            <a:r>
              <a:rPr lang="en-US" sz="900" dirty="0"/>
              <a:t>        if(</a:t>
            </a:r>
            <a:r>
              <a:rPr lang="en-US" sz="900" dirty="0" err="1"/>
              <a:t>dateString</a:t>
            </a:r>
            <a:r>
              <a:rPr lang="en-US" sz="900" dirty="0"/>
              <a:t>==line[:19] and </a:t>
            </a:r>
            <a:r>
              <a:rPr lang="en-US" sz="900" dirty="0" err="1"/>
              <a:t>log_type</a:t>
            </a:r>
            <a:r>
              <a:rPr lang="en-US" sz="900" dirty="0"/>
              <a:t> in line and component in line):</a:t>
            </a:r>
            <a:endParaRPr lang="it-IT" sz="900" dirty="0"/>
          </a:p>
          <a:p>
            <a:pPr marL="165100" indent="0">
              <a:buNone/>
            </a:pPr>
            <a:r>
              <a:rPr lang="en-US" sz="900" dirty="0"/>
              <a:t>            print(line)</a:t>
            </a:r>
            <a:endParaRPr lang="it-IT" sz="900" dirty="0"/>
          </a:p>
          <a:p>
            <a:pPr marL="165100" indent="0">
              <a:buNone/>
            </a:pPr>
            <a:r>
              <a:rPr lang="en-US" sz="900" dirty="0"/>
              <a:t> </a:t>
            </a: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get_log</a:t>
            </a:r>
            <a:endParaRPr dirty="0"/>
          </a:p>
        </p:txBody>
      </p:sp>
    </p:spTree>
    <p:extLst>
      <p:ext uri="{BB962C8B-B14F-4D97-AF65-F5344CB8AC3E}">
        <p14:creationId xmlns:p14="http://schemas.microsoft.com/office/powerpoint/2010/main" val="4250597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485357" y="1360456"/>
            <a:ext cx="3751538" cy="13084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4000" dirty="0"/>
              <a:t>TEST</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7170" name="Picture 2">
            <a:extLst>
              <a:ext uri="{FF2B5EF4-FFF2-40B4-BE49-F238E27FC236}">
                <a16:creationId xmlns:a16="http://schemas.microsoft.com/office/drawing/2014/main" id="{8080A823-083B-4599-B579-1A0137C65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7825" y="1933525"/>
            <a:ext cx="955200" cy="95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8084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First, we read the general information about the database like the name, the credentials and the name of the collection. All these properties are in the file named “</a:t>
            </a:r>
            <a:r>
              <a:rPr lang="en-US" sz="1400" dirty="0" err="1"/>
              <a:t>twitter_requests.properties</a:t>
            </a:r>
            <a:r>
              <a:rPr lang="en-US" sz="1400" dirty="0"/>
              <a:t>” which is read before starting any operation. After that, we connect to the </a:t>
            </a:r>
            <a:r>
              <a:rPr lang="en-US" sz="1400" dirty="0" err="1"/>
              <a:t>db</a:t>
            </a:r>
            <a:r>
              <a:rPr lang="en-US" sz="1400" dirty="0"/>
              <a:t> and we create an object logger of type Logger to create eventual log messages.</a:t>
            </a:r>
            <a:endParaRPr lang="it-IT" sz="1400" dirty="0"/>
          </a:p>
          <a:p>
            <a:pPr marL="165100" indent="0">
              <a:buNone/>
            </a:pPr>
            <a:r>
              <a:rPr lang="en-US" dirty="0"/>
              <a:t> </a:t>
            </a:r>
            <a:endParaRPr lang="it-IT" dirty="0"/>
          </a:p>
          <a:p>
            <a:pPr marL="165100" indent="0">
              <a:buNone/>
            </a:pPr>
            <a:r>
              <a:rPr lang="en-US" sz="900" dirty="0"/>
              <a:t>f = open("</a:t>
            </a:r>
            <a:r>
              <a:rPr lang="en-US" sz="900" dirty="0" err="1"/>
              <a:t>twitter_requests.properties</a:t>
            </a:r>
            <a:r>
              <a:rPr lang="en-US" sz="900" dirty="0"/>
              <a:t>", "r")</a:t>
            </a:r>
            <a:endParaRPr lang="it-IT" sz="900" dirty="0"/>
          </a:p>
          <a:p>
            <a:pPr marL="165100" indent="0">
              <a:buNone/>
            </a:pPr>
            <a:r>
              <a:rPr lang="en-US" sz="900" dirty="0"/>
              <a:t>file = </a:t>
            </a:r>
            <a:r>
              <a:rPr lang="en-US" sz="900" dirty="0" err="1"/>
              <a:t>f.read</a:t>
            </a:r>
            <a:r>
              <a:rPr lang="en-US" sz="900" dirty="0"/>
              <a:t>().split("\n")</a:t>
            </a:r>
            <a:endParaRPr lang="it-IT" sz="900" dirty="0"/>
          </a:p>
          <a:p>
            <a:pPr marL="165100" indent="0">
              <a:buNone/>
            </a:pPr>
            <a:r>
              <a:rPr lang="en-US" sz="900" dirty="0" err="1"/>
              <a:t>db_url</a:t>
            </a:r>
            <a:r>
              <a:rPr lang="en-US" sz="900" dirty="0"/>
              <a:t> = file[0].split("=")[1]</a:t>
            </a:r>
            <a:endParaRPr lang="it-IT" sz="900" dirty="0"/>
          </a:p>
          <a:p>
            <a:pPr marL="165100" indent="0">
              <a:buNone/>
            </a:pPr>
            <a:r>
              <a:rPr lang="en-US" sz="900" dirty="0" err="1"/>
              <a:t>db_name</a:t>
            </a:r>
            <a:r>
              <a:rPr lang="en-US" sz="900" dirty="0"/>
              <a:t> = file[4].split("=")[1]</a:t>
            </a:r>
            <a:endParaRPr lang="it-IT" sz="900" dirty="0"/>
          </a:p>
          <a:p>
            <a:pPr marL="165100" indent="0">
              <a:buNone/>
            </a:pPr>
            <a:r>
              <a:rPr lang="en-US" sz="900" dirty="0"/>
              <a:t> </a:t>
            </a:r>
            <a:endParaRPr lang="it-IT" sz="900" dirty="0"/>
          </a:p>
          <a:p>
            <a:pPr marL="165100" indent="0">
              <a:buNone/>
            </a:pPr>
            <a:r>
              <a:rPr lang="en-US" sz="900" dirty="0"/>
              <a:t>client = </a:t>
            </a:r>
            <a:r>
              <a:rPr lang="en-US" sz="900" dirty="0" err="1"/>
              <a:t>MongoClient</a:t>
            </a:r>
            <a:r>
              <a:rPr lang="en-US" sz="900" dirty="0"/>
              <a:t>(</a:t>
            </a:r>
            <a:r>
              <a:rPr lang="en-US" sz="900" dirty="0" err="1"/>
              <a:t>db_url</a:t>
            </a:r>
            <a:r>
              <a:rPr lang="en-US" sz="900" dirty="0"/>
              <a:t>, </a:t>
            </a:r>
            <a:r>
              <a:rPr lang="en-US" sz="900" dirty="0" err="1"/>
              <a:t>unicode_decode_error_handler</a:t>
            </a:r>
            <a:r>
              <a:rPr lang="en-US" sz="900" dirty="0"/>
              <a:t>='ignore')</a:t>
            </a:r>
            <a:endParaRPr lang="it-IT" sz="900" dirty="0"/>
          </a:p>
          <a:p>
            <a:pPr marL="165100" indent="0">
              <a:buNone/>
            </a:pPr>
            <a:r>
              <a:rPr lang="en-US" sz="900" dirty="0" err="1"/>
              <a:t>db</a:t>
            </a:r>
            <a:r>
              <a:rPr lang="en-US" sz="900" dirty="0"/>
              <a:t> = client[</a:t>
            </a:r>
            <a:r>
              <a:rPr lang="en-US" sz="900" dirty="0" err="1"/>
              <a:t>db_name</a:t>
            </a:r>
            <a:r>
              <a:rPr lang="en-US" sz="900" dirty="0"/>
              <a:t>]</a:t>
            </a:r>
            <a:endParaRPr lang="it-IT" sz="900" dirty="0"/>
          </a:p>
          <a:p>
            <a:pPr marL="165100" indent="0">
              <a:buNone/>
            </a:pPr>
            <a:r>
              <a:rPr lang="en-US" sz="900" dirty="0"/>
              <a:t>logger = </a:t>
            </a:r>
            <a:r>
              <a:rPr lang="en-US" sz="900" dirty="0" err="1"/>
              <a:t>logging.getLogger</a:t>
            </a:r>
            <a:r>
              <a:rPr lang="en-US" sz="900" dirty="0"/>
              <a:t>('</a:t>
            </a:r>
            <a:r>
              <a:rPr lang="en-US" sz="900" dirty="0" err="1"/>
              <a:t>emotionalcity</a:t>
            </a:r>
            <a:r>
              <a:rPr lang="en-US" sz="900" dirty="0"/>
              <a:t>')</a:t>
            </a: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twitter_requests.py</a:t>
            </a:r>
            <a:endParaRPr dirty="0"/>
          </a:p>
        </p:txBody>
      </p:sp>
    </p:spTree>
    <p:extLst>
      <p:ext uri="{BB962C8B-B14F-4D97-AF65-F5344CB8AC3E}">
        <p14:creationId xmlns:p14="http://schemas.microsoft.com/office/powerpoint/2010/main" val="40698244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900" dirty="0"/>
              <a:t>print("TEST </a:t>
            </a:r>
            <a:r>
              <a:rPr lang="en-US" sz="900" dirty="0" err="1"/>
              <a:t>count_tweets</a:t>
            </a:r>
            <a:r>
              <a:rPr lang="en-US" sz="900" dirty="0"/>
              <a:t> :")</a:t>
            </a:r>
            <a:endParaRPr lang="it-IT" sz="900" dirty="0"/>
          </a:p>
          <a:p>
            <a:pPr marL="165100" indent="0">
              <a:buNone/>
            </a:pPr>
            <a:r>
              <a:rPr lang="en-US" sz="900" dirty="0"/>
              <a:t>try:</a:t>
            </a:r>
            <a:endParaRPr lang="it-IT" sz="900" dirty="0"/>
          </a:p>
          <a:p>
            <a:pPr marL="165100" indent="0">
              <a:buNone/>
            </a:pPr>
            <a:r>
              <a:rPr lang="en-US" sz="900" dirty="0"/>
              <a:t>    (ranges, sum) = </a:t>
            </a:r>
            <a:r>
              <a:rPr lang="en-US" sz="900" dirty="0" err="1"/>
              <a:t>count_tweets</a:t>
            </a:r>
            <a:r>
              <a:rPr lang="en-US" sz="900" dirty="0"/>
              <a:t>(</a:t>
            </a:r>
            <a:r>
              <a:rPr lang="en-US" sz="900" dirty="0" err="1"/>
              <a:t>db</a:t>
            </a:r>
            <a:r>
              <a:rPr lang="en-US" sz="900" dirty="0"/>
              <a:t>, 1607464906, 1607475302, 3600, True, logger)</a:t>
            </a:r>
            <a:endParaRPr lang="it-IT" sz="900" dirty="0"/>
          </a:p>
          <a:p>
            <a:pPr marL="165100" indent="0">
              <a:buNone/>
            </a:pPr>
            <a:r>
              <a:rPr lang="en-US" sz="900" dirty="0"/>
              <a:t>    for </a:t>
            </a:r>
            <a:r>
              <a:rPr lang="en-US" sz="900" dirty="0" err="1"/>
              <a:t>i</a:t>
            </a:r>
            <a:r>
              <a:rPr lang="en-US" sz="900" dirty="0"/>
              <a:t> in range (0, ranges[:,0].size):</a:t>
            </a:r>
            <a:endParaRPr lang="it-IT" sz="900" dirty="0"/>
          </a:p>
          <a:p>
            <a:pPr marL="165100" indent="0">
              <a:buNone/>
            </a:pPr>
            <a:r>
              <a:rPr lang="en-US" sz="900" dirty="0"/>
              <a:t>        print(str(</a:t>
            </a:r>
            <a:r>
              <a:rPr lang="en-US" sz="900" dirty="0" err="1"/>
              <a:t>datetime.fromtimestamp</a:t>
            </a:r>
            <a:r>
              <a:rPr lang="en-US" sz="900" dirty="0"/>
              <a:t>(ranges[</a:t>
            </a:r>
            <a:r>
              <a:rPr lang="en-US" sz="900" dirty="0" err="1"/>
              <a:t>i</a:t>
            </a:r>
            <a:r>
              <a:rPr lang="en-US" sz="900" dirty="0"/>
              <a:t>][0])) + " - " + str(</a:t>
            </a:r>
            <a:r>
              <a:rPr lang="en-US" sz="900" dirty="0" err="1"/>
              <a:t>datetime.fromtimestamp</a:t>
            </a:r>
            <a:r>
              <a:rPr lang="en-US" sz="900" dirty="0"/>
              <a:t>(ranges[</a:t>
            </a:r>
            <a:r>
              <a:rPr lang="en-US" sz="900" dirty="0" err="1"/>
              <a:t>i</a:t>
            </a:r>
            <a:r>
              <a:rPr lang="en-US" sz="900" dirty="0"/>
              <a:t>][1])) + " : " + str(int(ranges[</a:t>
            </a:r>
            <a:r>
              <a:rPr lang="en-US" sz="900" dirty="0" err="1"/>
              <a:t>i</a:t>
            </a:r>
            <a:r>
              <a:rPr lang="en-US" sz="900" dirty="0"/>
              <a:t>][2])))</a:t>
            </a:r>
            <a:endParaRPr lang="it-IT" sz="900" dirty="0"/>
          </a:p>
          <a:p>
            <a:pPr marL="165100" indent="0">
              <a:buNone/>
            </a:pPr>
            <a:r>
              <a:rPr lang="en-US" sz="900" dirty="0"/>
              <a:t>    print("Total tweets : " + str(sum))</a:t>
            </a:r>
            <a:endParaRPr lang="it-IT" sz="900" dirty="0"/>
          </a:p>
          <a:p>
            <a:pPr marL="165100" indent="0">
              <a:buNone/>
            </a:pPr>
            <a:r>
              <a:rPr lang="en-US" sz="900" dirty="0"/>
              <a:t>except:</a:t>
            </a:r>
            <a:endParaRPr lang="it-IT" sz="900" dirty="0"/>
          </a:p>
          <a:p>
            <a:pPr marL="165100" indent="0">
              <a:buNone/>
            </a:pPr>
            <a:r>
              <a:rPr lang="en-US" sz="900" dirty="0"/>
              <a:t>    print("Wrong parameters in </a:t>
            </a:r>
            <a:r>
              <a:rPr lang="en-US" sz="900" dirty="0" err="1"/>
              <a:t>count_tweets</a:t>
            </a:r>
            <a:r>
              <a:rPr lang="en-US" sz="900" dirty="0"/>
              <a:t>")</a:t>
            </a:r>
            <a:endParaRPr lang="it-IT" sz="900" dirty="0"/>
          </a:p>
          <a:p>
            <a:pPr marL="165100" indent="0">
              <a:buNone/>
            </a:pPr>
            <a:r>
              <a:rPr lang="en-US" sz="900" dirty="0"/>
              <a:t>    </a:t>
            </a:r>
            <a:endParaRPr lang="it-IT" sz="900" dirty="0"/>
          </a:p>
          <a:p>
            <a:pPr marL="165100" indent="0">
              <a:buNone/>
            </a:pPr>
            <a:r>
              <a:rPr lang="en-US" sz="900" dirty="0"/>
              <a:t>print("\</a:t>
            </a:r>
            <a:r>
              <a:rPr lang="en-US" sz="900" dirty="0" err="1"/>
              <a:t>nTEST</a:t>
            </a:r>
            <a:r>
              <a:rPr lang="en-US" sz="900" dirty="0"/>
              <a:t> </a:t>
            </a:r>
            <a:r>
              <a:rPr lang="en-US" sz="900" dirty="0" err="1"/>
              <a:t>count_tweets</a:t>
            </a:r>
            <a:r>
              <a:rPr lang="en-US" sz="900" dirty="0"/>
              <a:t> :")</a:t>
            </a:r>
            <a:endParaRPr lang="it-IT" sz="900" dirty="0"/>
          </a:p>
          <a:p>
            <a:pPr marL="165100" indent="0">
              <a:buNone/>
            </a:pPr>
            <a:r>
              <a:rPr lang="en-US" sz="900" dirty="0"/>
              <a:t>try:</a:t>
            </a:r>
            <a:endParaRPr lang="it-IT" sz="900" dirty="0"/>
          </a:p>
          <a:p>
            <a:pPr marL="165100" indent="0">
              <a:buNone/>
            </a:pPr>
            <a:r>
              <a:rPr lang="en-US" sz="900" dirty="0"/>
              <a:t>    (ranges, sum) = </a:t>
            </a:r>
            <a:r>
              <a:rPr lang="en-US" sz="900" dirty="0" err="1"/>
              <a:t>count_tweets</a:t>
            </a:r>
            <a:r>
              <a:rPr lang="en-US" sz="900" dirty="0"/>
              <a:t>(</a:t>
            </a:r>
            <a:r>
              <a:rPr lang="en-US" sz="900" dirty="0" err="1"/>
              <a:t>db</a:t>
            </a:r>
            <a:r>
              <a:rPr lang="en-US" sz="900" dirty="0"/>
              <a:t>, 1607464906, 0, 3600, True, logger)</a:t>
            </a:r>
            <a:endParaRPr lang="it-IT" sz="900" dirty="0"/>
          </a:p>
          <a:p>
            <a:pPr marL="165100" indent="0">
              <a:buNone/>
            </a:pPr>
            <a:r>
              <a:rPr lang="en-US" sz="900" dirty="0"/>
              <a:t>    for </a:t>
            </a:r>
            <a:r>
              <a:rPr lang="en-US" sz="900" dirty="0" err="1"/>
              <a:t>i</a:t>
            </a:r>
            <a:r>
              <a:rPr lang="en-US" sz="900" dirty="0"/>
              <a:t> in range (0, ranges[:,0].size):</a:t>
            </a:r>
            <a:endParaRPr lang="it-IT" sz="900" dirty="0"/>
          </a:p>
          <a:p>
            <a:pPr marL="165100" indent="0">
              <a:buNone/>
            </a:pPr>
            <a:r>
              <a:rPr lang="en-US" sz="900" dirty="0"/>
              <a:t>        print(str(</a:t>
            </a:r>
            <a:r>
              <a:rPr lang="en-US" sz="900" dirty="0" err="1"/>
              <a:t>datetime.fromtimestamp</a:t>
            </a:r>
            <a:r>
              <a:rPr lang="en-US" sz="900" dirty="0"/>
              <a:t>(ranges[</a:t>
            </a:r>
            <a:r>
              <a:rPr lang="en-US" sz="900" dirty="0" err="1"/>
              <a:t>i</a:t>
            </a:r>
            <a:r>
              <a:rPr lang="en-US" sz="900" dirty="0"/>
              <a:t>][0])) + " - " + str(</a:t>
            </a:r>
            <a:r>
              <a:rPr lang="en-US" sz="900" dirty="0" err="1"/>
              <a:t>datetime.fromtimestamp</a:t>
            </a:r>
            <a:r>
              <a:rPr lang="en-US" sz="900" dirty="0"/>
              <a:t>(ranges[</a:t>
            </a:r>
            <a:r>
              <a:rPr lang="en-US" sz="900" dirty="0" err="1"/>
              <a:t>i</a:t>
            </a:r>
            <a:r>
              <a:rPr lang="en-US" sz="900" dirty="0"/>
              <a:t>][1])) + " : " + str(int(ranges[</a:t>
            </a:r>
            <a:r>
              <a:rPr lang="en-US" sz="900" dirty="0" err="1"/>
              <a:t>i</a:t>
            </a:r>
            <a:r>
              <a:rPr lang="en-US" sz="900" dirty="0"/>
              <a:t>][2])))</a:t>
            </a:r>
            <a:endParaRPr lang="it-IT" sz="900" dirty="0"/>
          </a:p>
          <a:p>
            <a:pPr marL="165100" indent="0">
              <a:buNone/>
            </a:pPr>
            <a:r>
              <a:rPr lang="en-US" sz="900" dirty="0"/>
              <a:t>    print("Total tweets : " + str(sum))</a:t>
            </a:r>
            <a:endParaRPr lang="it-IT" sz="900" dirty="0"/>
          </a:p>
          <a:p>
            <a:pPr marL="165100" indent="0">
              <a:buNone/>
            </a:pPr>
            <a:r>
              <a:rPr lang="en-US" sz="900" dirty="0"/>
              <a:t>except:</a:t>
            </a:r>
            <a:endParaRPr lang="it-IT" sz="900" dirty="0"/>
          </a:p>
          <a:p>
            <a:pPr marL="165100" indent="0">
              <a:buNone/>
            </a:pPr>
            <a:r>
              <a:rPr lang="en-US" sz="900" dirty="0"/>
              <a:t>    print("Wrong parameters in </a:t>
            </a:r>
            <a:r>
              <a:rPr lang="en-US" sz="900" dirty="0" err="1"/>
              <a:t>count_tweets</a:t>
            </a:r>
            <a:r>
              <a:rPr lang="en-US" sz="900" dirty="0"/>
              <a:t>")</a:t>
            </a: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TEST </a:t>
            </a:r>
            <a:r>
              <a:rPr lang="it-IT" dirty="0" err="1"/>
              <a:t>count_tweets</a:t>
            </a:r>
            <a:endParaRPr dirty="0"/>
          </a:p>
        </p:txBody>
      </p:sp>
      <p:pic>
        <p:nvPicPr>
          <p:cNvPr id="4" name="Immagine 3">
            <a:extLst>
              <a:ext uri="{FF2B5EF4-FFF2-40B4-BE49-F238E27FC236}">
                <a16:creationId xmlns:a16="http://schemas.microsoft.com/office/drawing/2014/main" id="{0C05B4F7-8454-43C1-99C1-300B70CC3152}"/>
              </a:ext>
            </a:extLst>
          </p:cNvPr>
          <p:cNvPicPr/>
          <p:nvPr/>
        </p:nvPicPr>
        <p:blipFill rotWithShape="1">
          <a:blip r:embed="rId3"/>
          <a:srcRect t="3067"/>
          <a:stretch/>
        </p:blipFill>
        <p:spPr bwMode="auto">
          <a:xfrm>
            <a:off x="3726497" y="3402330"/>
            <a:ext cx="3215005" cy="12039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1862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900" dirty="0"/>
              <a:t>print("\</a:t>
            </a:r>
            <a:r>
              <a:rPr lang="en-US" sz="900" dirty="0" err="1"/>
              <a:t>nTEST</a:t>
            </a:r>
            <a:r>
              <a:rPr lang="en-US" sz="900" dirty="0"/>
              <a:t> </a:t>
            </a:r>
            <a:r>
              <a:rPr lang="en-US" sz="900" dirty="0" err="1"/>
              <a:t>count_tweets_time</a:t>
            </a:r>
            <a:r>
              <a:rPr lang="en-US" sz="900" dirty="0"/>
              <a:t> :")</a:t>
            </a:r>
          </a:p>
          <a:p>
            <a:pPr marL="165100" indent="0">
              <a:buNone/>
            </a:pPr>
            <a:r>
              <a:rPr lang="en-US" sz="900" dirty="0"/>
              <a:t>try:</a:t>
            </a:r>
          </a:p>
          <a:p>
            <a:pPr marL="165100" indent="0">
              <a:buNone/>
            </a:pPr>
            <a:r>
              <a:rPr lang="en-US" sz="900" dirty="0"/>
              <a:t>    (ranges, sum) = </a:t>
            </a:r>
            <a:r>
              <a:rPr lang="en-US" sz="900" dirty="0" err="1"/>
              <a:t>count_tweets_time</a:t>
            </a:r>
            <a:r>
              <a:rPr lang="en-US" sz="900" dirty="0"/>
              <a:t>(</a:t>
            </a:r>
            <a:r>
              <a:rPr lang="en-US" sz="900" dirty="0" err="1"/>
              <a:t>db</a:t>
            </a:r>
            <a:r>
              <a:rPr lang="en-US" sz="900" dirty="0"/>
              <a:t>, int2time(1607464906), int2time(1607475302), 3600, True, logger)</a:t>
            </a:r>
          </a:p>
          <a:p>
            <a:pPr marL="165100" indent="0">
              <a:buNone/>
            </a:pPr>
            <a:r>
              <a:rPr lang="en-US" sz="900" dirty="0"/>
              <a:t>    for </a:t>
            </a:r>
            <a:r>
              <a:rPr lang="en-US" sz="900" dirty="0" err="1"/>
              <a:t>i</a:t>
            </a:r>
            <a:r>
              <a:rPr lang="en-US" sz="900" dirty="0"/>
              <a:t> in range (0, ranges[:,0].size):</a:t>
            </a:r>
          </a:p>
          <a:p>
            <a:pPr marL="165100" indent="0">
              <a:buNone/>
            </a:pPr>
            <a:r>
              <a:rPr lang="en-US" sz="900" dirty="0"/>
              <a:t>        print(str(</a:t>
            </a:r>
            <a:r>
              <a:rPr lang="en-US" sz="900" dirty="0" err="1"/>
              <a:t>datetime.fromtimestamp</a:t>
            </a:r>
            <a:r>
              <a:rPr lang="en-US" sz="900" dirty="0"/>
              <a:t>(ranges[</a:t>
            </a:r>
            <a:r>
              <a:rPr lang="en-US" sz="900" dirty="0" err="1"/>
              <a:t>i</a:t>
            </a:r>
            <a:r>
              <a:rPr lang="en-US" sz="900" dirty="0"/>
              <a:t>][0])) + " - " + str(</a:t>
            </a:r>
            <a:r>
              <a:rPr lang="en-US" sz="900" dirty="0" err="1"/>
              <a:t>datetime.fromtimestamp</a:t>
            </a:r>
            <a:r>
              <a:rPr lang="en-US" sz="900" dirty="0"/>
              <a:t>(ranges[</a:t>
            </a:r>
            <a:r>
              <a:rPr lang="en-US" sz="900" dirty="0" err="1"/>
              <a:t>i</a:t>
            </a:r>
            <a:r>
              <a:rPr lang="en-US" sz="900" dirty="0"/>
              <a:t>][1])) + " : " + str(int(ranges[</a:t>
            </a:r>
            <a:r>
              <a:rPr lang="en-US" sz="900" dirty="0" err="1"/>
              <a:t>i</a:t>
            </a:r>
            <a:r>
              <a:rPr lang="en-US" sz="900" dirty="0"/>
              <a:t>][2])))</a:t>
            </a:r>
          </a:p>
          <a:p>
            <a:pPr marL="165100" indent="0">
              <a:buNone/>
            </a:pPr>
            <a:r>
              <a:rPr lang="en-US" sz="900" dirty="0"/>
              <a:t>    print("Total tweets : " + str(sum))    </a:t>
            </a:r>
          </a:p>
          <a:p>
            <a:pPr marL="165100" indent="0">
              <a:buNone/>
            </a:pPr>
            <a:r>
              <a:rPr lang="en-US" sz="900" dirty="0"/>
              <a:t>except:</a:t>
            </a:r>
          </a:p>
          <a:p>
            <a:pPr marL="165100" indent="0">
              <a:buNone/>
            </a:pPr>
            <a:r>
              <a:rPr lang="en-US" sz="900" dirty="0"/>
              <a:t>   print("Wrong parameters in </a:t>
            </a:r>
            <a:r>
              <a:rPr lang="en-US" sz="900" dirty="0" err="1"/>
              <a:t>count_tweets_time</a:t>
            </a:r>
            <a:r>
              <a:rPr lang="en-US" sz="900" dirty="0"/>
              <a:t>")</a:t>
            </a: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TEST </a:t>
            </a:r>
            <a:r>
              <a:rPr lang="it-IT" dirty="0" err="1"/>
              <a:t>count_tweets_time</a:t>
            </a:r>
            <a:endParaRPr dirty="0"/>
          </a:p>
        </p:txBody>
      </p:sp>
      <p:pic>
        <p:nvPicPr>
          <p:cNvPr id="5" name="Immagine 4">
            <a:extLst>
              <a:ext uri="{FF2B5EF4-FFF2-40B4-BE49-F238E27FC236}">
                <a16:creationId xmlns:a16="http://schemas.microsoft.com/office/drawing/2014/main" id="{0B2B6D2A-65E6-49BE-928C-9084CB88B60D}"/>
              </a:ext>
            </a:extLst>
          </p:cNvPr>
          <p:cNvPicPr/>
          <p:nvPr/>
        </p:nvPicPr>
        <p:blipFill>
          <a:blip r:embed="rId3"/>
          <a:stretch>
            <a:fillRect/>
          </a:stretch>
        </p:blipFill>
        <p:spPr>
          <a:xfrm>
            <a:off x="4061460" y="3554730"/>
            <a:ext cx="3215640" cy="777240"/>
          </a:xfrm>
          <a:prstGeom prst="rect">
            <a:avLst/>
          </a:prstGeom>
        </p:spPr>
      </p:pic>
    </p:spTree>
    <p:extLst>
      <p:ext uri="{BB962C8B-B14F-4D97-AF65-F5344CB8AC3E}">
        <p14:creationId xmlns:p14="http://schemas.microsoft.com/office/powerpoint/2010/main" val="1366625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900" dirty="0"/>
              <a:t>print("\</a:t>
            </a:r>
            <a:r>
              <a:rPr lang="en-US" sz="900" dirty="0" err="1"/>
              <a:t>nTEST</a:t>
            </a:r>
            <a:r>
              <a:rPr lang="en-US" sz="900" dirty="0"/>
              <a:t> </a:t>
            </a:r>
            <a:r>
              <a:rPr lang="en-US" sz="900" dirty="0" err="1"/>
              <a:t>senti_tweets</a:t>
            </a:r>
            <a:r>
              <a:rPr lang="en-US" sz="900" dirty="0"/>
              <a:t> :")</a:t>
            </a:r>
            <a:endParaRPr lang="it-IT" sz="900" dirty="0"/>
          </a:p>
          <a:p>
            <a:pPr marL="165100" indent="0">
              <a:buNone/>
            </a:pPr>
            <a:r>
              <a:rPr lang="en-US" sz="900" dirty="0"/>
              <a:t>try:</a:t>
            </a:r>
            <a:endParaRPr lang="it-IT" sz="900" dirty="0"/>
          </a:p>
          <a:p>
            <a:pPr marL="165100" indent="0">
              <a:buNone/>
            </a:pPr>
            <a:r>
              <a:rPr lang="en-US" sz="900" dirty="0"/>
              <a:t>    ranges = </a:t>
            </a:r>
            <a:r>
              <a:rPr lang="en-US" sz="900" dirty="0" err="1"/>
              <a:t>senti_tweets</a:t>
            </a:r>
            <a:r>
              <a:rPr lang="en-US" sz="900" dirty="0"/>
              <a:t>(</a:t>
            </a:r>
            <a:r>
              <a:rPr lang="en-US" sz="900" dirty="0" err="1"/>
              <a:t>db</a:t>
            </a:r>
            <a:r>
              <a:rPr lang="en-US" sz="900" dirty="0"/>
              <a:t>, 1607464906, 1607475302, 3600, False, logger)</a:t>
            </a:r>
            <a:endParaRPr lang="it-IT" sz="900" dirty="0"/>
          </a:p>
          <a:p>
            <a:pPr marL="165100" indent="0">
              <a:buNone/>
            </a:pPr>
            <a:r>
              <a:rPr lang="en-US" sz="900" dirty="0"/>
              <a:t>    for </a:t>
            </a:r>
            <a:r>
              <a:rPr lang="en-US" sz="900" dirty="0" err="1"/>
              <a:t>i</a:t>
            </a:r>
            <a:r>
              <a:rPr lang="en-US" sz="900" dirty="0"/>
              <a:t> in range (0, ranges[:,0].size):</a:t>
            </a:r>
            <a:endParaRPr lang="it-IT" sz="900" dirty="0"/>
          </a:p>
          <a:p>
            <a:pPr marL="165100" indent="0">
              <a:buNone/>
            </a:pPr>
            <a:r>
              <a:rPr lang="en-US" sz="900" dirty="0"/>
              <a:t>        print(str(</a:t>
            </a:r>
            <a:r>
              <a:rPr lang="en-US" sz="900" dirty="0" err="1"/>
              <a:t>datetime.fromtimestamp</a:t>
            </a:r>
            <a:r>
              <a:rPr lang="en-US" sz="900" dirty="0"/>
              <a:t>(ranges[</a:t>
            </a:r>
            <a:r>
              <a:rPr lang="en-US" sz="900" dirty="0" err="1"/>
              <a:t>i</a:t>
            </a:r>
            <a:r>
              <a:rPr lang="en-US" sz="900" dirty="0"/>
              <a:t>][0])) + " - " + str(</a:t>
            </a:r>
            <a:r>
              <a:rPr lang="en-US" sz="900" dirty="0" err="1"/>
              <a:t>datetime.fromtimestamp</a:t>
            </a:r>
            <a:r>
              <a:rPr lang="en-US" sz="900" dirty="0"/>
              <a:t>(ranges[</a:t>
            </a:r>
            <a:r>
              <a:rPr lang="en-US" sz="900" dirty="0" err="1"/>
              <a:t>i</a:t>
            </a:r>
            <a:r>
              <a:rPr lang="en-US" sz="900" dirty="0"/>
              <a:t>][1])) + " : " + str(int(ranges[</a:t>
            </a:r>
            <a:r>
              <a:rPr lang="en-US" sz="900" dirty="0" err="1"/>
              <a:t>i</a:t>
            </a:r>
            <a:r>
              <a:rPr lang="en-US" sz="900" dirty="0"/>
              <a:t>][2])) + " " + str(ranges[</a:t>
            </a:r>
            <a:r>
              <a:rPr lang="en-US" sz="900" dirty="0" err="1"/>
              <a:t>i</a:t>
            </a:r>
            <a:r>
              <a:rPr lang="en-US" sz="900" dirty="0"/>
              <a:t>][3]))</a:t>
            </a:r>
            <a:endParaRPr lang="it-IT" sz="900" dirty="0"/>
          </a:p>
          <a:p>
            <a:pPr marL="165100" indent="0">
              <a:buNone/>
            </a:pPr>
            <a:r>
              <a:rPr lang="en-US" sz="900" dirty="0"/>
              <a:t>except:</a:t>
            </a:r>
            <a:endParaRPr lang="it-IT" sz="900" dirty="0"/>
          </a:p>
          <a:p>
            <a:pPr marL="165100" indent="0">
              <a:buNone/>
            </a:pPr>
            <a:r>
              <a:rPr lang="en-US" sz="900" dirty="0"/>
              <a:t>    print("Wrong parameters in </a:t>
            </a:r>
            <a:r>
              <a:rPr lang="en-US" sz="900" dirty="0" err="1"/>
              <a:t>senti_tweets</a:t>
            </a:r>
            <a:r>
              <a:rPr lang="en-US" sz="900" dirty="0"/>
              <a:t>")</a:t>
            </a:r>
            <a:endParaRPr lang="it-IT" sz="900" dirty="0"/>
          </a:p>
          <a:p>
            <a:pPr marL="165100" indent="0">
              <a:buNone/>
            </a:pPr>
            <a:r>
              <a:rPr lang="en-US" sz="900" dirty="0"/>
              <a:t>    </a:t>
            </a:r>
            <a:endParaRPr lang="it-IT" sz="900" dirty="0"/>
          </a:p>
          <a:p>
            <a:pPr marL="165100" indent="0">
              <a:buNone/>
            </a:pPr>
            <a:r>
              <a:rPr lang="en-US" sz="900" dirty="0"/>
              <a:t>print("\</a:t>
            </a:r>
            <a:r>
              <a:rPr lang="en-US" sz="900" dirty="0" err="1"/>
              <a:t>nTEST</a:t>
            </a:r>
            <a:r>
              <a:rPr lang="en-US" sz="900" dirty="0"/>
              <a:t> </a:t>
            </a:r>
            <a:r>
              <a:rPr lang="en-US" sz="900" dirty="0" err="1"/>
              <a:t>senti_tweets</a:t>
            </a:r>
            <a:r>
              <a:rPr lang="en-US" sz="900" dirty="0"/>
              <a:t> :")</a:t>
            </a:r>
            <a:endParaRPr lang="it-IT" sz="900" dirty="0"/>
          </a:p>
          <a:p>
            <a:pPr marL="165100" indent="0">
              <a:buNone/>
            </a:pPr>
            <a:r>
              <a:rPr lang="en-US" sz="900" dirty="0"/>
              <a:t>try:</a:t>
            </a:r>
            <a:endParaRPr lang="it-IT" sz="900" dirty="0"/>
          </a:p>
          <a:p>
            <a:pPr marL="165100" indent="0">
              <a:buNone/>
            </a:pPr>
            <a:r>
              <a:rPr lang="en-US" sz="900" dirty="0"/>
              <a:t>    ranges = </a:t>
            </a:r>
            <a:r>
              <a:rPr lang="en-US" sz="900" dirty="0" err="1"/>
              <a:t>senti_tweets</a:t>
            </a:r>
            <a:r>
              <a:rPr lang="en-US" sz="900" dirty="0"/>
              <a:t>(</a:t>
            </a:r>
            <a:r>
              <a:rPr lang="en-US" sz="900" dirty="0" err="1"/>
              <a:t>db</a:t>
            </a:r>
            <a:r>
              <a:rPr lang="en-US" sz="900" dirty="0"/>
              <a:t>, 1607464906, 0, 3600, False, logger)</a:t>
            </a:r>
            <a:endParaRPr lang="it-IT" sz="900" dirty="0"/>
          </a:p>
          <a:p>
            <a:pPr marL="165100" indent="0">
              <a:buNone/>
            </a:pPr>
            <a:r>
              <a:rPr lang="en-US" sz="900" dirty="0"/>
              <a:t>    for </a:t>
            </a:r>
            <a:r>
              <a:rPr lang="en-US" sz="900" dirty="0" err="1"/>
              <a:t>i</a:t>
            </a:r>
            <a:r>
              <a:rPr lang="en-US" sz="900" dirty="0"/>
              <a:t> in range (0, ranges[:,0].size):</a:t>
            </a:r>
            <a:endParaRPr lang="it-IT" sz="900" dirty="0"/>
          </a:p>
          <a:p>
            <a:pPr marL="165100" indent="0">
              <a:buNone/>
            </a:pPr>
            <a:r>
              <a:rPr lang="en-US" sz="900" dirty="0"/>
              <a:t>        print(str(</a:t>
            </a:r>
            <a:r>
              <a:rPr lang="en-US" sz="900" dirty="0" err="1"/>
              <a:t>datetime.fromtimestamp</a:t>
            </a:r>
            <a:r>
              <a:rPr lang="en-US" sz="900" dirty="0"/>
              <a:t>(ranges[</a:t>
            </a:r>
            <a:r>
              <a:rPr lang="en-US" sz="900" dirty="0" err="1"/>
              <a:t>i</a:t>
            </a:r>
            <a:r>
              <a:rPr lang="en-US" sz="900" dirty="0"/>
              <a:t>][0])) + " - " + str(</a:t>
            </a:r>
            <a:r>
              <a:rPr lang="en-US" sz="900" dirty="0" err="1"/>
              <a:t>datetime.fromtimestamp</a:t>
            </a:r>
            <a:r>
              <a:rPr lang="en-US" sz="900" dirty="0"/>
              <a:t>(ranges[</a:t>
            </a:r>
            <a:r>
              <a:rPr lang="en-US" sz="900" dirty="0" err="1"/>
              <a:t>i</a:t>
            </a:r>
            <a:r>
              <a:rPr lang="en-US" sz="900" dirty="0"/>
              <a:t>][1])) + " : " + str(int(ranges[</a:t>
            </a:r>
            <a:r>
              <a:rPr lang="en-US" sz="900" dirty="0" err="1"/>
              <a:t>i</a:t>
            </a:r>
            <a:r>
              <a:rPr lang="en-US" sz="900" dirty="0"/>
              <a:t>][2])) + " " + str(ranges[</a:t>
            </a:r>
            <a:r>
              <a:rPr lang="en-US" sz="900" dirty="0" err="1"/>
              <a:t>i</a:t>
            </a:r>
            <a:r>
              <a:rPr lang="en-US" sz="900" dirty="0"/>
              <a:t>][3]))</a:t>
            </a:r>
            <a:endParaRPr lang="it-IT" sz="900" dirty="0"/>
          </a:p>
          <a:p>
            <a:pPr marL="165100" indent="0">
              <a:buNone/>
            </a:pPr>
            <a:r>
              <a:rPr lang="en-US" sz="900" dirty="0"/>
              <a:t>except:</a:t>
            </a:r>
            <a:endParaRPr lang="it-IT" sz="900" dirty="0"/>
          </a:p>
          <a:p>
            <a:pPr marL="165100" indent="0">
              <a:buNone/>
            </a:pPr>
            <a:r>
              <a:rPr lang="en-US" sz="900" dirty="0"/>
              <a:t>    print("Wrong parameters in </a:t>
            </a:r>
            <a:r>
              <a:rPr lang="en-US" sz="900" dirty="0" err="1"/>
              <a:t>senti_tweets</a:t>
            </a:r>
            <a:r>
              <a:rPr lang="en-US" sz="900" dirty="0"/>
              <a:t>")</a:t>
            </a: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TEST </a:t>
            </a:r>
            <a:r>
              <a:rPr lang="it-IT" dirty="0" err="1"/>
              <a:t>senti_tweets</a:t>
            </a:r>
            <a:endParaRPr dirty="0"/>
          </a:p>
        </p:txBody>
      </p:sp>
      <p:pic>
        <p:nvPicPr>
          <p:cNvPr id="6" name="Immagine 5">
            <a:extLst>
              <a:ext uri="{FF2B5EF4-FFF2-40B4-BE49-F238E27FC236}">
                <a16:creationId xmlns:a16="http://schemas.microsoft.com/office/drawing/2014/main" id="{1A05B115-DC9E-4AAD-950E-1E98FC0439AB}"/>
              </a:ext>
            </a:extLst>
          </p:cNvPr>
          <p:cNvPicPr/>
          <p:nvPr/>
        </p:nvPicPr>
        <p:blipFill>
          <a:blip r:embed="rId3"/>
          <a:stretch>
            <a:fillRect/>
          </a:stretch>
        </p:blipFill>
        <p:spPr>
          <a:xfrm>
            <a:off x="3482340" y="3596640"/>
            <a:ext cx="4648200" cy="1074420"/>
          </a:xfrm>
          <a:prstGeom prst="rect">
            <a:avLst/>
          </a:prstGeom>
        </p:spPr>
      </p:pic>
    </p:spTree>
    <p:extLst>
      <p:ext uri="{BB962C8B-B14F-4D97-AF65-F5344CB8AC3E}">
        <p14:creationId xmlns:p14="http://schemas.microsoft.com/office/powerpoint/2010/main" val="166785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3000" dirty="0"/>
              <a:t>FILTER TWEETS</a:t>
            </a:r>
            <a:endParaRPr sz="3000" dirty="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TRACK</a:t>
            </a:r>
            <a:endParaRPr dirty="0"/>
          </a:p>
        </p:txBody>
      </p:sp>
      <p:sp>
        <p:nvSpPr>
          <p:cNvPr id="602" name="Google Shape;602;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LOCATIONS</a:t>
            </a:r>
            <a:endParaRPr dirty="0"/>
          </a:p>
        </p:txBody>
      </p:sp>
      <p:sp>
        <p:nvSpPr>
          <p:cNvPr id="603" name="Google Shape;603;p3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p>
            <a:pPr marL="0" lvl="0" indent="0"/>
            <a:r>
              <a:rPr lang="en-US" dirty="0"/>
              <a:t>Tweets detected as being written in the specified languages</a:t>
            </a:r>
            <a:endParaRPr dirty="0"/>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NAME</a:t>
            </a:r>
            <a:endParaRPr dirty="0"/>
          </a:p>
        </p:txBody>
      </p:sp>
      <p:sp>
        <p:nvSpPr>
          <p:cNvPr id="605" name="Google Shape;605;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Tweets of </a:t>
            </a:r>
            <a:r>
              <a:rPr lang="it-IT" dirty="0" err="1"/>
              <a:t>specific</a:t>
            </a:r>
            <a:r>
              <a:rPr lang="it-IT" dirty="0"/>
              <a:t> </a:t>
            </a:r>
            <a:r>
              <a:rPr lang="it-IT" dirty="0" err="1"/>
              <a:t>persons</a:t>
            </a:r>
            <a:endParaRPr dirty="0"/>
          </a:p>
        </p:txBody>
      </p:sp>
      <p:sp>
        <p:nvSpPr>
          <p:cNvPr id="606" name="Google Shape;606;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Keywords to track</a:t>
            </a:r>
            <a:endParaRPr dirty="0"/>
          </a:p>
        </p:txBody>
      </p:sp>
      <p:sp>
        <p:nvSpPr>
          <p:cNvPr id="607" name="Google Shape;607;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r>
              <a:rPr lang="en-US" dirty="0"/>
              <a:t>Specifies a set of bounding boxes to track</a:t>
            </a:r>
            <a:endParaRPr dirty="0"/>
          </a:p>
        </p:txBody>
      </p:sp>
      <p:sp>
        <p:nvSpPr>
          <p:cNvPr id="608" name="Google Shape;608;p30"/>
          <p:cNvSpPr txBox="1">
            <a:spLocks noGrp="1"/>
          </p:cNvSpPr>
          <p:nvPr>
            <p:ph type="ctrTitle" idx="6"/>
          </p:nvPr>
        </p:nvSpPr>
        <p:spPr>
          <a:xfrm>
            <a:off x="6054555"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LANGUAGE</a:t>
            </a:r>
            <a:endParaRPr dirty="0"/>
          </a:p>
        </p:txBody>
      </p:sp>
      <p:sp>
        <p:nvSpPr>
          <p:cNvPr id="609" name="Google Shape;609;p30"/>
          <p:cNvSpPr/>
          <p:nvPr/>
        </p:nvSpPr>
        <p:spPr>
          <a:xfrm>
            <a:off x="3476347" y="1672393"/>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30"/>
          <p:cNvSpPr/>
          <p:nvPr/>
        </p:nvSpPr>
        <p:spPr>
          <a:xfrm>
            <a:off x="3503151" y="3079408"/>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30"/>
          <p:cNvSpPr/>
          <p:nvPr/>
        </p:nvSpPr>
        <p:spPr>
          <a:xfrm>
            <a:off x="4907158" y="3089403"/>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00247" y="2034343"/>
            <a:ext cx="709028" cy="1582"/>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614" name="Google Shape;614;p30"/>
          <p:cNvCxnSpPr>
            <a:cxnSpLocks/>
            <a:stCxn id="611" idx="2"/>
            <a:endCxn id="610" idx="0"/>
          </p:cNvCxnSpPr>
          <p:nvPr/>
        </p:nvCxnSpPr>
        <p:spPr>
          <a:xfrm rot="5400000">
            <a:off x="4227397" y="2035579"/>
            <a:ext cx="681533" cy="1406124"/>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27051" y="3441358"/>
            <a:ext cx="680107" cy="9995"/>
          </a:xfrm>
          <a:prstGeom prst="straightConnector1">
            <a:avLst/>
          </a:prstGeom>
          <a:noFill/>
          <a:ln w="9525" cap="flat" cmpd="sng">
            <a:solidFill>
              <a:schemeClr val="lt2"/>
            </a:solidFill>
            <a:prstDash val="solid"/>
            <a:round/>
            <a:headEnd type="none" w="med" len="med"/>
            <a:tailEnd type="none" w="med" len="med"/>
          </a:ln>
        </p:spPr>
      </p:cxnSp>
      <p:grpSp>
        <p:nvGrpSpPr>
          <p:cNvPr id="76" name="Google Shape;622;p30">
            <a:extLst>
              <a:ext uri="{FF2B5EF4-FFF2-40B4-BE49-F238E27FC236}">
                <a16:creationId xmlns:a16="http://schemas.microsoft.com/office/drawing/2014/main" id="{96C59BCF-B080-4340-8640-811DB3AAEA35}"/>
              </a:ext>
            </a:extLst>
          </p:cNvPr>
          <p:cNvGrpSpPr/>
          <p:nvPr/>
        </p:nvGrpSpPr>
        <p:grpSpPr>
          <a:xfrm>
            <a:off x="3592728" y="1793034"/>
            <a:ext cx="484361" cy="484405"/>
            <a:chOff x="4890434" y="4287389"/>
            <a:chExt cx="345997" cy="346029"/>
          </a:xfrm>
        </p:grpSpPr>
        <p:sp>
          <p:nvSpPr>
            <p:cNvPr id="77" name="Google Shape;623;p30">
              <a:extLst>
                <a:ext uri="{FF2B5EF4-FFF2-40B4-BE49-F238E27FC236}">
                  <a16:creationId xmlns:a16="http://schemas.microsoft.com/office/drawing/2014/main" id="{500B2008-CD9E-4BD2-8CEE-B3B43273FA63}"/>
                </a:ext>
              </a:extLst>
            </p:cNvPr>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24;p30">
              <a:extLst>
                <a:ext uri="{FF2B5EF4-FFF2-40B4-BE49-F238E27FC236}">
                  <a16:creationId xmlns:a16="http://schemas.microsoft.com/office/drawing/2014/main" id="{7F632C1A-3477-4C32-A2E9-6D72DAD75309}"/>
                </a:ext>
              </a:extLst>
            </p:cNvPr>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25;p30">
              <a:extLst>
                <a:ext uri="{FF2B5EF4-FFF2-40B4-BE49-F238E27FC236}">
                  <a16:creationId xmlns:a16="http://schemas.microsoft.com/office/drawing/2014/main" id="{3A0FB208-9CC4-45ED-A737-D6DB3FE061B5}"/>
                </a:ext>
              </a:extLst>
            </p:cNvPr>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26;p30">
              <a:extLst>
                <a:ext uri="{FF2B5EF4-FFF2-40B4-BE49-F238E27FC236}">
                  <a16:creationId xmlns:a16="http://schemas.microsoft.com/office/drawing/2014/main" id="{6386D8D4-93AD-4C9D-AACD-67CD40F1966A}"/>
                </a:ext>
              </a:extLst>
            </p:cNvPr>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27;p30">
              <a:extLst>
                <a:ext uri="{FF2B5EF4-FFF2-40B4-BE49-F238E27FC236}">
                  <a16:creationId xmlns:a16="http://schemas.microsoft.com/office/drawing/2014/main" id="{0E6CB2F4-2895-4052-8AA0-62FDAA03D39D}"/>
                </a:ext>
              </a:extLst>
            </p:cNvPr>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28;p30">
              <a:extLst>
                <a:ext uri="{FF2B5EF4-FFF2-40B4-BE49-F238E27FC236}">
                  <a16:creationId xmlns:a16="http://schemas.microsoft.com/office/drawing/2014/main" id="{FBF598FD-819D-4DB1-8899-1A403C02FC80}"/>
                </a:ext>
              </a:extLst>
            </p:cNvPr>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29;p30">
              <a:extLst>
                <a:ext uri="{FF2B5EF4-FFF2-40B4-BE49-F238E27FC236}">
                  <a16:creationId xmlns:a16="http://schemas.microsoft.com/office/drawing/2014/main" id="{6EE6F55E-B2D3-47A0-847A-9A833AD7AE98}"/>
                </a:ext>
              </a:extLst>
            </p:cNvPr>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 name="Picture 4" descr="Sentence Icons - Free Download, PNG and SVG">
            <a:extLst>
              <a:ext uri="{FF2B5EF4-FFF2-40B4-BE49-F238E27FC236}">
                <a16:creationId xmlns:a16="http://schemas.microsoft.com/office/drawing/2014/main" id="{AF301B26-7678-4852-AC52-5E8BC057F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619" y="1697741"/>
            <a:ext cx="622942" cy="6229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eolocation Icon Png #393173 - Free Icons Library">
            <a:extLst>
              <a:ext uri="{FF2B5EF4-FFF2-40B4-BE49-F238E27FC236}">
                <a16:creationId xmlns:a16="http://schemas.microsoft.com/office/drawing/2014/main" id="{825E43AD-469F-4DAC-84E4-7105D926A3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1101" y="3073511"/>
            <a:ext cx="755684" cy="75568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Globe, international, language, world icon - Download on Iconfinder">
            <a:extLst>
              <a:ext uri="{FF2B5EF4-FFF2-40B4-BE49-F238E27FC236}">
                <a16:creationId xmlns:a16="http://schemas.microsoft.com/office/drawing/2014/main" id="{3CD0BFED-4D0B-4F90-8534-5960237ED4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7868" y="3058006"/>
            <a:ext cx="802481" cy="8024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900" dirty="0"/>
              <a:t>print("\</a:t>
            </a:r>
            <a:r>
              <a:rPr lang="en-US" sz="900" dirty="0" err="1"/>
              <a:t>nTEST</a:t>
            </a:r>
            <a:r>
              <a:rPr lang="en-US" sz="900" dirty="0"/>
              <a:t> </a:t>
            </a:r>
            <a:r>
              <a:rPr lang="en-US" sz="900" dirty="0" err="1"/>
              <a:t>senti_tweets_time</a:t>
            </a:r>
            <a:r>
              <a:rPr lang="en-US" sz="900" dirty="0"/>
              <a:t> :")</a:t>
            </a:r>
            <a:endParaRPr lang="it-IT" sz="900" dirty="0"/>
          </a:p>
          <a:p>
            <a:pPr marL="165100" indent="0">
              <a:buNone/>
            </a:pPr>
            <a:r>
              <a:rPr lang="en-US" sz="900" dirty="0"/>
              <a:t>try:</a:t>
            </a:r>
            <a:endParaRPr lang="it-IT" sz="900" dirty="0"/>
          </a:p>
          <a:p>
            <a:pPr marL="165100" indent="0">
              <a:buNone/>
            </a:pPr>
            <a:r>
              <a:rPr lang="en-US" sz="900" dirty="0"/>
              <a:t>    ranges = </a:t>
            </a:r>
            <a:r>
              <a:rPr lang="en-US" sz="900" dirty="0" err="1"/>
              <a:t>senti_tweets_time</a:t>
            </a:r>
            <a:r>
              <a:rPr lang="en-US" sz="900" dirty="0"/>
              <a:t>(</a:t>
            </a:r>
            <a:r>
              <a:rPr lang="en-US" sz="900" dirty="0" err="1"/>
              <a:t>db</a:t>
            </a:r>
            <a:r>
              <a:rPr lang="en-US" sz="900" dirty="0"/>
              <a:t>, int2time(1607464906), int2time(1607475302), 3600, False, logger)</a:t>
            </a:r>
            <a:endParaRPr lang="it-IT" sz="900" dirty="0"/>
          </a:p>
          <a:p>
            <a:pPr marL="165100" indent="0">
              <a:buNone/>
            </a:pPr>
            <a:r>
              <a:rPr lang="en-US" sz="900" dirty="0"/>
              <a:t>    for </a:t>
            </a:r>
            <a:r>
              <a:rPr lang="en-US" sz="900" dirty="0" err="1"/>
              <a:t>i</a:t>
            </a:r>
            <a:r>
              <a:rPr lang="en-US" sz="900" dirty="0"/>
              <a:t> in range (0, ranges[:,0].size):</a:t>
            </a:r>
            <a:endParaRPr lang="it-IT" sz="900" dirty="0"/>
          </a:p>
          <a:p>
            <a:pPr marL="165100" indent="0">
              <a:buNone/>
            </a:pPr>
            <a:r>
              <a:rPr lang="en-US" sz="900" dirty="0"/>
              <a:t>        print(str(</a:t>
            </a:r>
            <a:r>
              <a:rPr lang="en-US" sz="900" dirty="0" err="1"/>
              <a:t>datetime.fromtimestamp</a:t>
            </a:r>
            <a:r>
              <a:rPr lang="en-US" sz="900" dirty="0"/>
              <a:t>(ranges[</a:t>
            </a:r>
            <a:r>
              <a:rPr lang="en-US" sz="900" dirty="0" err="1"/>
              <a:t>i</a:t>
            </a:r>
            <a:r>
              <a:rPr lang="en-US" sz="900" dirty="0"/>
              <a:t>][0])) + " - " + str(</a:t>
            </a:r>
            <a:r>
              <a:rPr lang="en-US" sz="900" dirty="0" err="1"/>
              <a:t>datetime.fromtimestamp</a:t>
            </a:r>
            <a:r>
              <a:rPr lang="en-US" sz="900" dirty="0"/>
              <a:t>(ranges[</a:t>
            </a:r>
            <a:r>
              <a:rPr lang="en-US" sz="900" dirty="0" err="1"/>
              <a:t>i</a:t>
            </a:r>
            <a:r>
              <a:rPr lang="en-US" sz="900" dirty="0"/>
              <a:t>][1])) + " : " + str(int(ranges[</a:t>
            </a:r>
            <a:r>
              <a:rPr lang="en-US" sz="900" dirty="0" err="1"/>
              <a:t>i</a:t>
            </a:r>
            <a:r>
              <a:rPr lang="en-US" sz="900" dirty="0"/>
              <a:t>][2])) + " " + str(ranges[</a:t>
            </a:r>
            <a:r>
              <a:rPr lang="en-US" sz="900" dirty="0" err="1"/>
              <a:t>i</a:t>
            </a:r>
            <a:r>
              <a:rPr lang="en-US" sz="900" dirty="0"/>
              <a:t>][3]))</a:t>
            </a:r>
            <a:endParaRPr lang="it-IT" sz="900" dirty="0"/>
          </a:p>
          <a:p>
            <a:pPr marL="165100" indent="0">
              <a:buNone/>
            </a:pPr>
            <a:r>
              <a:rPr lang="en-US" sz="900" dirty="0"/>
              <a:t>except:</a:t>
            </a:r>
            <a:endParaRPr lang="it-IT" sz="900" dirty="0"/>
          </a:p>
          <a:p>
            <a:pPr marL="165100" indent="0">
              <a:buNone/>
            </a:pPr>
            <a:r>
              <a:rPr lang="en-US" sz="900" dirty="0"/>
              <a:t>    print("Wrong parameters in </a:t>
            </a:r>
            <a:r>
              <a:rPr lang="en-US" sz="900" dirty="0" err="1"/>
              <a:t>senti_tweets_time</a:t>
            </a:r>
            <a:r>
              <a:rPr lang="en-US" sz="900" dirty="0"/>
              <a:t>")</a:t>
            </a: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TEST </a:t>
            </a:r>
            <a:r>
              <a:rPr lang="it-IT" dirty="0" err="1"/>
              <a:t>senti_tweets_time</a:t>
            </a:r>
            <a:endParaRPr dirty="0"/>
          </a:p>
        </p:txBody>
      </p:sp>
      <p:pic>
        <p:nvPicPr>
          <p:cNvPr id="5" name="Immagine 4">
            <a:extLst>
              <a:ext uri="{FF2B5EF4-FFF2-40B4-BE49-F238E27FC236}">
                <a16:creationId xmlns:a16="http://schemas.microsoft.com/office/drawing/2014/main" id="{F4CDA4F1-04BF-4CD2-B508-A775022DCC72}"/>
              </a:ext>
            </a:extLst>
          </p:cNvPr>
          <p:cNvPicPr/>
          <p:nvPr/>
        </p:nvPicPr>
        <p:blipFill>
          <a:blip r:embed="rId3"/>
          <a:stretch>
            <a:fillRect/>
          </a:stretch>
        </p:blipFill>
        <p:spPr>
          <a:xfrm>
            <a:off x="3304072" y="3424655"/>
            <a:ext cx="4663440" cy="655320"/>
          </a:xfrm>
          <a:prstGeom prst="rect">
            <a:avLst/>
          </a:prstGeom>
        </p:spPr>
      </p:pic>
    </p:spTree>
    <p:extLst>
      <p:ext uri="{BB962C8B-B14F-4D97-AF65-F5344CB8AC3E}">
        <p14:creationId xmlns:p14="http://schemas.microsoft.com/office/powerpoint/2010/main" val="36805498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900" dirty="0"/>
              <a:t>print("\</a:t>
            </a:r>
            <a:r>
              <a:rPr lang="en-US" sz="900" dirty="0" err="1"/>
              <a:t>nTEST</a:t>
            </a:r>
            <a:r>
              <a:rPr lang="en-US" sz="900" dirty="0"/>
              <a:t> </a:t>
            </a:r>
            <a:r>
              <a:rPr lang="en-US" sz="900" dirty="0" err="1"/>
              <a:t>geo_count_tweets</a:t>
            </a:r>
            <a:r>
              <a:rPr lang="en-US" sz="900" dirty="0"/>
              <a:t> :")</a:t>
            </a:r>
            <a:endParaRPr lang="it-IT" sz="900" dirty="0"/>
          </a:p>
          <a:p>
            <a:pPr marL="165100" indent="0">
              <a:buNone/>
            </a:pPr>
            <a:r>
              <a:rPr lang="en-US" sz="900" dirty="0"/>
              <a:t>try:</a:t>
            </a:r>
            <a:endParaRPr lang="it-IT" sz="900" dirty="0"/>
          </a:p>
          <a:p>
            <a:pPr marL="165100" indent="0">
              <a:buNone/>
            </a:pPr>
            <a:r>
              <a:rPr lang="en-US" sz="900" dirty="0"/>
              <a:t>    count = </a:t>
            </a:r>
            <a:r>
              <a:rPr lang="en-US" sz="900" dirty="0" err="1"/>
              <a:t>geo_count_tweets</a:t>
            </a:r>
            <a:r>
              <a:rPr lang="en-US" sz="900" dirty="0"/>
              <a:t>(</a:t>
            </a:r>
            <a:r>
              <a:rPr lang="en-US" sz="900" dirty="0" err="1"/>
              <a:t>db</a:t>
            </a:r>
            <a:r>
              <a:rPr lang="en-US" sz="900" dirty="0"/>
              <a:t>, 1607466785, [(40.41388645, 18.1876629), (41.092715299999995, 16.87499235)], logger)</a:t>
            </a:r>
            <a:endParaRPr lang="it-IT" sz="900" dirty="0"/>
          </a:p>
          <a:p>
            <a:pPr marL="165100" indent="0">
              <a:buNone/>
            </a:pPr>
            <a:r>
              <a:rPr lang="en-US" sz="900" dirty="0"/>
              <a:t>    print("Count for a threshold time : " + str(count))</a:t>
            </a:r>
            <a:endParaRPr lang="it-IT" sz="900" dirty="0"/>
          </a:p>
          <a:p>
            <a:pPr marL="165100" indent="0">
              <a:buNone/>
            </a:pPr>
            <a:r>
              <a:rPr lang="en-US" sz="900" dirty="0"/>
              <a:t>    count = </a:t>
            </a:r>
            <a:r>
              <a:rPr lang="en-US" sz="900" dirty="0" err="1"/>
              <a:t>geo_count_tweets</a:t>
            </a:r>
            <a:r>
              <a:rPr lang="en-US" sz="900" dirty="0"/>
              <a:t>(</a:t>
            </a:r>
            <a:r>
              <a:rPr lang="en-US" sz="900" dirty="0" err="1"/>
              <a:t>db</a:t>
            </a:r>
            <a:r>
              <a:rPr lang="en-US" sz="900" dirty="0"/>
              <a:t>, 9999999999, [(40.41388645, 18.1876629), (41.092715299999995, 16.87499235)], logger)</a:t>
            </a:r>
            <a:endParaRPr lang="it-IT" sz="900" dirty="0"/>
          </a:p>
          <a:p>
            <a:pPr marL="165100" indent="0">
              <a:buNone/>
            </a:pPr>
            <a:r>
              <a:rPr lang="en-US" sz="900" dirty="0"/>
              <a:t>    print("Count for a </a:t>
            </a:r>
            <a:r>
              <a:rPr lang="en-US" sz="900" dirty="0" err="1"/>
              <a:t>ficticious</a:t>
            </a:r>
            <a:r>
              <a:rPr lang="en-US" sz="900" dirty="0"/>
              <a:t> threshold time : " + str(count))</a:t>
            </a:r>
            <a:endParaRPr lang="it-IT" sz="900" dirty="0"/>
          </a:p>
          <a:p>
            <a:pPr marL="165100" indent="0">
              <a:buNone/>
            </a:pPr>
            <a:r>
              <a:rPr lang="en-US" sz="900" dirty="0"/>
              <a:t>except:</a:t>
            </a:r>
            <a:endParaRPr lang="it-IT" sz="900" dirty="0"/>
          </a:p>
          <a:p>
            <a:pPr marL="165100" indent="0">
              <a:buNone/>
            </a:pPr>
            <a:r>
              <a:rPr lang="en-US" sz="900" dirty="0"/>
              <a:t>    print("Wrong parameters in </a:t>
            </a:r>
            <a:r>
              <a:rPr lang="en-US" sz="900" dirty="0" err="1"/>
              <a:t>geo_count_tweets</a:t>
            </a:r>
            <a:r>
              <a:rPr lang="en-US" sz="900" dirty="0"/>
              <a:t>")</a:t>
            </a:r>
            <a:endParaRPr lang="it-IT" sz="900" dirty="0"/>
          </a:p>
          <a:p>
            <a:pPr marL="165100" indent="0">
              <a:buNone/>
            </a:pPr>
            <a:r>
              <a:rPr lang="en-US" sz="900" dirty="0"/>
              <a:t> </a:t>
            </a:r>
            <a:endParaRPr lang="it-IT" sz="900" dirty="0"/>
          </a:p>
          <a:p>
            <a:pPr marL="165100" indent="0">
              <a:buNone/>
            </a:pPr>
            <a:r>
              <a:rPr lang="en-US" sz="900" dirty="0"/>
              <a:t>print("\</a:t>
            </a:r>
            <a:r>
              <a:rPr lang="en-US" sz="900" dirty="0" err="1"/>
              <a:t>nTEST</a:t>
            </a:r>
            <a:r>
              <a:rPr lang="en-US" sz="900" dirty="0"/>
              <a:t> </a:t>
            </a:r>
            <a:r>
              <a:rPr lang="en-US" sz="900" dirty="0" err="1"/>
              <a:t>geo_count_tweets</a:t>
            </a:r>
            <a:r>
              <a:rPr lang="en-US" sz="900" dirty="0"/>
              <a:t> :")</a:t>
            </a:r>
            <a:endParaRPr lang="it-IT" sz="900" dirty="0"/>
          </a:p>
          <a:p>
            <a:pPr marL="165100" indent="0">
              <a:buNone/>
            </a:pPr>
            <a:r>
              <a:rPr lang="en-US" sz="900" dirty="0"/>
              <a:t>try:</a:t>
            </a:r>
            <a:endParaRPr lang="it-IT" sz="900" dirty="0"/>
          </a:p>
          <a:p>
            <a:pPr marL="165100" indent="0">
              <a:buNone/>
            </a:pPr>
            <a:r>
              <a:rPr lang="en-US" sz="900" dirty="0"/>
              <a:t>    count = </a:t>
            </a:r>
            <a:r>
              <a:rPr lang="en-US" sz="900" dirty="0" err="1"/>
              <a:t>geo_count_tweets</a:t>
            </a:r>
            <a:r>
              <a:rPr lang="en-US" sz="900" dirty="0"/>
              <a:t>(</a:t>
            </a:r>
            <a:r>
              <a:rPr lang="en-US" sz="900" dirty="0" err="1"/>
              <a:t>db</a:t>
            </a:r>
            <a:r>
              <a:rPr lang="en-US" sz="900" dirty="0"/>
              <a:t>, -1, [(40.41388645, 18.1876629), (41.092715299999995, 16.87499235)], logger)</a:t>
            </a:r>
            <a:endParaRPr lang="it-IT" sz="900" dirty="0"/>
          </a:p>
          <a:p>
            <a:pPr marL="165100" indent="0">
              <a:buNone/>
            </a:pPr>
            <a:r>
              <a:rPr lang="en-US" sz="900" dirty="0"/>
              <a:t>    print("Count for a </a:t>
            </a:r>
            <a:r>
              <a:rPr lang="en-US" sz="900" dirty="0" err="1"/>
              <a:t>ficticious</a:t>
            </a:r>
            <a:r>
              <a:rPr lang="en-US" sz="900" dirty="0"/>
              <a:t> threshold time : " + str(count))</a:t>
            </a:r>
            <a:endParaRPr lang="it-IT" sz="900" dirty="0"/>
          </a:p>
          <a:p>
            <a:pPr marL="165100" indent="0">
              <a:buNone/>
            </a:pPr>
            <a:r>
              <a:rPr lang="en-US" sz="900" dirty="0"/>
              <a:t>except:</a:t>
            </a:r>
            <a:endParaRPr lang="it-IT" sz="900" dirty="0"/>
          </a:p>
          <a:p>
            <a:pPr marL="165100" indent="0">
              <a:buNone/>
            </a:pPr>
            <a:r>
              <a:rPr lang="en-US" sz="900" dirty="0"/>
              <a:t>    print("Wrong parameters in </a:t>
            </a:r>
            <a:r>
              <a:rPr lang="en-US" sz="900" dirty="0" err="1"/>
              <a:t>geo_count_tweets</a:t>
            </a:r>
            <a:r>
              <a:rPr lang="en-US" sz="900" dirty="0"/>
              <a:t>")</a:t>
            </a: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TEST </a:t>
            </a:r>
            <a:r>
              <a:rPr lang="it-IT" dirty="0" err="1"/>
              <a:t>geo_count_tweets</a:t>
            </a:r>
            <a:endParaRPr dirty="0"/>
          </a:p>
        </p:txBody>
      </p:sp>
      <p:pic>
        <p:nvPicPr>
          <p:cNvPr id="6" name="Immagine 5">
            <a:extLst>
              <a:ext uri="{FF2B5EF4-FFF2-40B4-BE49-F238E27FC236}">
                <a16:creationId xmlns:a16="http://schemas.microsoft.com/office/drawing/2014/main" id="{CE825900-7960-4671-B0BD-CD9151A25ED4}"/>
              </a:ext>
            </a:extLst>
          </p:cNvPr>
          <p:cNvPicPr/>
          <p:nvPr/>
        </p:nvPicPr>
        <p:blipFill>
          <a:blip r:embed="rId3"/>
          <a:stretch>
            <a:fillRect/>
          </a:stretch>
        </p:blipFill>
        <p:spPr>
          <a:xfrm>
            <a:off x="3794760" y="3470910"/>
            <a:ext cx="2895600" cy="899160"/>
          </a:xfrm>
          <a:prstGeom prst="rect">
            <a:avLst/>
          </a:prstGeom>
        </p:spPr>
      </p:pic>
    </p:spTree>
    <p:extLst>
      <p:ext uri="{BB962C8B-B14F-4D97-AF65-F5344CB8AC3E}">
        <p14:creationId xmlns:p14="http://schemas.microsoft.com/office/powerpoint/2010/main" val="31132812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900" dirty="0"/>
              <a:t>print("\</a:t>
            </a:r>
            <a:r>
              <a:rPr lang="en-US" sz="900" dirty="0" err="1"/>
              <a:t>nTEST</a:t>
            </a:r>
            <a:r>
              <a:rPr lang="en-US" sz="900" dirty="0"/>
              <a:t> </a:t>
            </a:r>
            <a:r>
              <a:rPr lang="en-US" sz="900" dirty="0" err="1"/>
              <a:t>geo_count_tweets_time</a:t>
            </a:r>
            <a:r>
              <a:rPr lang="en-US" sz="900" dirty="0"/>
              <a:t> :")</a:t>
            </a:r>
            <a:endParaRPr lang="it-IT" sz="900" dirty="0"/>
          </a:p>
          <a:p>
            <a:pPr marL="165100" indent="0">
              <a:buNone/>
            </a:pPr>
            <a:r>
              <a:rPr lang="en-US" sz="900" dirty="0"/>
              <a:t>try:</a:t>
            </a:r>
            <a:endParaRPr lang="it-IT" sz="900" dirty="0"/>
          </a:p>
          <a:p>
            <a:pPr marL="165100" indent="0">
              <a:buNone/>
            </a:pPr>
            <a:r>
              <a:rPr lang="en-US" sz="900" dirty="0"/>
              <a:t>    count = </a:t>
            </a:r>
            <a:r>
              <a:rPr lang="en-US" sz="900" dirty="0" err="1"/>
              <a:t>geo_count_tweets_time</a:t>
            </a:r>
            <a:r>
              <a:rPr lang="en-US" sz="900" dirty="0"/>
              <a:t>(</a:t>
            </a:r>
            <a:r>
              <a:rPr lang="en-US" sz="900" dirty="0" err="1"/>
              <a:t>db</a:t>
            </a:r>
            <a:r>
              <a:rPr lang="en-US" sz="900" dirty="0"/>
              <a:t>, int2time(1607466785), [(40.41388645, 18.1876629), (41.092715299999995, 16.87499235)], logger)</a:t>
            </a:r>
            <a:endParaRPr lang="it-IT" sz="900" dirty="0"/>
          </a:p>
          <a:p>
            <a:pPr marL="165100" indent="0">
              <a:buNone/>
            </a:pPr>
            <a:r>
              <a:rPr lang="en-US" sz="900" dirty="0"/>
              <a:t>    print("Count for a threshold time : " + str(count))</a:t>
            </a:r>
            <a:endParaRPr lang="it-IT" sz="900" dirty="0"/>
          </a:p>
          <a:p>
            <a:pPr marL="165100" indent="0">
              <a:buNone/>
            </a:pPr>
            <a:r>
              <a:rPr lang="en-US" sz="900" dirty="0"/>
              <a:t>    count = </a:t>
            </a:r>
            <a:r>
              <a:rPr lang="en-US" sz="900" dirty="0" err="1"/>
              <a:t>geo_count_tweets_time</a:t>
            </a:r>
            <a:r>
              <a:rPr lang="en-US" sz="900" dirty="0"/>
              <a:t>(</a:t>
            </a:r>
            <a:r>
              <a:rPr lang="en-US" sz="900" dirty="0" err="1"/>
              <a:t>db</a:t>
            </a:r>
            <a:r>
              <a:rPr lang="en-US" sz="900" dirty="0"/>
              <a:t>, int2time(9999999999), [(40.41388645, 18.1876629), (41.092715299999995, 16.87499235)], logger)</a:t>
            </a:r>
            <a:endParaRPr lang="it-IT" sz="900" dirty="0"/>
          </a:p>
          <a:p>
            <a:pPr marL="165100" indent="0">
              <a:buNone/>
            </a:pPr>
            <a:r>
              <a:rPr lang="en-US" sz="900" dirty="0"/>
              <a:t>    print("Count for a </a:t>
            </a:r>
            <a:r>
              <a:rPr lang="en-US" sz="900" dirty="0" err="1"/>
              <a:t>ficticious</a:t>
            </a:r>
            <a:r>
              <a:rPr lang="en-US" sz="900" dirty="0"/>
              <a:t> threshold time : " + str(count))</a:t>
            </a:r>
            <a:endParaRPr lang="it-IT" sz="900" dirty="0"/>
          </a:p>
          <a:p>
            <a:pPr marL="165100" indent="0">
              <a:buNone/>
            </a:pPr>
            <a:r>
              <a:rPr lang="en-US" sz="900" dirty="0"/>
              <a:t>except:</a:t>
            </a:r>
            <a:endParaRPr lang="it-IT" sz="900" dirty="0"/>
          </a:p>
          <a:p>
            <a:pPr marL="165100" indent="0">
              <a:buNone/>
            </a:pPr>
            <a:r>
              <a:rPr lang="en-US" sz="900" dirty="0"/>
              <a:t>    print("Wrong parameters in </a:t>
            </a:r>
            <a:r>
              <a:rPr lang="en-US" sz="900" dirty="0" err="1"/>
              <a:t>geo_count_tweets_time</a:t>
            </a:r>
            <a:r>
              <a:rPr lang="en-US" sz="900" dirty="0"/>
              <a:t>")</a:t>
            </a: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TEST </a:t>
            </a:r>
            <a:r>
              <a:rPr lang="it-IT" dirty="0" err="1"/>
              <a:t>geo_count_tweets_time</a:t>
            </a:r>
            <a:endParaRPr dirty="0"/>
          </a:p>
        </p:txBody>
      </p:sp>
      <p:pic>
        <p:nvPicPr>
          <p:cNvPr id="5" name="Immagine 4">
            <a:extLst>
              <a:ext uri="{FF2B5EF4-FFF2-40B4-BE49-F238E27FC236}">
                <a16:creationId xmlns:a16="http://schemas.microsoft.com/office/drawing/2014/main" id="{5C19A9F1-AC28-4598-A7CF-465E77C27E30}"/>
              </a:ext>
            </a:extLst>
          </p:cNvPr>
          <p:cNvPicPr/>
          <p:nvPr/>
        </p:nvPicPr>
        <p:blipFill rotWithShape="1">
          <a:blip r:embed="rId3"/>
          <a:srcRect l="1313"/>
          <a:stretch/>
        </p:blipFill>
        <p:spPr bwMode="auto">
          <a:xfrm>
            <a:off x="4259897" y="3482340"/>
            <a:ext cx="2864485" cy="4800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193154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900" dirty="0"/>
              <a:t>print("\</a:t>
            </a:r>
            <a:r>
              <a:rPr lang="en-US" sz="900" dirty="0" err="1"/>
              <a:t>nTEST</a:t>
            </a:r>
            <a:r>
              <a:rPr lang="en-US" sz="900" dirty="0"/>
              <a:t> </a:t>
            </a:r>
            <a:r>
              <a:rPr lang="en-US" sz="900" dirty="0" err="1"/>
              <a:t>geo_senti_tweets</a:t>
            </a:r>
            <a:r>
              <a:rPr lang="en-US" sz="900" dirty="0"/>
              <a:t> : ")</a:t>
            </a:r>
            <a:endParaRPr lang="it-IT" sz="900" dirty="0"/>
          </a:p>
          <a:p>
            <a:pPr marL="165100" indent="0">
              <a:buNone/>
            </a:pPr>
            <a:r>
              <a:rPr lang="en-US" sz="900" dirty="0"/>
              <a:t>try:</a:t>
            </a:r>
            <a:endParaRPr lang="it-IT" sz="900" dirty="0"/>
          </a:p>
          <a:p>
            <a:pPr marL="165100" indent="0">
              <a:buNone/>
            </a:pPr>
            <a:r>
              <a:rPr lang="en-US" sz="900" dirty="0"/>
              <a:t>    sentiment = </a:t>
            </a:r>
            <a:r>
              <a:rPr lang="en-US" sz="900" dirty="0" err="1"/>
              <a:t>geo_senti_tweets</a:t>
            </a:r>
            <a:r>
              <a:rPr lang="en-US" sz="900" dirty="0"/>
              <a:t>(</a:t>
            </a:r>
            <a:r>
              <a:rPr lang="en-US" sz="900" dirty="0" err="1"/>
              <a:t>db</a:t>
            </a:r>
            <a:r>
              <a:rPr lang="en-US" sz="900" dirty="0"/>
              <a:t>, 1607466785, [(40.41388645, 18.1876629), (41.092715299999995, 16.87499235)], logger)</a:t>
            </a:r>
            <a:endParaRPr lang="it-IT" sz="900" dirty="0"/>
          </a:p>
          <a:p>
            <a:pPr marL="165100" indent="0">
              <a:buNone/>
            </a:pPr>
            <a:r>
              <a:rPr lang="en-US" sz="900" dirty="0"/>
              <a:t>    print("Sentiment for a threshold time : " + str(sentiment))</a:t>
            </a:r>
            <a:endParaRPr lang="it-IT" sz="900" dirty="0"/>
          </a:p>
          <a:p>
            <a:pPr marL="165100" indent="0">
              <a:buNone/>
            </a:pPr>
            <a:r>
              <a:rPr lang="en-US" sz="900" dirty="0"/>
              <a:t>    sentiment = </a:t>
            </a:r>
            <a:r>
              <a:rPr lang="en-US" sz="900" dirty="0" err="1"/>
              <a:t>geo_senti_tweets</a:t>
            </a:r>
            <a:r>
              <a:rPr lang="en-US" sz="900" dirty="0"/>
              <a:t>(</a:t>
            </a:r>
            <a:r>
              <a:rPr lang="en-US" sz="900" dirty="0" err="1"/>
              <a:t>db</a:t>
            </a:r>
            <a:r>
              <a:rPr lang="en-US" sz="900" dirty="0"/>
              <a:t>, 9999999999, [(40.41388645, 18.1876629), (41.092715299999995, 16.87499235)], logger)</a:t>
            </a:r>
            <a:endParaRPr lang="it-IT" sz="900" dirty="0"/>
          </a:p>
          <a:p>
            <a:pPr marL="165100" indent="0">
              <a:buNone/>
            </a:pPr>
            <a:r>
              <a:rPr lang="en-US" sz="900" dirty="0"/>
              <a:t>    print("Sentiment for a </a:t>
            </a:r>
            <a:r>
              <a:rPr lang="en-US" sz="900" dirty="0" err="1"/>
              <a:t>ficticious</a:t>
            </a:r>
            <a:r>
              <a:rPr lang="en-US" sz="900" dirty="0"/>
              <a:t> threshold time : " + str(sentiment))</a:t>
            </a:r>
            <a:endParaRPr lang="it-IT" sz="900" dirty="0"/>
          </a:p>
          <a:p>
            <a:pPr marL="165100" indent="0">
              <a:buNone/>
            </a:pPr>
            <a:r>
              <a:rPr lang="en-US" sz="900" dirty="0"/>
              <a:t>except:</a:t>
            </a:r>
            <a:endParaRPr lang="it-IT" sz="900" dirty="0"/>
          </a:p>
          <a:p>
            <a:pPr marL="165100" indent="0">
              <a:buNone/>
            </a:pPr>
            <a:r>
              <a:rPr lang="en-US" sz="900" dirty="0"/>
              <a:t>    print("Wrong parameters in geo-</a:t>
            </a:r>
            <a:r>
              <a:rPr lang="en-US" sz="900" dirty="0" err="1"/>
              <a:t>senti_tweets</a:t>
            </a:r>
            <a:r>
              <a:rPr lang="en-US" sz="900" dirty="0"/>
              <a:t>")</a:t>
            </a:r>
            <a:endParaRPr lang="it-IT" sz="900" dirty="0"/>
          </a:p>
          <a:p>
            <a:pPr marL="165100" indent="0">
              <a:buNone/>
            </a:pPr>
            <a:r>
              <a:rPr lang="en-US" sz="900" dirty="0"/>
              <a:t> </a:t>
            </a:r>
            <a:endParaRPr lang="it-IT" sz="900" dirty="0"/>
          </a:p>
          <a:p>
            <a:pPr marL="165100" indent="0">
              <a:buNone/>
            </a:pPr>
            <a:r>
              <a:rPr lang="en-US" sz="900" dirty="0"/>
              <a:t>print("\</a:t>
            </a:r>
            <a:r>
              <a:rPr lang="en-US" sz="900" dirty="0" err="1"/>
              <a:t>nTEST</a:t>
            </a:r>
            <a:r>
              <a:rPr lang="en-US" sz="900" dirty="0"/>
              <a:t> </a:t>
            </a:r>
            <a:r>
              <a:rPr lang="en-US" sz="900" dirty="0" err="1"/>
              <a:t>geo_senti_tweets</a:t>
            </a:r>
            <a:r>
              <a:rPr lang="en-US" sz="900" dirty="0"/>
              <a:t> : ")</a:t>
            </a:r>
            <a:endParaRPr lang="it-IT" sz="900" dirty="0"/>
          </a:p>
          <a:p>
            <a:pPr marL="165100" indent="0">
              <a:buNone/>
            </a:pPr>
            <a:r>
              <a:rPr lang="en-US" sz="900" dirty="0"/>
              <a:t>try:</a:t>
            </a:r>
            <a:endParaRPr lang="it-IT" sz="900" dirty="0"/>
          </a:p>
          <a:p>
            <a:pPr marL="165100" indent="0">
              <a:buNone/>
            </a:pPr>
            <a:r>
              <a:rPr lang="en-US" sz="900" dirty="0"/>
              <a:t>    </a:t>
            </a:r>
            <a:r>
              <a:rPr lang="en-US" sz="900" dirty="0" err="1"/>
              <a:t>geo_senti_tweets</a:t>
            </a:r>
            <a:r>
              <a:rPr lang="en-US" sz="900" dirty="0"/>
              <a:t>(</a:t>
            </a:r>
            <a:r>
              <a:rPr lang="en-US" sz="900" dirty="0" err="1"/>
              <a:t>db</a:t>
            </a:r>
            <a:r>
              <a:rPr lang="en-US" sz="900" dirty="0"/>
              <a:t>, -1, [(40.41388645, 18.1876629), (41.092715299999995, 16.87499235)], logger)</a:t>
            </a:r>
            <a:endParaRPr lang="it-IT" sz="900" dirty="0"/>
          </a:p>
          <a:p>
            <a:pPr marL="165100" indent="0">
              <a:buNone/>
            </a:pPr>
            <a:r>
              <a:rPr lang="en-US" sz="900" dirty="0"/>
              <a:t>except:</a:t>
            </a:r>
            <a:endParaRPr lang="it-IT" sz="900" dirty="0"/>
          </a:p>
          <a:p>
            <a:pPr marL="165100" indent="0">
              <a:buNone/>
            </a:pPr>
            <a:r>
              <a:rPr lang="en-US" sz="900" dirty="0"/>
              <a:t>    print("Wrong parameters in geo-</a:t>
            </a:r>
            <a:r>
              <a:rPr lang="en-US" sz="900" dirty="0" err="1"/>
              <a:t>senti_tweets</a:t>
            </a:r>
            <a:r>
              <a:rPr lang="en-US" sz="900" dirty="0"/>
              <a:t>")</a:t>
            </a: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TEST </a:t>
            </a:r>
            <a:r>
              <a:rPr lang="it-IT" dirty="0" err="1"/>
              <a:t>geo_senti_tweets</a:t>
            </a:r>
            <a:endParaRPr dirty="0"/>
          </a:p>
        </p:txBody>
      </p:sp>
      <p:pic>
        <p:nvPicPr>
          <p:cNvPr id="6" name="Immagine 5">
            <a:extLst>
              <a:ext uri="{FF2B5EF4-FFF2-40B4-BE49-F238E27FC236}">
                <a16:creationId xmlns:a16="http://schemas.microsoft.com/office/drawing/2014/main" id="{2A12945F-5DA9-4136-AE4E-EA981C978DA4}"/>
              </a:ext>
            </a:extLst>
          </p:cNvPr>
          <p:cNvPicPr/>
          <p:nvPr/>
        </p:nvPicPr>
        <p:blipFill>
          <a:blip r:embed="rId3"/>
          <a:stretch>
            <a:fillRect/>
          </a:stretch>
        </p:blipFill>
        <p:spPr>
          <a:xfrm>
            <a:off x="3844290" y="3303270"/>
            <a:ext cx="3619500" cy="929640"/>
          </a:xfrm>
          <a:prstGeom prst="rect">
            <a:avLst/>
          </a:prstGeom>
        </p:spPr>
      </p:pic>
    </p:spTree>
    <p:extLst>
      <p:ext uri="{BB962C8B-B14F-4D97-AF65-F5344CB8AC3E}">
        <p14:creationId xmlns:p14="http://schemas.microsoft.com/office/powerpoint/2010/main" val="4166986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900" dirty="0"/>
              <a:t>print("\</a:t>
            </a:r>
            <a:r>
              <a:rPr lang="en-US" sz="900" dirty="0" err="1"/>
              <a:t>nTEST</a:t>
            </a:r>
            <a:r>
              <a:rPr lang="en-US" sz="900" dirty="0"/>
              <a:t> </a:t>
            </a:r>
            <a:r>
              <a:rPr lang="en-US" sz="900" dirty="0" err="1"/>
              <a:t>geo_senti_tweets_time</a:t>
            </a:r>
            <a:r>
              <a:rPr lang="en-US" sz="900" dirty="0"/>
              <a:t> : ")</a:t>
            </a:r>
            <a:endParaRPr lang="it-IT" sz="900" dirty="0"/>
          </a:p>
          <a:p>
            <a:pPr marL="165100" indent="0">
              <a:buNone/>
            </a:pPr>
            <a:r>
              <a:rPr lang="en-US" sz="900" dirty="0"/>
              <a:t>try:</a:t>
            </a:r>
            <a:endParaRPr lang="it-IT" sz="900" dirty="0"/>
          </a:p>
          <a:p>
            <a:pPr marL="165100" indent="0">
              <a:buNone/>
            </a:pPr>
            <a:r>
              <a:rPr lang="en-US" sz="900" dirty="0"/>
              <a:t>    sentiment = </a:t>
            </a:r>
            <a:r>
              <a:rPr lang="en-US" sz="900" dirty="0" err="1"/>
              <a:t>geo_senti_tweets_time</a:t>
            </a:r>
            <a:r>
              <a:rPr lang="en-US" sz="900" dirty="0"/>
              <a:t>(</a:t>
            </a:r>
            <a:r>
              <a:rPr lang="en-US" sz="900" dirty="0" err="1"/>
              <a:t>db</a:t>
            </a:r>
            <a:r>
              <a:rPr lang="en-US" sz="900" dirty="0"/>
              <a:t>, int2time(1607466785), [(40.41388645, 18.1876629), (41.092715299999995, 16.87499235)], logger)</a:t>
            </a:r>
            <a:endParaRPr lang="it-IT" sz="900" dirty="0"/>
          </a:p>
          <a:p>
            <a:pPr marL="165100" indent="0">
              <a:buNone/>
            </a:pPr>
            <a:r>
              <a:rPr lang="en-US" sz="900" dirty="0"/>
              <a:t>    print("Sentiment for a threshold time : " + str(sentiment))</a:t>
            </a:r>
            <a:endParaRPr lang="it-IT" sz="900" dirty="0"/>
          </a:p>
          <a:p>
            <a:pPr marL="165100" indent="0">
              <a:buNone/>
            </a:pPr>
            <a:r>
              <a:rPr lang="en-US" sz="900" dirty="0"/>
              <a:t>    sentiment = </a:t>
            </a:r>
            <a:r>
              <a:rPr lang="en-US" sz="900" dirty="0" err="1"/>
              <a:t>geo_senti_tweets_time</a:t>
            </a:r>
            <a:r>
              <a:rPr lang="en-US" sz="900" dirty="0"/>
              <a:t>(</a:t>
            </a:r>
            <a:r>
              <a:rPr lang="en-US" sz="900" dirty="0" err="1"/>
              <a:t>db</a:t>
            </a:r>
            <a:r>
              <a:rPr lang="en-US" sz="900" dirty="0"/>
              <a:t>, int2time(9999999999), [(40.41388645, 18.1876629), (41.092715299999995, 16.87499235)], logger)</a:t>
            </a:r>
            <a:endParaRPr lang="it-IT" sz="900" dirty="0"/>
          </a:p>
          <a:p>
            <a:pPr marL="165100" indent="0">
              <a:buNone/>
            </a:pPr>
            <a:r>
              <a:rPr lang="en-US" sz="900" dirty="0"/>
              <a:t>    print("Sentiment for a </a:t>
            </a:r>
            <a:r>
              <a:rPr lang="en-US" sz="900" dirty="0" err="1"/>
              <a:t>ficticious</a:t>
            </a:r>
            <a:r>
              <a:rPr lang="en-US" sz="900" dirty="0"/>
              <a:t> threshold time : " + str(sentiment))</a:t>
            </a:r>
            <a:endParaRPr lang="it-IT" sz="900" dirty="0"/>
          </a:p>
          <a:p>
            <a:pPr marL="165100" indent="0">
              <a:buNone/>
            </a:pPr>
            <a:r>
              <a:rPr lang="en-US" sz="900" dirty="0"/>
              <a:t>except:</a:t>
            </a:r>
            <a:endParaRPr lang="it-IT" sz="900" dirty="0"/>
          </a:p>
          <a:p>
            <a:pPr marL="165100" indent="0">
              <a:buNone/>
            </a:pPr>
            <a:r>
              <a:rPr lang="en-US" sz="900" dirty="0"/>
              <a:t>    print("Wrong parameters in geo-</a:t>
            </a:r>
            <a:r>
              <a:rPr lang="en-US" sz="900" dirty="0" err="1"/>
              <a:t>senti_tweets_time</a:t>
            </a:r>
            <a:r>
              <a:rPr lang="en-US" sz="900" dirty="0"/>
              <a:t>")</a:t>
            </a: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TEST </a:t>
            </a:r>
            <a:r>
              <a:rPr lang="it-IT" dirty="0" err="1"/>
              <a:t>geo_senti_tweets_time</a:t>
            </a:r>
            <a:endParaRPr dirty="0"/>
          </a:p>
        </p:txBody>
      </p:sp>
      <p:pic>
        <p:nvPicPr>
          <p:cNvPr id="5" name="Immagine 4">
            <a:extLst>
              <a:ext uri="{FF2B5EF4-FFF2-40B4-BE49-F238E27FC236}">
                <a16:creationId xmlns:a16="http://schemas.microsoft.com/office/drawing/2014/main" id="{E8ADF1AB-F9F9-4ED1-94B4-29ACDA610076}"/>
              </a:ext>
            </a:extLst>
          </p:cNvPr>
          <p:cNvPicPr/>
          <p:nvPr/>
        </p:nvPicPr>
        <p:blipFill>
          <a:blip r:embed="rId3"/>
          <a:stretch>
            <a:fillRect/>
          </a:stretch>
        </p:blipFill>
        <p:spPr>
          <a:xfrm>
            <a:off x="3981450" y="3318510"/>
            <a:ext cx="3604260" cy="472440"/>
          </a:xfrm>
          <a:prstGeom prst="rect">
            <a:avLst/>
          </a:prstGeom>
        </p:spPr>
      </p:pic>
    </p:spTree>
    <p:extLst>
      <p:ext uri="{BB962C8B-B14F-4D97-AF65-F5344CB8AC3E}">
        <p14:creationId xmlns:p14="http://schemas.microsoft.com/office/powerpoint/2010/main" val="1010465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900" dirty="0"/>
              <a:t>print("\</a:t>
            </a:r>
            <a:r>
              <a:rPr lang="en-US" sz="900" dirty="0" err="1"/>
              <a:t>nTEST</a:t>
            </a:r>
            <a:r>
              <a:rPr lang="en-US" sz="900" dirty="0"/>
              <a:t> </a:t>
            </a:r>
            <a:r>
              <a:rPr lang="en-US" sz="900" dirty="0" err="1"/>
              <a:t>search_tweets</a:t>
            </a:r>
            <a:r>
              <a:rPr lang="en-US" sz="900" dirty="0"/>
              <a:t> :")</a:t>
            </a:r>
            <a:endParaRPr lang="it-IT" sz="900" dirty="0"/>
          </a:p>
          <a:p>
            <a:pPr marL="165100" indent="0">
              <a:buNone/>
            </a:pPr>
            <a:r>
              <a:rPr lang="en-US" sz="900" dirty="0"/>
              <a:t>try:</a:t>
            </a:r>
            <a:endParaRPr lang="it-IT" sz="900" dirty="0"/>
          </a:p>
          <a:p>
            <a:pPr marL="165100" indent="0">
              <a:buNone/>
            </a:pPr>
            <a:r>
              <a:rPr lang="en-US" sz="900" dirty="0"/>
              <a:t>    </a:t>
            </a:r>
            <a:r>
              <a:rPr lang="en-US" sz="900" dirty="0" err="1"/>
              <a:t>tweetList</a:t>
            </a:r>
            <a:r>
              <a:rPr lang="en-US" sz="900" dirty="0"/>
              <a:t> = </a:t>
            </a:r>
            <a:r>
              <a:rPr lang="en-US" sz="900" dirty="0" err="1"/>
              <a:t>search_tweets</a:t>
            </a:r>
            <a:r>
              <a:rPr lang="en-US" sz="900" dirty="0"/>
              <a:t>(</a:t>
            </a:r>
            <a:r>
              <a:rPr lang="en-US" sz="900" dirty="0" err="1"/>
              <a:t>db</a:t>
            </a:r>
            <a:r>
              <a:rPr lang="en-US" sz="900" dirty="0"/>
              <a:t>, 1607464906, 1607475302, ["</a:t>
            </a:r>
            <a:r>
              <a:rPr lang="en-US" sz="900" dirty="0" err="1"/>
              <a:t>manchi</a:t>
            </a:r>
            <a:r>
              <a:rPr lang="en-US" sz="900" dirty="0"/>
              <a:t>", "</a:t>
            </a:r>
            <a:r>
              <a:rPr lang="en-US" sz="900" dirty="0" err="1"/>
              <a:t>fegato</a:t>
            </a:r>
            <a:r>
              <a:rPr lang="en-US" sz="900" dirty="0"/>
              <a:t>"], logger)</a:t>
            </a:r>
            <a:endParaRPr lang="it-IT" sz="900" dirty="0"/>
          </a:p>
          <a:p>
            <a:pPr marL="165100" indent="0">
              <a:buNone/>
            </a:pPr>
            <a:r>
              <a:rPr lang="en-US" sz="900" dirty="0"/>
              <a:t>    for x in </a:t>
            </a:r>
            <a:r>
              <a:rPr lang="en-US" sz="900" dirty="0" err="1"/>
              <a:t>tweetList</a:t>
            </a:r>
            <a:r>
              <a:rPr lang="en-US" sz="900" dirty="0"/>
              <a:t>:</a:t>
            </a:r>
            <a:endParaRPr lang="it-IT" sz="900" dirty="0"/>
          </a:p>
          <a:p>
            <a:pPr marL="165100" indent="0">
              <a:buNone/>
            </a:pPr>
            <a:r>
              <a:rPr lang="en-US" sz="900" dirty="0"/>
              <a:t>        print(</a:t>
            </a:r>
            <a:r>
              <a:rPr lang="en-US" sz="900" dirty="0" err="1"/>
              <a:t>x.text</a:t>
            </a:r>
            <a:r>
              <a:rPr lang="en-US" sz="900" dirty="0"/>
              <a:t>)</a:t>
            </a:r>
            <a:endParaRPr lang="it-IT" sz="900" dirty="0"/>
          </a:p>
          <a:p>
            <a:pPr marL="165100" indent="0">
              <a:buNone/>
            </a:pPr>
            <a:r>
              <a:rPr lang="en-US" sz="900" dirty="0"/>
              <a:t>except:</a:t>
            </a:r>
            <a:endParaRPr lang="it-IT" sz="900" dirty="0"/>
          </a:p>
          <a:p>
            <a:pPr marL="165100" indent="0">
              <a:buNone/>
            </a:pPr>
            <a:r>
              <a:rPr lang="en-US" sz="900" dirty="0"/>
              <a:t>    print("Wrong parameters in </a:t>
            </a:r>
            <a:r>
              <a:rPr lang="en-US" sz="900" dirty="0" err="1"/>
              <a:t>search_tweets</a:t>
            </a:r>
            <a:r>
              <a:rPr lang="en-US" sz="900" dirty="0"/>
              <a:t>")</a:t>
            </a:r>
            <a:endParaRPr lang="it-IT" sz="900" dirty="0"/>
          </a:p>
          <a:p>
            <a:pPr marL="165100" indent="0">
              <a:buNone/>
            </a:pPr>
            <a:r>
              <a:rPr lang="en-US" sz="900" dirty="0"/>
              <a:t>    </a:t>
            </a:r>
            <a:endParaRPr lang="it-IT" sz="900" dirty="0"/>
          </a:p>
          <a:p>
            <a:pPr marL="165100" indent="0">
              <a:buNone/>
            </a:pPr>
            <a:r>
              <a:rPr lang="en-US" sz="900" dirty="0"/>
              <a:t>print("\</a:t>
            </a:r>
            <a:r>
              <a:rPr lang="en-US" sz="900" dirty="0" err="1"/>
              <a:t>nTEST</a:t>
            </a:r>
            <a:r>
              <a:rPr lang="en-US" sz="900" dirty="0"/>
              <a:t> </a:t>
            </a:r>
            <a:r>
              <a:rPr lang="en-US" sz="900" dirty="0" err="1"/>
              <a:t>search_tweets</a:t>
            </a:r>
            <a:r>
              <a:rPr lang="en-US" sz="900" dirty="0"/>
              <a:t> :")</a:t>
            </a:r>
            <a:endParaRPr lang="it-IT" sz="900" dirty="0"/>
          </a:p>
          <a:p>
            <a:pPr marL="165100" indent="0">
              <a:buNone/>
            </a:pPr>
            <a:r>
              <a:rPr lang="en-US" sz="900" dirty="0"/>
              <a:t>try:</a:t>
            </a:r>
            <a:endParaRPr lang="it-IT" sz="900" dirty="0"/>
          </a:p>
          <a:p>
            <a:pPr marL="165100" indent="0">
              <a:buNone/>
            </a:pPr>
            <a:r>
              <a:rPr lang="en-US" sz="900" dirty="0"/>
              <a:t>    </a:t>
            </a:r>
            <a:r>
              <a:rPr lang="en-US" sz="900" dirty="0" err="1"/>
              <a:t>tweetList</a:t>
            </a:r>
            <a:r>
              <a:rPr lang="en-US" sz="900" dirty="0"/>
              <a:t> = </a:t>
            </a:r>
            <a:r>
              <a:rPr lang="en-US" sz="900" dirty="0" err="1"/>
              <a:t>search_tweets</a:t>
            </a:r>
            <a:r>
              <a:rPr lang="en-US" sz="900" dirty="0"/>
              <a:t>(</a:t>
            </a:r>
            <a:r>
              <a:rPr lang="en-US" sz="900" dirty="0" err="1"/>
              <a:t>db</a:t>
            </a:r>
            <a:r>
              <a:rPr lang="en-US" sz="900" dirty="0"/>
              <a:t>, -1, 1607475302, ["</a:t>
            </a:r>
            <a:r>
              <a:rPr lang="en-US" sz="900" dirty="0" err="1"/>
              <a:t>manchi</a:t>
            </a:r>
            <a:r>
              <a:rPr lang="en-US" sz="900" dirty="0"/>
              <a:t>", "</a:t>
            </a:r>
            <a:r>
              <a:rPr lang="en-US" sz="900" dirty="0" err="1"/>
              <a:t>fegato</a:t>
            </a:r>
            <a:r>
              <a:rPr lang="en-US" sz="900" dirty="0"/>
              <a:t>"], logger)</a:t>
            </a:r>
            <a:endParaRPr lang="it-IT" sz="900" dirty="0"/>
          </a:p>
          <a:p>
            <a:pPr marL="165100" indent="0">
              <a:buNone/>
            </a:pPr>
            <a:r>
              <a:rPr lang="en-US" sz="900" dirty="0"/>
              <a:t>    for x in </a:t>
            </a:r>
            <a:r>
              <a:rPr lang="en-US" sz="900" dirty="0" err="1"/>
              <a:t>tweetList</a:t>
            </a:r>
            <a:r>
              <a:rPr lang="en-US" sz="900" dirty="0"/>
              <a:t>:</a:t>
            </a:r>
            <a:endParaRPr lang="it-IT" sz="900" dirty="0"/>
          </a:p>
          <a:p>
            <a:pPr marL="165100" indent="0">
              <a:buNone/>
            </a:pPr>
            <a:r>
              <a:rPr lang="en-US" sz="900" dirty="0"/>
              <a:t>        print(</a:t>
            </a:r>
            <a:r>
              <a:rPr lang="en-US" sz="900" dirty="0" err="1"/>
              <a:t>x.text</a:t>
            </a:r>
            <a:r>
              <a:rPr lang="en-US" sz="900" dirty="0"/>
              <a:t>)</a:t>
            </a: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TEST </a:t>
            </a:r>
            <a:r>
              <a:rPr lang="it-IT" dirty="0" err="1"/>
              <a:t>search_tweets</a:t>
            </a:r>
            <a:endParaRPr dirty="0"/>
          </a:p>
        </p:txBody>
      </p:sp>
      <p:pic>
        <p:nvPicPr>
          <p:cNvPr id="6" name="Immagine 5">
            <a:extLst>
              <a:ext uri="{FF2B5EF4-FFF2-40B4-BE49-F238E27FC236}">
                <a16:creationId xmlns:a16="http://schemas.microsoft.com/office/drawing/2014/main" id="{5B64A258-C57B-45D0-8DF4-2A9B9E9E9968}"/>
              </a:ext>
            </a:extLst>
          </p:cNvPr>
          <p:cNvPicPr/>
          <p:nvPr/>
        </p:nvPicPr>
        <p:blipFill>
          <a:blip r:embed="rId3"/>
          <a:stretch>
            <a:fillRect/>
          </a:stretch>
        </p:blipFill>
        <p:spPr>
          <a:xfrm>
            <a:off x="2731135" y="3053080"/>
            <a:ext cx="6120130" cy="1201420"/>
          </a:xfrm>
          <a:prstGeom prst="rect">
            <a:avLst/>
          </a:prstGeom>
        </p:spPr>
      </p:pic>
    </p:spTree>
    <p:extLst>
      <p:ext uri="{BB962C8B-B14F-4D97-AF65-F5344CB8AC3E}">
        <p14:creationId xmlns:p14="http://schemas.microsoft.com/office/powerpoint/2010/main" val="9843449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900" dirty="0"/>
              <a:t>print("\</a:t>
            </a:r>
            <a:r>
              <a:rPr lang="en-US" sz="900" dirty="0" err="1"/>
              <a:t>nTEST</a:t>
            </a:r>
            <a:r>
              <a:rPr lang="en-US" sz="900" dirty="0"/>
              <a:t> </a:t>
            </a:r>
            <a:r>
              <a:rPr lang="en-US" sz="900" dirty="0" err="1"/>
              <a:t>search_tweets_time</a:t>
            </a:r>
            <a:r>
              <a:rPr lang="en-US" sz="900" dirty="0"/>
              <a:t> :")</a:t>
            </a:r>
            <a:endParaRPr lang="it-IT" sz="900" dirty="0"/>
          </a:p>
          <a:p>
            <a:pPr marL="165100" indent="0">
              <a:buNone/>
            </a:pPr>
            <a:r>
              <a:rPr lang="en-US" sz="900" dirty="0"/>
              <a:t>try:</a:t>
            </a:r>
            <a:endParaRPr lang="it-IT" sz="900" dirty="0"/>
          </a:p>
          <a:p>
            <a:pPr marL="165100" indent="0">
              <a:buNone/>
            </a:pPr>
            <a:r>
              <a:rPr lang="en-US" sz="900" dirty="0"/>
              <a:t>    </a:t>
            </a:r>
            <a:r>
              <a:rPr lang="en-US" sz="900" dirty="0" err="1"/>
              <a:t>tweetList</a:t>
            </a:r>
            <a:r>
              <a:rPr lang="en-US" sz="900" dirty="0"/>
              <a:t> = </a:t>
            </a:r>
            <a:r>
              <a:rPr lang="en-US" sz="900" dirty="0" err="1"/>
              <a:t>search_tweets_time</a:t>
            </a:r>
            <a:r>
              <a:rPr lang="en-US" sz="900" dirty="0"/>
              <a:t>(</a:t>
            </a:r>
            <a:r>
              <a:rPr lang="en-US" sz="900" dirty="0" err="1"/>
              <a:t>db</a:t>
            </a:r>
            <a:r>
              <a:rPr lang="en-US" sz="900" dirty="0"/>
              <a:t>, int2time(1607464906), int2time(1607475302), ["</a:t>
            </a:r>
            <a:r>
              <a:rPr lang="en-US" sz="900" dirty="0" err="1"/>
              <a:t>manchi</a:t>
            </a:r>
            <a:r>
              <a:rPr lang="en-US" sz="900" dirty="0"/>
              <a:t>", "</a:t>
            </a:r>
            <a:r>
              <a:rPr lang="en-US" sz="900" dirty="0" err="1"/>
              <a:t>fegato</a:t>
            </a:r>
            <a:r>
              <a:rPr lang="en-US" sz="900" dirty="0"/>
              <a:t>"], logger)</a:t>
            </a:r>
            <a:endParaRPr lang="it-IT" sz="900" dirty="0"/>
          </a:p>
          <a:p>
            <a:pPr marL="165100" indent="0">
              <a:buNone/>
            </a:pPr>
            <a:r>
              <a:rPr lang="en-US" sz="900" dirty="0"/>
              <a:t>    for x in </a:t>
            </a:r>
            <a:r>
              <a:rPr lang="en-US" sz="900" dirty="0" err="1"/>
              <a:t>tweetList</a:t>
            </a:r>
            <a:r>
              <a:rPr lang="en-US" sz="900" dirty="0"/>
              <a:t>:</a:t>
            </a:r>
            <a:endParaRPr lang="it-IT" sz="900" dirty="0"/>
          </a:p>
          <a:p>
            <a:pPr marL="165100" indent="0">
              <a:buNone/>
            </a:pPr>
            <a:r>
              <a:rPr lang="en-US" sz="900" dirty="0"/>
              <a:t>        print(</a:t>
            </a:r>
            <a:r>
              <a:rPr lang="en-US" sz="900" dirty="0" err="1"/>
              <a:t>x.text</a:t>
            </a:r>
            <a:r>
              <a:rPr lang="en-US" sz="900" dirty="0"/>
              <a:t>)</a:t>
            </a:r>
            <a:endParaRPr lang="it-IT" sz="900" dirty="0"/>
          </a:p>
          <a:p>
            <a:pPr marL="165100" indent="0">
              <a:buNone/>
            </a:pPr>
            <a:r>
              <a:rPr lang="en-US" sz="900" dirty="0"/>
              <a:t>except:</a:t>
            </a:r>
            <a:endParaRPr lang="it-IT" sz="900" dirty="0"/>
          </a:p>
          <a:p>
            <a:pPr marL="165100" indent="0">
              <a:buNone/>
            </a:pPr>
            <a:r>
              <a:rPr lang="en-US" sz="900" dirty="0"/>
              <a:t>    print("Wrong parameters in </a:t>
            </a:r>
            <a:r>
              <a:rPr lang="en-US" sz="900" dirty="0" err="1"/>
              <a:t>search_tweets_time</a:t>
            </a:r>
            <a:r>
              <a:rPr lang="en-US" sz="900" dirty="0"/>
              <a:t>")</a:t>
            </a: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TEST </a:t>
            </a:r>
            <a:r>
              <a:rPr lang="it-IT" dirty="0" err="1"/>
              <a:t>search_tweets_time</a:t>
            </a:r>
            <a:endParaRPr dirty="0"/>
          </a:p>
        </p:txBody>
      </p:sp>
      <p:pic>
        <p:nvPicPr>
          <p:cNvPr id="5" name="Immagine 4">
            <a:extLst>
              <a:ext uri="{FF2B5EF4-FFF2-40B4-BE49-F238E27FC236}">
                <a16:creationId xmlns:a16="http://schemas.microsoft.com/office/drawing/2014/main" id="{D1777D97-92C5-46FE-A1D4-33EF05CBE539}"/>
              </a:ext>
            </a:extLst>
          </p:cNvPr>
          <p:cNvPicPr/>
          <p:nvPr/>
        </p:nvPicPr>
        <p:blipFill>
          <a:blip r:embed="rId3"/>
          <a:stretch>
            <a:fillRect/>
          </a:stretch>
        </p:blipFill>
        <p:spPr>
          <a:xfrm>
            <a:off x="2405046" y="3153410"/>
            <a:ext cx="6120130" cy="787400"/>
          </a:xfrm>
          <a:prstGeom prst="rect">
            <a:avLst/>
          </a:prstGeom>
        </p:spPr>
      </p:pic>
    </p:spTree>
    <p:extLst>
      <p:ext uri="{BB962C8B-B14F-4D97-AF65-F5344CB8AC3E}">
        <p14:creationId xmlns:p14="http://schemas.microsoft.com/office/powerpoint/2010/main" val="18285928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900" dirty="0"/>
              <a:t>print("\</a:t>
            </a:r>
            <a:r>
              <a:rPr lang="en-US" sz="900" dirty="0" err="1"/>
              <a:t>nTEST</a:t>
            </a:r>
            <a:r>
              <a:rPr lang="en-US" sz="900" dirty="0"/>
              <a:t> </a:t>
            </a:r>
            <a:r>
              <a:rPr lang="en-US" sz="900" dirty="0" err="1"/>
              <a:t>search_geo_tweets</a:t>
            </a:r>
            <a:r>
              <a:rPr lang="en-US" sz="900" dirty="0"/>
              <a:t> :")</a:t>
            </a:r>
            <a:endParaRPr lang="it-IT" sz="900" dirty="0"/>
          </a:p>
          <a:p>
            <a:pPr marL="165100" indent="0">
              <a:buNone/>
            </a:pPr>
            <a:r>
              <a:rPr lang="en-US" sz="900" dirty="0"/>
              <a:t>try:</a:t>
            </a:r>
            <a:endParaRPr lang="it-IT" sz="900" dirty="0"/>
          </a:p>
          <a:p>
            <a:pPr marL="165100" indent="0">
              <a:buNone/>
            </a:pPr>
            <a:r>
              <a:rPr lang="en-US" sz="900" dirty="0"/>
              <a:t>    </a:t>
            </a:r>
            <a:r>
              <a:rPr lang="en-US" sz="900" dirty="0" err="1"/>
              <a:t>tweetList</a:t>
            </a:r>
            <a:r>
              <a:rPr lang="en-US" sz="900" dirty="0"/>
              <a:t> = </a:t>
            </a:r>
            <a:r>
              <a:rPr lang="en-US" sz="900" dirty="0" err="1"/>
              <a:t>search_geo_tweets</a:t>
            </a:r>
            <a:r>
              <a:rPr lang="en-US" sz="900" dirty="0"/>
              <a:t>(</a:t>
            </a:r>
            <a:r>
              <a:rPr lang="en-US" sz="900" dirty="0" err="1"/>
              <a:t>db</a:t>
            </a:r>
            <a:r>
              <a:rPr lang="en-US" sz="900" dirty="0"/>
              <a:t>, ["</a:t>
            </a:r>
            <a:r>
              <a:rPr lang="en-US" sz="900" dirty="0" err="1"/>
              <a:t>Buonanotte</a:t>
            </a:r>
            <a:r>
              <a:rPr lang="en-US" sz="900" dirty="0"/>
              <a:t>", "#</a:t>
            </a:r>
            <a:r>
              <a:rPr lang="en-US" sz="900" dirty="0" err="1"/>
              <a:t>realjuve</a:t>
            </a:r>
            <a:r>
              <a:rPr lang="en-US" sz="900" dirty="0"/>
              <a:t>"], None, None, [(40.41388645, 18.1876629), (41.092715299999995, 16.87499235)], 1607466785, logger)</a:t>
            </a:r>
            <a:endParaRPr lang="it-IT" sz="900" dirty="0"/>
          </a:p>
          <a:p>
            <a:pPr marL="165100" indent="0">
              <a:buNone/>
            </a:pPr>
            <a:r>
              <a:rPr lang="en-US" sz="900" dirty="0"/>
              <a:t>    for x in </a:t>
            </a:r>
            <a:r>
              <a:rPr lang="en-US" sz="900" dirty="0" err="1"/>
              <a:t>tweetList</a:t>
            </a:r>
            <a:r>
              <a:rPr lang="en-US" sz="900" dirty="0"/>
              <a:t>:</a:t>
            </a:r>
            <a:endParaRPr lang="it-IT" sz="900" dirty="0"/>
          </a:p>
          <a:p>
            <a:pPr marL="165100" indent="0">
              <a:buNone/>
            </a:pPr>
            <a:r>
              <a:rPr lang="en-US" sz="900" dirty="0"/>
              <a:t>        print(</a:t>
            </a:r>
            <a:r>
              <a:rPr lang="en-US" sz="900" dirty="0" err="1"/>
              <a:t>x.text</a:t>
            </a:r>
            <a:r>
              <a:rPr lang="en-US" sz="900" dirty="0"/>
              <a:t>)</a:t>
            </a:r>
            <a:endParaRPr lang="it-IT" sz="900" dirty="0"/>
          </a:p>
          <a:p>
            <a:pPr marL="165100" indent="0">
              <a:buNone/>
            </a:pPr>
            <a:r>
              <a:rPr lang="en-US" sz="900" dirty="0"/>
              <a:t>    </a:t>
            </a:r>
            <a:r>
              <a:rPr lang="en-US" sz="900" dirty="0" err="1"/>
              <a:t>tweetList</a:t>
            </a:r>
            <a:r>
              <a:rPr lang="en-US" sz="900" dirty="0"/>
              <a:t> = </a:t>
            </a:r>
            <a:r>
              <a:rPr lang="en-US" sz="900" dirty="0" err="1"/>
              <a:t>search_geo_tweets</a:t>
            </a:r>
            <a:r>
              <a:rPr lang="en-US" sz="900" dirty="0"/>
              <a:t>(</a:t>
            </a:r>
            <a:r>
              <a:rPr lang="en-US" sz="900" dirty="0" err="1"/>
              <a:t>db</a:t>
            </a:r>
            <a:r>
              <a:rPr lang="en-US" sz="900" dirty="0"/>
              <a:t>, ["</a:t>
            </a:r>
            <a:r>
              <a:rPr lang="en-US" sz="900" dirty="0" err="1"/>
              <a:t>Buonanotte</a:t>
            </a:r>
            <a:r>
              <a:rPr lang="en-US" sz="900" dirty="0"/>
              <a:t>", "#</a:t>
            </a:r>
            <a:r>
              <a:rPr lang="en-US" sz="900" dirty="0" err="1"/>
              <a:t>realjuve</a:t>
            </a:r>
            <a:r>
              <a:rPr lang="en-US" sz="900" dirty="0"/>
              <a:t>"], 0, 1, [(40.41388645, 18.1876629), (41.092715299999995, 16.87499235)], 1607466785, logger)</a:t>
            </a:r>
            <a:endParaRPr lang="it-IT" sz="900" dirty="0"/>
          </a:p>
          <a:p>
            <a:pPr marL="165100" indent="0">
              <a:buNone/>
            </a:pPr>
            <a:r>
              <a:rPr lang="en-US" sz="900" dirty="0"/>
              <a:t>    for x in </a:t>
            </a:r>
            <a:r>
              <a:rPr lang="en-US" sz="900" dirty="0" err="1"/>
              <a:t>tweetList</a:t>
            </a:r>
            <a:r>
              <a:rPr lang="en-US" sz="900" dirty="0"/>
              <a:t>:</a:t>
            </a:r>
            <a:endParaRPr lang="it-IT" sz="900" dirty="0"/>
          </a:p>
          <a:p>
            <a:pPr marL="165100" indent="0">
              <a:buNone/>
            </a:pPr>
            <a:r>
              <a:rPr lang="en-US" sz="900" dirty="0"/>
              <a:t>        print(</a:t>
            </a:r>
            <a:r>
              <a:rPr lang="en-US" sz="900" dirty="0" err="1"/>
              <a:t>x.text</a:t>
            </a:r>
            <a:r>
              <a:rPr lang="en-US" sz="900" dirty="0"/>
              <a:t>)</a:t>
            </a:r>
            <a:endParaRPr lang="it-IT" sz="900" dirty="0"/>
          </a:p>
          <a:p>
            <a:pPr marL="165100" indent="0">
              <a:buNone/>
            </a:pPr>
            <a:r>
              <a:rPr lang="en-US" sz="900" dirty="0"/>
              <a:t>except:</a:t>
            </a:r>
            <a:endParaRPr lang="it-IT" sz="900" dirty="0"/>
          </a:p>
          <a:p>
            <a:pPr marL="165100" indent="0">
              <a:buNone/>
            </a:pPr>
            <a:r>
              <a:rPr lang="en-US" sz="900" dirty="0"/>
              <a:t>    print("Wrong parameters in </a:t>
            </a:r>
            <a:r>
              <a:rPr lang="en-US" sz="900" dirty="0" err="1"/>
              <a:t>search_geo_tweets</a:t>
            </a:r>
            <a:r>
              <a:rPr lang="en-US" sz="900" dirty="0"/>
              <a:t>")</a:t>
            </a:r>
            <a:endParaRPr lang="it-IT" sz="900" dirty="0"/>
          </a:p>
          <a:p>
            <a:pPr marL="165100" indent="0">
              <a:buNone/>
            </a:pPr>
            <a:r>
              <a:rPr lang="en-US" sz="900" dirty="0"/>
              <a:t>    </a:t>
            </a:r>
            <a:endParaRPr lang="it-IT" sz="900" dirty="0"/>
          </a:p>
          <a:p>
            <a:pPr marL="165100" indent="0">
              <a:buNone/>
            </a:pPr>
            <a:r>
              <a:rPr lang="en-US" sz="900" dirty="0"/>
              <a:t>print("\</a:t>
            </a:r>
            <a:r>
              <a:rPr lang="en-US" sz="900" dirty="0" err="1"/>
              <a:t>nTEST</a:t>
            </a:r>
            <a:r>
              <a:rPr lang="en-US" sz="900" dirty="0"/>
              <a:t> </a:t>
            </a:r>
            <a:r>
              <a:rPr lang="en-US" sz="900" dirty="0" err="1"/>
              <a:t>search_geo_tweets</a:t>
            </a:r>
            <a:r>
              <a:rPr lang="en-US" sz="900" dirty="0"/>
              <a:t> :")</a:t>
            </a:r>
            <a:endParaRPr lang="it-IT" sz="900" dirty="0"/>
          </a:p>
          <a:p>
            <a:pPr marL="165100" indent="0">
              <a:buNone/>
            </a:pPr>
            <a:r>
              <a:rPr lang="en-US" sz="900" dirty="0"/>
              <a:t>try:</a:t>
            </a:r>
            <a:endParaRPr lang="it-IT" sz="900" dirty="0"/>
          </a:p>
          <a:p>
            <a:pPr marL="165100" indent="0">
              <a:buNone/>
            </a:pPr>
            <a:r>
              <a:rPr lang="en-US" sz="900" dirty="0"/>
              <a:t>    </a:t>
            </a:r>
            <a:r>
              <a:rPr lang="en-US" sz="900" dirty="0" err="1"/>
              <a:t>tweetList</a:t>
            </a:r>
            <a:r>
              <a:rPr lang="en-US" sz="900" dirty="0"/>
              <a:t> = </a:t>
            </a:r>
            <a:r>
              <a:rPr lang="en-US" sz="900" dirty="0" err="1"/>
              <a:t>search_geo_tweets</a:t>
            </a:r>
            <a:r>
              <a:rPr lang="en-US" sz="900" dirty="0"/>
              <a:t>(</a:t>
            </a:r>
            <a:r>
              <a:rPr lang="en-US" sz="900" dirty="0" err="1"/>
              <a:t>db</a:t>
            </a:r>
            <a:r>
              <a:rPr lang="en-US" sz="900" dirty="0"/>
              <a:t>, ["</a:t>
            </a:r>
            <a:r>
              <a:rPr lang="en-US" sz="900" dirty="0" err="1"/>
              <a:t>Buonanotte</a:t>
            </a:r>
            <a:r>
              <a:rPr lang="en-US" sz="900" dirty="0"/>
              <a:t>", "#</a:t>
            </a:r>
            <a:r>
              <a:rPr lang="en-US" sz="900" dirty="0" err="1"/>
              <a:t>realjuve</a:t>
            </a:r>
            <a:r>
              <a:rPr lang="en-US" sz="900" dirty="0"/>
              <a:t>"], None, None, [(40.41388645, 18.1876629), (41.092715299999995, 16.87499235)], -1, logger)</a:t>
            </a:r>
            <a:endParaRPr lang="it-IT" sz="900" dirty="0"/>
          </a:p>
          <a:p>
            <a:pPr marL="165100" indent="0">
              <a:buNone/>
            </a:pPr>
            <a:r>
              <a:rPr lang="en-US" sz="900" dirty="0"/>
              <a:t>except:</a:t>
            </a:r>
            <a:endParaRPr lang="it-IT" sz="900" dirty="0"/>
          </a:p>
          <a:p>
            <a:pPr marL="165100" indent="0">
              <a:buNone/>
            </a:pPr>
            <a:r>
              <a:rPr lang="en-US" sz="900" dirty="0"/>
              <a:t>    print("Wrong parameters in </a:t>
            </a:r>
            <a:r>
              <a:rPr lang="en-US" sz="900" dirty="0" err="1"/>
              <a:t>search_geo_tweets</a:t>
            </a:r>
            <a:r>
              <a:rPr lang="en-US" sz="900" dirty="0"/>
              <a:t>")</a:t>
            </a:r>
            <a:endParaRPr lang="it-IT" sz="900" dirty="0"/>
          </a:p>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TEST </a:t>
            </a:r>
            <a:r>
              <a:rPr lang="it-IT" dirty="0" err="1"/>
              <a:t>search_geo_tweets</a:t>
            </a:r>
            <a:endParaRPr dirty="0"/>
          </a:p>
        </p:txBody>
      </p:sp>
    </p:spTree>
    <p:extLst>
      <p:ext uri="{BB962C8B-B14F-4D97-AF65-F5344CB8AC3E}">
        <p14:creationId xmlns:p14="http://schemas.microsoft.com/office/powerpoint/2010/main" val="26344937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TEST </a:t>
            </a:r>
            <a:r>
              <a:rPr lang="it-IT" dirty="0" err="1"/>
              <a:t>search_geo_tweets</a:t>
            </a:r>
            <a:endParaRPr dirty="0"/>
          </a:p>
        </p:txBody>
      </p:sp>
      <p:pic>
        <p:nvPicPr>
          <p:cNvPr id="4" name="Immagine 3">
            <a:extLst>
              <a:ext uri="{FF2B5EF4-FFF2-40B4-BE49-F238E27FC236}">
                <a16:creationId xmlns:a16="http://schemas.microsoft.com/office/drawing/2014/main" id="{27A27EAC-EB62-4849-A7E2-9DA8F1431C19}"/>
              </a:ext>
            </a:extLst>
          </p:cNvPr>
          <p:cNvPicPr/>
          <p:nvPr/>
        </p:nvPicPr>
        <p:blipFill>
          <a:blip r:embed="rId3"/>
          <a:stretch>
            <a:fillRect/>
          </a:stretch>
        </p:blipFill>
        <p:spPr>
          <a:xfrm>
            <a:off x="618824" y="1147149"/>
            <a:ext cx="6140116" cy="3584676"/>
          </a:xfrm>
          <a:prstGeom prst="rect">
            <a:avLst/>
          </a:prstGeom>
        </p:spPr>
      </p:pic>
    </p:spTree>
    <p:extLst>
      <p:ext uri="{BB962C8B-B14F-4D97-AF65-F5344CB8AC3E}">
        <p14:creationId xmlns:p14="http://schemas.microsoft.com/office/powerpoint/2010/main" val="2507234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900" dirty="0"/>
              <a:t>print("\</a:t>
            </a:r>
            <a:r>
              <a:rPr lang="en-US" sz="900" dirty="0" err="1"/>
              <a:t>nTEST</a:t>
            </a:r>
            <a:r>
              <a:rPr lang="en-US" sz="900" dirty="0"/>
              <a:t> </a:t>
            </a:r>
            <a:r>
              <a:rPr lang="en-US" sz="900" dirty="0" err="1"/>
              <a:t>search_geo_tweets_time</a:t>
            </a:r>
            <a:r>
              <a:rPr lang="en-US" sz="900" dirty="0"/>
              <a:t> :")</a:t>
            </a:r>
            <a:endParaRPr lang="it-IT" sz="900" dirty="0"/>
          </a:p>
          <a:p>
            <a:pPr marL="165100" indent="0">
              <a:buNone/>
            </a:pPr>
            <a:r>
              <a:rPr lang="en-US" sz="900" dirty="0"/>
              <a:t>try:</a:t>
            </a:r>
            <a:endParaRPr lang="it-IT" sz="900" dirty="0"/>
          </a:p>
          <a:p>
            <a:pPr marL="165100" indent="0">
              <a:buNone/>
            </a:pPr>
            <a:r>
              <a:rPr lang="en-US" sz="900" dirty="0"/>
              <a:t>    </a:t>
            </a:r>
            <a:r>
              <a:rPr lang="en-US" sz="900" dirty="0" err="1"/>
              <a:t>tweetList</a:t>
            </a:r>
            <a:r>
              <a:rPr lang="en-US" sz="900" dirty="0"/>
              <a:t> = </a:t>
            </a:r>
            <a:r>
              <a:rPr lang="en-US" sz="900" dirty="0" err="1"/>
              <a:t>search_geo_tweets_time</a:t>
            </a:r>
            <a:r>
              <a:rPr lang="en-US" sz="900" dirty="0"/>
              <a:t>(</a:t>
            </a:r>
            <a:r>
              <a:rPr lang="en-US" sz="900" dirty="0" err="1"/>
              <a:t>db</a:t>
            </a:r>
            <a:r>
              <a:rPr lang="en-US" sz="900" dirty="0"/>
              <a:t>, ["</a:t>
            </a:r>
            <a:r>
              <a:rPr lang="en-US" sz="900" dirty="0" err="1"/>
              <a:t>Buonanotte</a:t>
            </a:r>
            <a:r>
              <a:rPr lang="en-US" sz="900" dirty="0"/>
              <a:t>", "#</a:t>
            </a:r>
            <a:r>
              <a:rPr lang="en-US" sz="900" dirty="0" err="1"/>
              <a:t>realjuve</a:t>
            </a:r>
            <a:r>
              <a:rPr lang="en-US" sz="900" dirty="0"/>
              <a:t>"], None, None, [(40.41388645, 18.1876629), (41.092715299999995, 16.87499235)], int2time(1607466785), logger)</a:t>
            </a:r>
            <a:endParaRPr lang="it-IT" sz="900" dirty="0"/>
          </a:p>
          <a:p>
            <a:pPr marL="165100" indent="0">
              <a:buNone/>
            </a:pPr>
            <a:r>
              <a:rPr lang="en-US" sz="900" dirty="0"/>
              <a:t>    for x in </a:t>
            </a:r>
            <a:r>
              <a:rPr lang="en-US" sz="900" dirty="0" err="1"/>
              <a:t>tweetList</a:t>
            </a:r>
            <a:r>
              <a:rPr lang="en-US" sz="900" dirty="0"/>
              <a:t>:</a:t>
            </a:r>
            <a:endParaRPr lang="it-IT" sz="900" dirty="0"/>
          </a:p>
          <a:p>
            <a:pPr marL="165100" indent="0">
              <a:buNone/>
            </a:pPr>
            <a:r>
              <a:rPr lang="en-US" sz="900" dirty="0"/>
              <a:t>        print(</a:t>
            </a:r>
            <a:r>
              <a:rPr lang="en-US" sz="900" dirty="0" err="1"/>
              <a:t>x.text</a:t>
            </a:r>
            <a:r>
              <a:rPr lang="en-US" sz="900" dirty="0"/>
              <a:t>)</a:t>
            </a:r>
            <a:endParaRPr lang="it-IT" sz="900" dirty="0"/>
          </a:p>
          <a:p>
            <a:pPr marL="165100" indent="0">
              <a:buNone/>
            </a:pPr>
            <a:r>
              <a:rPr lang="en-US" sz="900" dirty="0"/>
              <a:t>    </a:t>
            </a:r>
            <a:r>
              <a:rPr lang="en-US" sz="900" dirty="0" err="1"/>
              <a:t>tweetList</a:t>
            </a:r>
            <a:r>
              <a:rPr lang="en-US" sz="900" dirty="0"/>
              <a:t> = </a:t>
            </a:r>
            <a:r>
              <a:rPr lang="en-US" sz="900" dirty="0" err="1"/>
              <a:t>search_geo_tweets_time</a:t>
            </a:r>
            <a:r>
              <a:rPr lang="en-US" sz="900" dirty="0"/>
              <a:t>(</a:t>
            </a:r>
            <a:r>
              <a:rPr lang="en-US" sz="900" dirty="0" err="1"/>
              <a:t>db</a:t>
            </a:r>
            <a:r>
              <a:rPr lang="en-US" sz="900" dirty="0"/>
              <a:t>, ["</a:t>
            </a:r>
            <a:r>
              <a:rPr lang="en-US" sz="900" dirty="0" err="1"/>
              <a:t>Buonanotte</a:t>
            </a:r>
            <a:r>
              <a:rPr lang="en-US" sz="900" dirty="0"/>
              <a:t>", "#</a:t>
            </a:r>
            <a:r>
              <a:rPr lang="en-US" sz="900" dirty="0" err="1"/>
              <a:t>realjuve</a:t>
            </a:r>
            <a:r>
              <a:rPr lang="en-US" sz="900" dirty="0"/>
              <a:t>"], 0, 1, [(40.41388645, 18.1876629), (41.092715299999995, 16.87499235)], int2time(1607466785), logger)</a:t>
            </a:r>
            <a:endParaRPr lang="it-IT" sz="900" dirty="0"/>
          </a:p>
          <a:p>
            <a:pPr marL="165100" indent="0">
              <a:buNone/>
            </a:pPr>
            <a:r>
              <a:rPr lang="en-US" sz="900" dirty="0"/>
              <a:t>    for x in </a:t>
            </a:r>
            <a:r>
              <a:rPr lang="en-US" sz="900" dirty="0" err="1"/>
              <a:t>tweetList</a:t>
            </a:r>
            <a:r>
              <a:rPr lang="en-US" sz="900" dirty="0"/>
              <a:t>:</a:t>
            </a:r>
            <a:endParaRPr lang="it-IT" sz="900" dirty="0"/>
          </a:p>
          <a:p>
            <a:pPr marL="165100" indent="0">
              <a:buNone/>
            </a:pPr>
            <a:r>
              <a:rPr lang="en-US" sz="900" dirty="0"/>
              <a:t>        print(</a:t>
            </a:r>
            <a:r>
              <a:rPr lang="en-US" sz="900" dirty="0" err="1"/>
              <a:t>x.text</a:t>
            </a:r>
            <a:r>
              <a:rPr lang="en-US" sz="900" dirty="0"/>
              <a:t>)</a:t>
            </a:r>
            <a:endParaRPr lang="it-IT" sz="900" dirty="0"/>
          </a:p>
          <a:p>
            <a:pPr marL="165100" indent="0">
              <a:buNone/>
            </a:pPr>
            <a:r>
              <a:rPr lang="en-US" sz="900" dirty="0"/>
              <a:t>except:</a:t>
            </a:r>
            <a:endParaRPr lang="it-IT" sz="900" dirty="0"/>
          </a:p>
          <a:p>
            <a:pPr marL="165100" indent="0">
              <a:buNone/>
            </a:pPr>
            <a:r>
              <a:rPr lang="en-US" sz="900" dirty="0"/>
              <a:t>    print("Wrong parameters in </a:t>
            </a:r>
            <a:r>
              <a:rPr lang="en-US" sz="900" dirty="0" err="1"/>
              <a:t>search_geo_tweets_time</a:t>
            </a:r>
            <a:r>
              <a:rPr lang="en-US" sz="900" dirty="0"/>
              <a:t>")</a:t>
            </a:r>
            <a:endParaRPr lang="it-IT" sz="900" dirty="0"/>
          </a:p>
          <a:p>
            <a:pPr marL="165100" indent="0">
              <a:buNone/>
            </a:pPr>
            <a:r>
              <a:rPr lang="en-US" sz="900" dirty="0"/>
              <a:t> </a:t>
            </a: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TEST </a:t>
            </a:r>
            <a:r>
              <a:rPr lang="it-IT" dirty="0" err="1"/>
              <a:t>search_geo_tweets_time</a:t>
            </a:r>
            <a:endParaRPr dirty="0"/>
          </a:p>
        </p:txBody>
      </p:sp>
      <p:pic>
        <p:nvPicPr>
          <p:cNvPr id="4" name="Immagine 3">
            <a:extLst>
              <a:ext uri="{FF2B5EF4-FFF2-40B4-BE49-F238E27FC236}">
                <a16:creationId xmlns:a16="http://schemas.microsoft.com/office/drawing/2014/main" id="{A8D60412-7098-4E5E-8875-C265396AFEB7}"/>
              </a:ext>
            </a:extLst>
          </p:cNvPr>
          <p:cNvPicPr/>
          <p:nvPr/>
        </p:nvPicPr>
        <p:blipFill>
          <a:blip r:embed="rId3"/>
          <a:stretch>
            <a:fillRect/>
          </a:stretch>
        </p:blipFill>
        <p:spPr>
          <a:xfrm>
            <a:off x="3901439" y="2468880"/>
            <a:ext cx="5181601" cy="2455595"/>
          </a:xfrm>
          <a:prstGeom prst="rect">
            <a:avLst/>
          </a:prstGeom>
        </p:spPr>
      </p:pic>
    </p:spTree>
    <p:extLst>
      <p:ext uri="{BB962C8B-B14F-4D97-AF65-F5344CB8AC3E}">
        <p14:creationId xmlns:p14="http://schemas.microsoft.com/office/powerpoint/2010/main" val="9016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LOCATIONS</a:t>
            </a:r>
            <a:endParaRPr dirty="0"/>
          </a:p>
        </p:txBody>
      </p:sp>
      <p:sp>
        <p:nvSpPr>
          <p:cNvPr id="714" name="Google Shape;714;p34"/>
          <p:cNvSpPr txBox="1"/>
          <p:nvPr/>
        </p:nvSpPr>
        <p:spPr>
          <a:xfrm>
            <a:off x="605167" y="1098254"/>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sz="2000" dirty="0" err="1">
                <a:solidFill>
                  <a:schemeClr val="lt1"/>
                </a:solidFill>
                <a:latin typeface="Share Tech"/>
                <a:ea typeface="Share Tech"/>
                <a:cs typeface="Share Tech"/>
                <a:sym typeface="Share Tech"/>
              </a:rPr>
              <a:t>point_radius</a:t>
            </a:r>
            <a:endParaRPr sz="2000" dirty="0">
              <a:solidFill>
                <a:schemeClr val="lt1"/>
              </a:solidFill>
              <a:latin typeface="Share Tech"/>
              <a:ea typeface="Share Tech"/>
              <a:cs typeface="Share Tech"/>
              <a:sym typeface="Share Tech"/>
            </a:endParaRPr>
          </a:p>
        </p:txBody>
      </p:sp>
      <p:sp>
        <p:nvSpPr>
          <p:cNvPr id="715" name="Google Shape;715;p34"/>
          <p:cNvSpPr txBox="1"/>
          <p:nvPr/>
        </p:nvSpPr>
        <p:spPr>
          <a:xfrm>
            <a:off x="6355433" y="1098250"/>
            <a:ext cx="2180100" cy="390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t-IT" sz="2000" dirty="0" err="1">
                <a:solidFill>
                  <a:schemeClr val="lt1"/>
                </a:solidFill>
                <a:latin typeface="Share Tech"/>
                <a:ea typeface="Share Tech"/>
                <a:cs typeface="Share Tech"/>
                <a:sym typeface="Share Tech"/>
              </a:rPr>
              <a:t>bounding_box</a:t>
            </a:r>
            <a:endParaRPr sz="2000" dirty="0">
              <a:solidFill>
                <a:schemeClr val="lt1"/>
              </a:solidFill>
              <a:latin typeface="Share Tech"/>
              <a:ea typeface="Share Tech"/>
              <a:cs typeface="Share Tech"/>
              <a:sym typeface="Share Tech"/>
            </a:endParaRPr>
          </a:p>
        </p:txBody>
      </p:sp>
      <p:sp>
        <p:nvSpPr>
          <p:cNvPr id="995" name="Google Shape;995;p34"/>
          <p:cNvSpPr/>
          <p:nvPr/>
        </p:nvSpPr>
        <p:spPr>
          <a:xfrm>
            <a:off x="974726" y="4045427"/>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968140" y="4376604"/>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txBox="1">
            <a:spLocks noGrp="1"/>
          </p:cNvSpPr>
          <p:nvPr>
            <p:ph type="subTitle" idx="4294967295"/>
          </p:nvPr>
        </p:nvSpPr>
        <p:spPr>
          <a:xfrm>
            <a:off x="1091467" y="3904927"/>
            <a:ext cx="908700" cy="3906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it-IT" sz="1400" dirty="0"/>
              <a:t>centre</a:t>
            </a:r>
            <a:endParaRPr sz="1400" dirty="0"/>
          </a:p>
        </p:txBody>
      </p:sp>
      <p:sp>
        <p:nvSpPr>
          <p:cNvPr id="998" name="Google Shape;998;p34"/>
          <p:cNvSpPr txBox="1">
            <a:spLocks noGrp="1"/>
          </p:cNvSpPr>
          <p:nvPr>
            <p:ph type="subTitle" idx="4294967295"/>
          </p:nvPr>
        </p:nvSpPr>
        <p:spPr>
          <a:xfrm>
            <a:off x="1105592" y="4229172"/>
            <a:ext cx="1128600" cy="3906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it-IT" sz="1400" dirty="0" err="1"/>
              <a:t>radius</a:t>
            </a:r>
            <a:endParaRPr sz="1400" dirty="0"/>
          </a:p>
        </p:txBody>
      </p:sp>
      <p:sp>
        <p:nvSpPr>
          <p:cNvPr id="999" name="Google Shape;999;p34"/>
          <p:cNvSpPr txBox="1">
            <a:spLocks noGrp="1"/>
          </p:cNvSpPr>
          <p:nvPr>
            <p:ph type="subTitle" idx="4294967295"/>
          </p:nvPr>
        </p:nvSpPr>
        <p:spPr>
          <a:xfrm>
            <a:off x="6670267" y="3913391"/>
            <a:ext cx="1293018"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it-IT" sz="1400" dirty="0" err="1"/>
              <a:t>min</a:t>
            </a:r>
            <a:r>
              <a:rPr lang="it-IT" sz="1400" dirty="0"/>
              <a:t> </a:t>
            </a:r>
            <a:r>
              <a:rPr lang="it-IT" sz="1400" dirty="0" err="1"/>
              <a:t>longitude</a:t>
            </a:r>
            <a:endParaRPr sz="1400" dirty="0"/>
          </a:p>
        </p:txBody>
      </p:sp>
      <p:sp>
        <p:nvSpPr>
          <p:cNvPr id="1000" name="Google Shape;1000;p34"/>
          <p:cNvSpPr txBox="1">
            <a:spLocks noGrp="1"/>
          </p:cNvSpPr>
          <p:nvPr>
            <p:ph type="subTitle" idx="4294967295"/>
          </p:nvPr>
        </p:nvSpPr>
        <p:spPr>
          <a:xfrm>
            <a:off x="6670267" y="4151597"/>
            <a:ext cx="1175396"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it-IT" sz="1400" dirty="0" err="1"/>
              <a:t>min</a:t>
            </a:r>
            <a:r>
              <a:rPr lang="it-IT" sz="1400" dirty="0"/>
              <a:t> </a:t>
            </a:r>
            <a:r>
              <a:rPr lang="it-IT" sz="1400" dirty="0" err="1"/>
              <a:t>latitude</a:t>
            </a:r>
            <a:endParaRPr sz="1400" dirty="0"/>
          </a:p>
        </p:txBody>
      </p:sp>
      <p:sp>
        <p:nvSpPr>
          <p:cNvPr id="1001" name="Google Shape;1001;p34"/>
          <p:cNvSpPr txBox="1">
            <a:spLocks noGrp="1"/>
          </p:cNvSpPr>
          <p:nvPr>
            <p:ph type="subTitle" idx="4294967295"/>
          </p:nvPr>
        </p:nvSpPr>
        <p:spPr>
          <a:xfrm>
            <a:off x="6670267" y="4638665"/>
            <a:ext cx="1201753"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it-IT" sz="1400" dirty="0" err="1"/>
              <a:t>max</a:t>
            </a:r>
            <a:r>
              <a:rPr lang="it-IT" sz="1400" dirty="0"/>
              <a:t> </a:t>
            </a:r>
            <a:r>
              <a:rPr lang="it-IT" sz="1400" dirty="0" err="1"/>
              <a:t>latitude</a:t>
            </a:r>
            <a:endParaRPr sz="1400" dirty="0"/>
          </a:p>
        </p:txBody>
      </p:sp>
      <p:pic>
        <p:nvPicPr>
          <p:cNvPr id="4098" name="Picture 2">
            <a:extLst>
              <a:ext uri="{FF2B5EF4-FFF2-40B4-BE49-F238E27FC236}">
                <a16:creationId xmlns:a16="http://schemas.microsoft.com/office/drawing/2014/main" id="{7705DB62-1296-4831-AB69-DAA51279E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86" y="1581972"/>
            <a:ext cx="2865329" cy="2341035"/>
          </a:xfrm>
          <a:prstGeom prst="rect">
            <a:avLst/>
          </a:prstGeom>
          <a:noFill/>
          <a:extLst>
            <a:ext uri="{909E8E84-426E-40DD-AFC4-6F175D3DCCD1}">
              <a14:hiddenFill xmlns:a14="http://schemas.microsoft.com/office/drawing/2010/main">
                <a:solidFill>
                  <a:srgbClr val="FFFFFF"/>
                </a:solidFill>
              </a14:hiddenFill>
            </a:ext>
          </a:extLst>
        </p:spPr>
      </p:pic>
      <p:pic>
        <p:nvPicPr>
          <p:cNvPr id="296" name="Immagine 295">
            <a:extLst>
              <a:ext uri="{FF2B5EF4-FFF2-40B4-BE49-F238E27FC236}">
                <a16:creationId xmlns:a16="http://schemas.microsoft.com/office/drawing/2014/main" id="{C8A7129A-59AE-420A-8B2D-61FE3F2305BC}"/>
              </a:ext>
            </a:extLst>
          </p:cNvPr>
          <p:cNvPicPr/>
          <p:nvPr/>
        </p:nvPicPr>
        <p:blipFill>
          <a:blip r:embed="rId4"/>
          <a:stretch>
            <a:fillRect/>
          </a:stretch>
        </p:blipFill>
        <p:spPr>
          <a:xfrm>
            <a:off x="6012819" y="1569862"/>
            <a:ext cx="2865328" cy="2353145"/>
          </a:xfrm>
          <a:prstGeom prst="rect">
            <a:avLst/>
          </a:prstGeom>
        </p:spPr>
      </p:pic>
      <p:sp>
        <p:nvSpPr>
          <p:cNvPr id="297" name="Google Shape;1001;p34">
            <a:extLst>
              <a:ext uri="{FF2B5EF4-FFF2-40B4-BE49-F238E27FC236}">
                <a16:creationId xmlns:a16="http://schemas.microsoft.com/office/drawing/2014/main" id="{F4A097D3-658E-41B7-A031-FF1FF7D291F8}"/>
              </a:ext>
            </a:extLst>
          </p:cNvPr>
          <p:cNvSpPr txBox="1">
            <a:spLocks/>
          </p:cNvSpPr>
          <p:nvPr/>
        </p:nvSpPr>
        <p:spPr>
          <a:xfrm>
            <a:off x="6670267" y="4403297"/>
            <a:ext cx="1352550"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it-IT" sz="1400" dirty="0" err="1"/>
              <a:t>max</a:t>
            </a:r>
            <a:r>
              <a:rPr lang="it-IT" sz="1400" dirty="0"/>
              <a:t> </a:t>
            </a:r>
            <a:r>
              <a:rPr lang="it-IT" sz="1400" dirty="0" err="1"/>
              <a:t>longitude</a:t>
            </a:r>
            <a:endParaRPr lang="it-IT" sz="1400" dirty="0"/>
          </a:p>
        </p:txBody>
      </p:sp>
      <p:sp>
        <p:nvSpPr>
          <p:cNvPr id="298" name="Google Shape;995;p34">
            <a:extLst>
              <a:ext uri="{FF2B5EF4-FFF2-40B4-BE49-F238E27FC236}">
                <a16:creationId xmlns:a16="http://schemas.microsoft.com/office/drawing/2014/main" id="{94AD36D0-00AD-4834-902B-5C5F67B71920}"/>
              </a:ext>
            </a:extLst>
          </p:cNvPr>
          <p:cNvSpPr/>
          <p:nvPr/>
        </p:nvSpPr>
        <p:spPr>
          <a:xfrm>
            <a:off x="6531367" y="4045222"/>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996;p34">
            <a:extLst>
              <a:ext uri="{FF2B5EF4-FFF2-40B4-BE49-F238E27FC236}">
                <a16:creationId xmlns:a16="http://schemas.microsoft.com/office/drawing/2014/main" id="{B74C22C3-0DFD-454B-A5D9-F7C5A1A2E43D}"/>
              </a:ext>
            </a:extLst>
          </p:cNvPr>
          <p:cNvSpPr/>
          <p:nvPr/>
        </p:nvSpPr>
        <p:spPr>
          <a:xfrm>
            <a:off x="6531367" y="429437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995;p34">
            <a:extLst>
              <a:ext uri="{FF2B5EF4-FFF2-40B4-BE49-F238E27FC236}">
                <a16:creationId xmlns:a16="http://schemas.microsoft.com/office/drawing/2014/main" id="{7D8CD045-6543-4E5F-96C2-5DE9013EA365}"/>
              </a:ext>
            </a:extLst>
          </p:cNvPr>
          <p:cNvSpPr/>
          <p:nvPr/>
        </p:nvSpPr>
        <p:spPr>
          <a:xfrm>
            <a:off x="6531367" y="4542197"/>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996;p34">
            <a:extLst>
              <a:ext uri="{FF2B5EF4-FFF2-40B4-BE49-F238E27FC236}">
                <a16:creationId xmlns:a16="http://schemas.microsoft.com/office/drawing/2014/main" id="{3781B217-73C1-4F34-8663-0B86B6B38EEE}"/>
              </a:ext>
            </a:extLst>
          </p:cNvPr>
          <p:cNvSpPr/>
          <p:nvPr/>
        </p:nvSpPr>
        <p:spPr>
          <a:xfrm>
            <a:off x="6531367" y="4790019"/>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900" dirty="0"/>
              <a:t>print("\</a:t>
            </a:r>
            <a:r>
              <a:rPr lang="en-US" sz="900" dirty="0" err="1"/>
              <a:t>nTEST</a:t>
            </a:r>
            <a:r>
              <a:rPr lang="en-US" sz="900" dirty="0"/>
              <a:t> backup :")</a:t>
            </a:r>
            <a:endParaRPr lang="it-IT" sz="900" dirty="0"/>
          </a:p>
          <a:p>
            <a:pPr marL="165100" indent="0">
              <a:buNone/>
            </a:pPr>
            <a:r>
              <a:rPr lang="en-US" sz="900" dirty="0"/>
              <a:t>try:</a:t>
            </a:r>
            <a:endParaRPr lang="it-IT" sz="900" dirty="0"/>
          </a:p>
          <a:p>
            <a:pPr marL="165100" indent="0">
              <a:buNone/>
            </a:pPr>
            <a:r>
              <a:rPr lang="en-US" sz="900" dirty="0"/>
              <a:t>    backup(</a:t>
            </a:r>
            <a:r>
              <a:rPr lang="en-US" sz="900" dirty="0" err="1"/>
              <a:t>db</a:t>
            </a:r>
            <a:r>
              <a:rPr lang="en-US" sz="900" dirty="0"/>
              <a:t>, 1907466785, logger)</a:t>
            </a:r>
            <a:endParaRPr lang="it-IT" sz="900" dirty="0"/>
          </a:p>
          <a:p>
            <a:pPr marL="165100" indent="0">
              <a:buNone/>
            </a:pPr>
            <a:r>
              <a:rPr lang="en-US" sz="900" dirty="0"/>
              <a:t>except:</a:t>
            </a:r>
            <a:endParaRPr lang="it-IT" sz="900" dirty="0"/>
          </a:p>
          <a:p>
            <a:pPr marL="165100" indent="0">
              <a:buNone/>
            </a:pPr>
            <a:r>
              <a:rPr lang="en-US" sz="900" dirty="0"/>
              <a:t>    print("Wrong parameters in backup")</a:t>
            </a:r>
            <a:endParaRPr lang="it-IT" sz="900" dirty="0"/>
          </a:p>
          <a:p>
            <a:pPr marL="165100" indent="0">
              <a:buNone/>
            </a:pPr>
            <a:r>
              <a:rPr lang="en-US" sz="900" dirty="0"/>
              <a:t> </a:t>
            </a: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TEST backup</a:t>
            </a:r>
            <a:endParaRPr dirty="0"/>
          </a:p>
        </p:txBody>
      </p:sp>
      <p:pic>
        <p:nvPicPr>
          <p:cNvPr id="5" name="Immagine 4">
            <a:extLst>
              <a:ext uri="{FF2B5EF4-FFF2-40B4-BE49-F238E27FC236}">
                <a16:creationId xmlns:a16="http://schemas.microsoft.com/office/drawing/2014/main" id="{C668EAC8-8C66-4242-8D44-DB7F86FB2B4A}"/>
              </a:ext>
            </a:extLst>
          </p:cNvPr>
          <p:cNvPicPr/>
          <p:nvPr/>
        </p:nvPicPr>
        <p:blipFill rotWithShape="1">
          <a:blip r:embed="rId3">
            <a:extLst>
              <a:ext uri="{28A0092B-C50C-407E-A947-70E740481C1C}">
                <a14:useLocalDpi xmlns:a14="http://schemas.microsoft.com/office/drawing/2010/main" val="0"/>
              </a:ext>
            </a:extLst>
          </a:blip>
          <a:srcRect l="498" t="16713"/>
          <a:stretch/>
        </p:blipFill>
        <p:spPr bwMode="auto">
          <a:xfrm>
            <a:off x="2045335" y="2672715"/>
            <a:ext cx="6089650" cy="11391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18739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900" dirty="0"/>
              <a:t>#TEST </a:t>
            </a:r>
            <a:r>
              <a:rPr lang="en-US" sz="900" dirty="0" err="1"/>
              <a:t>read_backups</a:t>
            </a:r>
            <a:endParaRPr lang="it-IT" sz="900" dirty="0"/>
          </a:p>
          <a:p>
            <a:pPr marL="165100" indent="0">
              <a:buNone/>
            </a:pPr>
            <a:r>
              <a:rPr lang="en-US" sz="900" dirty="0"/>
              <a:t>print("\</a:t>
            </a:r>
            <a:r>
              <a:rPr lang="en-US" sz="900" dirty="0" err="1"/>
              <a:t>nTEST</a:t>
            </a:r>
            <a:r>
              <a:rPr lang="en-US" sz="900" dirty="0"/>
              <a:t> </a:t>
            </a:r>
            <a:r>
              <a:rPr lang="en-US" sz="900" dirty="0" err="1"/>
              <a:t>read_backups</a:t>
            </a:r>
            <a:r>
              <a:rPr lang="en-US" sz="900" dirty="0"/>
              <a:t> : ")</a:t>
            </a:r>
            <a:endParaRPr lang="it-IT" sz="900" dirty="0"/>
          </a:p>
          <a:p>
            <a:pPr marL="165100" indent="0">
              <a:buNone/>
            </a:pPr>
            <a:r>
              <a:rPr lang="en-US" sz="900" dirty="0"/>
              <a:t>try:</a:t>
            </a:r>
            <a:endParaRPr lang="it-IT" sz="900" dirty="0"/>
          </a:p>
          <a:p>
            <a:pPr marL="165100" indent="0">
              <a:buNone/>
            </a:pPr>
            <a:r>
              <a:rPr lang="en-US" sz="900" dirty="0"/>
              <a:t>    files = </a:t>
            </a:r>
            <a:r>
              <a:rPr lang="en-US" sz="900" dirty="0" err="1"/>
              <a:t>read_backups</a:t>
            </a:r>
            <a:r>
              <a:rPr lang="en-US" sz="900" dirty="0"/>
              <a:t>("1970", "01", "23", logger)</a:t>
            </a:r>
            <a:endParaRPr lang="it-IT" sz="900" dirty="0"/>
          </a:p>
          <a:p>
            <a:pPr marL="165100" indent="0">
              <a:buNone/>
            </a:pPr>
            <a:r>
              <a:rPr lang="en-US" sz="900" dirty="0"/>
              <a:t>    for file in files:</a:t>
            </a:r>
            <a:endParaRPr lang="it-IT" sz="900" dirty="0"/>
          </a:p>
          <a:p>
            <a:pPr marL="165100" indent="0">
              <a:buNone/>
            </a:pPr>
            <a:r>
              <a:rPr lang="en-US" sz="900" dirty="0"/>
              <a:t>        print(file[0])</a:t>
            </a:r>
            <a:endParaRPr lang="it-IT" sz="900" dirty="0"/>
          </a:p>
          <a:p>
            <a:pPr marL="165100" indent="0">
              <a:buNone/>
            </a:pPr>
            <a:r>
              <a:rPr lang="en-US" sz="900" dirty="0"/>
              <a:t>except:</a:t>
            </a:r>
            <a:endParaRPr lang="it-IT" sz="900" dirty="0"/>
          </a:p>
          <a:p>
            <a:pPr marL="165100" indent="0">
              <a:buNone/>
            </a:pPr>
            <a:r>
              <a:rPr lang="en-US" sz="900" dirty="0"/>
              <a:t>    print("Wrong parameters in </a:t>
            </a:r>
            <a:r>
              <a:rPr lang="en-US" sz="900" dirty="0" err="1"/>
              <a:t>read_backups</a:t>
            </a:r>
            <a:r>
              <a:rPr lang="en-US" sz="900" dirty="0"/>
              <a:t>")</a:t>
            </a: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TEST </a:t>
            </a:r>
            <a:r>
              <a:rPr lang="it-IT" dirty="0" err="1"/>
              <a:t>read_backups</a:t>
            </a:r>
            <a:endParaRPr dirty="0"/>
          </a:p>
        </p:txBody>
      </p:sp>
      <p:pic>
        <p:nvPicPr>
          <p:cNvPr id="6" name="Immagine 5">
            <a:extLst>
              <a:ext uri="{FF2B5EF4-FFF2-40B4-BE49-F238E27FC236}">
                <a16:creationId xmlns:a16="http://schemas.microsoft.com/office/drawing/2014/main" id="{019BAF6E-E099-45E0-9AD7-FC3BB5FE9BA2}"/>
              </a:ext>
            </a:extLst>
          </p:cNvPr>
          <p:cNvPicPr/>
          <p:nvPr/>
        </p:nvPicPr>
        <p:blipFill>
          <a:blip r:embed="rId3"/>
          <a:stretch>
            <a:fillRect/>
          </a:stretch>
        </p:blipFill>
        <p:spPr>
          <a:xfrm>
            <a:off x="4213860" y="3040380"/>
            <a:ext cx="1615440" cy="495300"/>
          </a:xfrm>
          <a:prstGeom prst="rect">
            <a:avLst/>
          </a:prstGeom>
        </p:spPr>
      </p:pic>
    </p:spTree>
    <p:extLst>
      <p:ext uri="{BB962C8B-B14F-4D97-AF65-F5344CB8AC3E}">
        <p14:creationId xmlns:p14="http://schemas.microsoft.com/office/powerpoint/2010/main" val="689674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4" y="1063525"/>
            <a:ext cx="7866900" cy="3786900"/>
          </a:xfrm>
          <a:prstGeom prst="rect">
            <a:avLst/>
          </a:prstGeom>
        </p:spPr>
        <p:txBody>
          <a:bodyPr spcFirstLastPara="1" wrap="square" lIns="91425" tIns="91425" rIns="91425" bIns="91425" anchor="t" anchorCtr="0">
            <a:noAutofit/>
          </a:bodyPr>
          <a:lstStyle/>
          <a:p>
            <a:pPr marL="165100" indent="0">
              <a:buNone/>
            </a:pPr>
            <a:r>
              <a:rPr lang="en-US" sz="900" dirty="0"/>
              <a:t>print("\</a:t>
            </a:r>
            <a:r>
              <a:rPr lang="en-US" sz="900" dirty="0" err="1"/>
              <a:t>nTEST</a:t>
            </a:r>
            <a:r>
              <a:rPr lang="en-US" sz="900" dirty="0"/>
              <a:t> </a:t>
            </a:r>
            <a:r>
              <a:rPr lang="en-US" sz="900" dirty="0" err="1"/>
              <a:t>get_log</a:t>
            </a:r>
            <a:r>
              <a:rPr lang="en-US" sz="900" dirty="0"/>
              <a:t> : ")</a:t>
            </a:r>
            <a:endParaRPr lang="it-IT" sz="900" dirty="0"/>
          </a:p>
          <a:p>
            <a:pPr marL="165100" indent="0">
              <a:buNone/>
            </a:pPr>
            <a:r>
              <a:rPr lang="en-US" sz="900" dirty="0"/>
              <a:t>try:</a:t>
            </a:r>
            <a:endParaRPr lang="it-IT" sz="900" dirty="0"/>
          </a:p>
          <a:p>
            <a:pPr marL="165100" indent="0">
              <a:buNone/>
            </a:pPr>
            <a:r>
              <a:rPr lang="en-US" sz="900" dirty="0"/>
              <a:t>    </a:t>
            </a:r>
            <a:r>
              <a:rPr lang="en-US" sz="900" dirty="0" err="1"/>
              <a:t>get_log</a:t>
            </a:r>
            <a:r>
              <a:rPr lang="en-US" sz="900" dirty="0"/>
              <a:t>("C:\\Users\ddipi\Desktop\emotionalcity\log.log", None, "INFO", "</a:t>
            </a:r>
            <a:r>
              <a:rPr lang="en-US" sz="900" dirty="0" err="1"/>
              <a:t>opennlp</a:t>
            </a:r>
            <a:r>
              <a:rPr lang="en-US" sz="900" dirty="0"/>
              <a:t>", logger)</a:t>
            </a:r>
            <a:endParaRPr lang="it-IT" sz="900" dirty="0"/>
          </a:p>
          <a:p>
            <a:pPr marL="165100" indent="0">
              <a:buNone/>
            </a:pPr>
            <a:r>
              <a:rPr lang="en-US" sz="900" dirty="0"/>
              <a:t>    print("\n")</a:t>
            </a:r>
            <a:endParaRPr lang="it-IT" sz="900" dirty="0"/>
          </a:p>
          <a:p>
            <a:pPr marL="165100" indent="0">
              <a:buNone/>
            </a:pPr>
            <a:r>
              <a:rPr lang="en-US" sz="900" dirty="0"/>
              <a:t>    </a:t>
            </a:r>
            <a:r>
              <a:rPr lang="en-US" sz="900" dirty="0" err="1"/>
              <a:t>get_log</a:t>
            </a:r>
            <a:r>
              <a:rPr lang="en-US" sz="900" dirty="0"/>
              <a:t>("C:\\Users\ddipi\Desktop\emotionalcity\log.log", string2int("2020/12/04 19:49:28"), "ERROR", None, logger)</a:t>
            </a:r>
            <a:endParaRPr lang="it-IT" sz="900" dirty="0"/>
          </a:p>
          <a:p>
            <a:pPr marL="165100" indent="0">
              <a:buNone/>
            </a:pPr>
            <a:r>
              <a:rPr lang="en-US" sz="900" dirty="0"/>
              <a:t>except:</a:t>
            </a:r>
            <a:endParaRPr lang="it-IT" sz="900" dirty="0"/>
          </a:p>
          <a:p>
            <a:pPr marL="165100" indent="0">
              <a:buNone/>
            </a:pPr>
            <a:r>
              <a:rPr lang="en-US" sz="900" dirty="0"/>
              <a:t>    print("Wrong parameters in log")</a:t>
            </a:r>
            <a:endParaRPr lang="it-IT" sz="900" dirty="0"/>
          </a:p>
        </p:txBody>
      </p:sp>
      <p:sp>
        <p:nvSpPr>
          <p:cNvPr id="466" name="Google Shape;466;p26"/>
          <p:cNvSpPr txBox="1">
            <a:spLocks noGrp="1"/>
          </p:cNvSpPr>
          <p:nvPr>
            <p:ph type="ctrTitle"/>
          </p:nvPr>
        </p:nvSpPr>
        <p:spPr>
          <a:xfrm>
            <a:off x="618824" y="411675"/>
            <a:ext cx="53704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TEST </a:t>
            </a:r>
            <a:r>
              <a:rPr lang="it-IT" dirty="0" err="1"/>
              <a:t>get_log</a:t>
            </a:r>
            <a:endParaRPr dirty="0"/>
          </a:p>
        </p:txBody>
      </p:sp>
      <p:pic>
        <p:nvPicPr>
          <p:cNvPr id="5" name="Immagine 4">
            <a:extLst>
              <a:ext uri="{FF2B5EF4-FFF2-40B4-BE49-F238E27FC236}">
                <a16:creationId xmlns:a16="http://schemas.microsoft.com/office/drawing/2014/main" id="{A32FD282-3FB7-4381-8924-D48A5D6D0865}"/>
              </a:ext>
            </a:extLst>
          </p:cNvPr>
          <p:cNvPicPr/>
          <p:nvPr/>
        </p:nvPicPr>
        <p:blipFill rotWithShape="1">
          <a:blip r:embed="rId3"/>
          <a:srcRect t="9054" b="390"/>
          <a:stretch/>
        </p:blipFill>
        <p:spPr bwMode="auto">
          <a:xfrm>
            <a:off x="2933700" y="1928154"/>
            <a:ext cx="4495800" cy="30629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16854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TOOLS</a:t>
            </a:r>
            <a:endParaRPr dirty="0"/>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38"/>
          <p:cNvSpPr txBox="1">
            <a:spLocks noGrp="1"/>
          </p:cNvSpPr>
          <p:nvPr>
            <p:ph type="subTitle" idx="4294967295"/>
          </p:nvPr>
        </p:nvSpPr>
        <p:spPr>
          <a:xfrm>
            <a:off x="651589" y="2128578"/>
            <a:ext cx="1881300" cy="339598"/>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it-IT" sz="1400" dirty="0"/>
              <a:t>DATA EXTRACTION</a:t>
            </a:r>
            <a:endParaRPr sz="1400" dirty="0"/>
          </a:p>
        </p:txBody>
      </p:sp>
      <p:sp>
        <p:nvSpPr>
          <p:cNvPr id="1105" name="Google Shape;1105;p38"/>
          <p:cNvSpPr txBox="1">
            <a:spLocks noGrp="1"/>
          </p:cNvSpPr>
          <p:nvPr>
            <p:ph type="subTitle" idx="4294967295"/>
          </p:nvPr>
        </p:nvSpPr>
        <p:spPr>
          <a:xfrm>
            <a:off x="6740372" y="3413079"/>
            <a:ext cx="1881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it-IT" sz="1400" dirty="0"/>
              <a:t>CROWD PULSE EXECUTION</a:t>
            </a:r>
            <a:endParaRPr sz="1400" dirty="0"/>
          </a:p>
        </p:txBody>
      </p:sp>
      <p:sp>
        <p:nvSpPr>
          <p:cNvPr id="1107" name="Google Shape;1107;p38"/>
          <p:cNvSpPr txBox="1">
            <a:spLocks noGrp="1"/>
          </p:cNvSpPr>
          <p:nvPr>
            <p:ph type="subTitle" idx="4294967295"/>
          </p:nvPr>
        </p:nvSpPr>
        <p:spPr>
          <a:xfrm>
            <a:off x="2562403" y="3352040"/>
            <a:ext cx="2109900" cy="259403"/>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it-IT" sz="1400" dirty="0"/>
              <a:t>DATA STORING</a:t>
            </a:r>
            <a:endParaRPr sz="1400" dirty="0"/>
          </a:p>
        </p:txBody>
      </p:sp>
      <p:sp>
        <p:nvSpPr>
          <p:cNvPr id="1109" name="Google Shape;1109;p38"/>
          <p:cNvSpPr txBox="1">
            <a:spLocks noGrp="1"/>
          </p:cNvSpPr>
          <p:nvPr>
            <p:ph type="subTitle" idx="4294967295"/>
          </p:nvPr>
        </p:nvSpPr>
        <p:spPr>
          <a:xfrm>
            <a:off x="4569638" y="2138125"/>
            <a:ext cx="2109900" cy="339598"/>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it-IT" sz="1400" dirty="0"/>
              <a:t>API IMPLEMENTATION</a:t>
            </a:r>
            <a:endParaRPr sz="1400" dirty="0"/>
          </a:p>
        </p:txBody>
      </p:sp>
      <p:sp>
        <p:nvSpPr>
          <p:cNvPr id="1110" name="Google Shape;1110;p38"/>
          <p:cNvSpPr txBox="1">
            <a:spLocks noGrp="1"/>
          </p:cNvSpPr>
          <p:nvPr>
            <p:ph type="ctrTitle" idx="4294967295"/>
          </p:nvPr>
        </p:nvSpPr>
        <p:spPr>
          <a:xfrm>
            <a:off x="9079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2400" dirty="0">
                <a:solidFill>
                  <a:schemeClr val="accent2"/>
                </a:solidFill>
              </a:rPr>
              <a:t>CROWD PULSE</a:t>
            </a:r>
            <a:endParaRPr sz="2400" dirty="0">
              <a:solidFill>
                <a:schemeClr val="accent2"/>
              </a:solidFill>
            </a:endParaRPr>
          </a:p>
        </p:txBody>
      </p:sp>
      <p:sp>
        <p:nvSpPr>
          <p:cNvPr id="1111" name="Google Shape;1111;p38"/>
          <p:cNvSpPr txBox="1">
            <a:spLocks noGrp="1"/>
          </p:cNvSpPr>
          <p:nvPr>
            <p:ph type="ctrTitle" idx="4294967295"/>
          </p:nvPr>
        </p:nvSpPr>
        <p:spPr>
          <a:xfrm>
            <a:off x="2944649" y="2113408"/>
            <a:ext cx="1345409"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rPr>
              <a:t>M</a:t>
            </a:r>
            <a:r>
              <a:rPr lang="it-IT" sz="2400" dirty="0">
                <a:solidFill>
                  <a:schemeClr val="accent1"/>
                </a:solidFill>
              </a:rPr>
              <a:t>ONGODB</a:t>
            </a:r>
            <a:endParaRPr sz="2400" dirty="0">
              <a:solidFill>
                <a:schemeClr val="accent1"/>
              </a:solidFill>
            </a:endParaRPr>
          </a:p>
        </p:txBody>
      </p:sp>
      <p:sp>
        <p:nvSpPr>
          <p:cNvPr id="1112" name="Google Shape;1112;p38"/>
          <p:cNvSpPr txBox="1">
            <a:spLocks noGrp="1"/>
          </p:cNvSpPr>
          <p:nvPr>
            <p:ph type="ctrTitle" idx="4294967295"/>
          </p:nvPr>
        </p:nvSpPr>
        <p:spPr>
          <a:xfrm>
            <a:off x="4981399" y="3282474"/>
            <a:ext cx="1449877"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2400" dirty="0">
                <a:solidFill>
                  <a:schemeClr val="accent3"/>
                </a:solidFill>
              </a:rPr>
              <a:t>ANACONDA</a:t>
            </a:r>
            <a:endParaRPr sz="2400" dirty="0">
              <a:solidFill>
                <a:schemeClr val="accent3"/>
              </a:solidFill>
            </a:endParaRPr>
          </a:p>
        </p:txBody>
      </p:sp>
      <p:sp>
        <p:nvSpPr>
          <p:cNvPr id="1113" name="Google Shape;1113;p38"/>
          <p:cNvSpPr txBox="1">
            <a:spLocks noGrp="1"/>
          </p:cNvSpPr>
          <p:nvPr>
            <p:ph type="ctrTitle" idx="4294967295"/>
          </p:nvPr>
        </p:nvSpPr>
        <p:spPr>
          <a:xfrm>
            <a:off x="6888873" y="1956038"/>
            <a:ext cx="1511379"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2400" dirty="0">
                <a:solidFill>
                  <a:schemeClr val="accent4"/>
                </a:solidFill>
              </a:rPr>
              <a:t>ORACLE VM VIRTUAL BOX</a:t>
            </a:r>
            <a:endParaRPr sz="2400" dirty="0">
              <a:solidFill>
                <a:schemeClr val="accent4"/>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grpSp>
        <p:nvGrpSpPr>
          <p:cNvPr id="30" name="Google Shape;1068;p36">
            <a:extLst>
              <a:ext uri="{FF2B5EF4-FFF2-40B4-BE49-F238E27FC236}">
                <a16:creationId xmlns:a16="http://schemas.microsoft.com/office/drawing/2014/main" id="{20120B0C-68A3-4E6A-A33C-614EA14D56F1}"/>
              </a:ext>
            </a:extLst>
          </p:cNvPr>
          <p:cNvGrpSpPr/>
          <p:nvPr/>
        </p:nvGrpSpPr>
        <p:grpSpPr>
          <a:xfrm>
            <a:off x="0" y="2139400"/>
            <a:ext cx="4962900" cy="3012375"/>
            <a:chOff x="0" y="2139400"/>
            <a:chExt cx="4962900" cy="3012375"/>
          </a:xfrm>
        </p:grpSpPr>
        <p:sp>
          <p:nvSpPr>
            <p:cNvPr id="31" name="Google Shape;1069;p36">
              <a:extLst>
                <a:ext uri="{FF2B5EF4-FFF2-40B4-BE49-F238E27FC236}">
                  <a16:creationId xmlns:a16="http://schemas.microsoft.com/office/drawing/2014/main" id="{BECF1F50-F9CD-4443-8E78-789AAE575DFD}"/>
                </a:ext>
              </a:extLst>
            </p:cNvPr>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70;p36">
              <a:extLst>
                <a:ext uri="{FF2B5EF4-FFF2-40B4-BE49-F238E27FC236}">
                  <a16:creationId xmlns:a16="http://schemas.microsoft.com/office/drawing/2014/main" id="{27FF49C0-1A25-440F-9E5D-2DDA6C5E715D}"/>
                </a:ext>
              </a:extLst>
            </p:cNvPr>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1071;p36">
              <a:extLst>
                <a:ext uri="{FF2B5EF4-FFF2-40B4-BE49-F238E27FC236}">
                  <a16:creationId xmlns:a16="http://schemas.microsoft.com/office/drawing/2014/main" id="{AA38355E-D3AD-4870-A966-B84A9F3BA92B}"/>
                </a:ext>
              </a:extLst>
            </p:cNvPr>
            <p:cNvGrpSpPr/>
            <p:nvPr/>
          </p:nvGrpSpPr>
          <p:grpSpPr>
            <a:xfrm>
              <a:off x="0" y="2139400"/>
              <a:ext cx="1351800" cy="1347375"/>
              <a:chOff x="0" y="2139400"/>
              <a:chExt cx="1351800" cy="1347375"/>
            </a:xfrm>
          </p:grpSpPr>
          <p:sp>
            <p:nvSpPr>
              <p:cNvPr id="34" name="Google Shape;1072;p36">
                <a:extLst>
                  <a:ext uri="{FF2B5EF4-FFF2-40B4-BE49-F238E27FC236}">
                    <a16:creationId xmlns:a16="http://schemas.microsoft.com/office/drawing/2014/main" id="{92FB7842-88FA-40BB-B3B8-6EFE8825A007}"/>
                  </a:ext>
                </a:extLst>
              </p:cNvPr>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73;p36">
                <a:extLst>
                  <a:ext uri="{FF2B5EF4-FFF2-40B4-BE49-F238E27FC236}">
                    <a16:creationId xmlns:a16="http://schemas.microsoft.com/office/drawing/2014/main" id="{2A14D733-9AE4-49EE-927C-5EBFE6DB192B}"/>
                  </a:ext>
                </a:extLst>
              </p:cNvPr>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 name="Google Shape;1074;p36">
            <a:extLst>
              <a:ext uri="{FF2B5EF4-FFF2-40B4-BE49-F238E27FC236}">
                <a16:creationId xmlns:a16="http://schemas.microsoft.com/office/drawing/2014/main" id="{5DF11AF7-0015-46AA-B2F4-9CCCC6E99D7B}"/>
              </a:ext>
            </a:extLst>
          </p:cNvPr>
          <p:cNvSpPr txBox="1">
            <a:spLocks/>
          </p:cNvSpPr>
          <p:nvPr/>
        </p:nvSpPr>
        <p:spPr>
          <a:xfrm>
            <a:off x="581925" y="3391646"/>
            <a:ext cx="4126500" cy="132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a:t>A Picture Is Worth a Thousand Words</a:t>
            </a:r>
            <a:endParaRPr lang="en-US" dirty="0"/>
          </a:p>
        </p:txBody>
      </p:sp>
      <p:pic>
        <p:nvPicPr>
          <p:cNvPr id="10242" name="Picture 2">
            <a:extLst>
              <a:ext uri="{FF2B5EF4-FFF2-40B4-BE49-F238E27FC236}">
                <a16:creationId xmlns:a16="http://schemas.microsoft.com/office/drawing/2014/main" id="{0BC24D5C-5AAF-4FC9-8313-B18269AEF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888" y="158619"/>
            <a:ext cx="2312670" cy="2312670"/>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MongoDB Icon - Free Download, PNG and Vector">
            <a:extLst>
              <a:ext uri="{FF2B5EF4-FFF2-40B4-BE49-F238E27FC236}">
                <a16:creationId xmlns:a16="http://schemas.microsoft.com/office/drawing/2014/main" id="{283BC011-E4EC-48C8-B73D-E5D92F5FA5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0446" y="806646"/>
            <a:ext cx="2585000" cy="2585000"/>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descr="Download HD Anaconda Icon - Anaconda Python Icon Transparent PNG Image -  NicePNG.com">
            <a:extLst>
              <a:ext uri="{FF2B5EF4-FFF2-40B4-BE49-F238E27FC236}">
                <a16:creationId xmlns:a16="http://schemas.microsoft.com/office/drawing/2014/main" id="{97695288-10EE-40EB-B989-55EE26751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725" y="2353300"/>
            <a:ext cx="2576300" cy="25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4914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3" name="Google Shape;1362;p47">
            <a:extLst>
              <a:ext uri="{FF2B5EF4-FFF2-40B4-BE49-F238E27FC236}">
                <a16:creationId xmlns:a16="http://schemas.microsoft.com/office/drawing/2014/main" id="{26A2AA60-A698-42A7-B8FE-C843A7CE3842}"/>
              </a:ext>
            </a:extLst>
          </p:cNvPr>
          <p:cNvSpPr txBox="1">
            <a:spLocks/>
          </p:cNvSpPr>
          <p:nvPr/>
        </p:nvSpPr>
        <p:spPr>
          <a:xfrm>
            <a:off x="2925410" y="1255076"/>
            <a:ext cx="2960400" cy="7559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5"/>
                </a:solidFill>
              </a:rPr>
              <a:t>Do you have any questions?</a:t>
            </a:r>
          </a:p>
          <a:p>
            <a:pPr algn="ctr"/>
            <a:endParaRPr lang="en-US" dirty="0">
              <a:solidFill>
                <a:schemeClr val="accent5"/>
              </a:solidFill>
            </a:endParaRPr>
          </a:p>
          <a:p>
            <a:pPr algn="ctr"/>
            <a:r>
              <a:rPr lang="en-US" dirty="0">
                <a:solidFill>
                  <a:schemeClr val="bg1"/>
                </a:solidFill>
              </a:rPr>
              <a:t>d.dipierro7@studenti.uniba.com </a:t>
            </a:r>
          </a:p>
          <a:p>
            <a:pPr algn="ctr"/>
            <a:endParaRPr lang="en-US" dirty="0">
              <a:solidFill>
                <a:schemeClr val="accent5"/>
              </a:solidFill>
            </a:endParaRPr>
          </a:p>
        </p:txBody>
      </p:sp>
      <p:sp>
        <p:nvSpPr>
          <p:cNvPr id="6" name="Google Shape;1361;p47">
            <a:extLst>
              <a:ext uri="{FF2B5EF4-FFF2-40B4-BE49-F238E27FC236}">
                <a16:creationId xmlns:a16="http://schemas.microsoft.com/office/drawing/2014/main" id="{7F9AEDF2-ECC9-4720-A717-062794972042}"/>
              </a:ext>
            </a:extLst>
          </p:cNvPr>
          <p:cNvSpPr txBox="1">
            <a:spLocks noGrp="1"/>
          </p:cNvSpPr>
          <p:nvPr>
            <p:ph type="title"/>
          </p:nvPr>
        </p:nvSpPr>
        <p:spPr>
          <a:xfrm>
            <a:off x="2433050" y="2011050"/>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485357" y="1360456"/>
            <a:ext cx="3751538" cy="13084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4000" dirty="0"/>
              <a:t>DESIGN AND IMPLEMENTATION</a:t>
            </a:r>
            <a:endParaRPr sz="4000" dirty="0"/>
          </a:p>
        </p:txBody>
      </p:sp>
      <p:sp>
        <p:nvSpPr>
          <p:cNvPr id="688" name="Google Shape;688;p32"/>
          <p:cNvSpPr txBox="1">
            <a:spLocks noGrp="1"/>
          </p:cNvSpPr>
          <p:nvPr>
            <p:ph type="subTitle" idx="1"/>
          </p:nvPr>
        </p:nvSpPr>
        <p:spPr>
          <a:xfrm>
            <a:off x="1810025" y="2535468"/>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err="1"/>
              <a:t>Crowd</a:t>
            </a:r>
            <a:r>
              <a:rPr lang="it-IT" dirty="0"/>
              <a:t> </a:t>
            </a:r>
            <a:r>
              <a:rPr lang="it-IT" dirty="0" err="1"/>
              <a:t>Pulse</a:t>
            </a:r>
            <a:r>
              <a:rPr lang="it-IT" dirty="0"/>
              <a:t> and Application</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5128" name="Picture 8">
            <a:extLst>
              <a:ext uri="{FF2B5EF4-FFF2-40B4-BE49-F238E27FC236}">
                <a16:creationId xmlns:a16="http://schemas.microsoft.com/office/drawing/2014/main" id="{D481099D-A1CE-4883-91BD-2B350B0F3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462" y="1924162"/>
            <a:ext cx="973925" cy="973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485357" y="1360456"/>
            <a:ext cx="3751538" cy="13084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4000" dirty="0"/>
              <a:t>CROWD PULSE</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5128" name="Picture 8">
            <a:extLst>
              <a:ext uri="{FF2B5EF4-FFF2-40B4-BE49-F238E27FC236}">
                <a16:creationId xmlns:a16="http://schemas.microsoft.com/office/drawing/2014/main" id="{D481099D-A1CE-4883-91BD-2B350B0F3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462" y="1924162"/>
            <a:ext cx="973925" cy="97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74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sz="1400" b="1" dirty="0"/>
              <a:t>Crowd Pulse </a:t>
            </a:r>
            <a:r>
              <a:rPr lang="en-US" sz="1400" dirty="0"/>
              <a:t>is a platform for the semantic </a:t>
            </a:r>
            <a:r>
              <a:rPr lang="en-US" sz="1400" dirty="0" err="1"/>
              <a:t>analysys</a:t>
            </a:r>
            <a:r>
              <a:rPr lang="en-US" sz="1400" dirty="0"/>
              <a:t> of social contents. It allows to extract, filter, manipulate and analyze data retrieved from social (Twitter in our case). We can perform all these operations by means of a configuration file written in JSON inside the Crowd Pulse platform. Each configuration file is called </a:t>
            </a:r>
            <a:r>
              <a:rPr lang="en-US" sz="1400" b="1" dirty="0"/>
              <a:t>project</a:t>
            </a:r>
            <a:r>
              <a:rPr lang="en-US" sz="1400" dirty="0"/>
              <a:t>. Each project is composed by:</a:t>
            </a:r>
            <a:endParaRPr lang="it-IT" sz="1400" dirty="0"/>
          </a:p>
          <a:p>
            <a:pPr marL="165100" indent="0" algn="just">
              <a:buNone/>
            </a:pPr>
            <a:r>
              <a:rPr lang="en-US" sz="1400" dirty="0"/>
              <a:t> </a:t>
            </a:r>
            <a:endParaRPr lang="it-IT" sz="1400" dirty="0"/>
          </a:p>
          <a:p>
            <a:pPr algn="just"/>
            <a:r>
              <a:rPr lang="en-US" sz="1400" b="1" dirty="0"/>
              <a:t>Process</a:t>
            </a:r>
            <a:r>
              <a:rPr lang="en-US" sz="1400" dirty="0"/>
              <a:t>: it contains information about the name of the project and logs’ path;</a:t>
            </a:r>
            <a:endParaRPr lang="it-IT" sz="1400" dirty="0"/>
          </a:p>
          <a:p>
            <a:pPr algn="just"/>
            <a:r>
              <a:rPr lang="en-US" sz="1400" b="1" dirty="0"/>
              <a:t>Nodes</a:t>
            </a:r>
            <a:r>
              <a:rPr lang="en-US" sz="1400" dirty="0"/>
              <a:t>: it contains plugins and the configurations of them;</a:t>
            </a:r>
            <a:endParaRPr lang="it-IT" sz="1400" dirty="0"/>
          </a:p>
          <a:p>
            <a:pPr algn="just"/>
            <a:r>
              <a:rPr lang="en-US" sz="1400" b="1" dirty="0"/>
              <a:t>Edges</a:t>
            </a:r>
            <a:r>
              <a:rPr lang="en-US" sz="1400" dirty="0"/>
              <a:t>: describe the sequence in which plugins activate;</a:t>
            </a:r>
            <a:endParaRPr lang="it-IT" sz="1400" dirty="0"/>
          </a:p>
          <a:p>
            <a:pPr algn="just"/>
            <a:endParaRPr lang="en-US" sz="1400" dirty="0"/>
          </a:p>
          <a:p>
            <a:pPr marL="165100" indent="0" algn="just">
              <a:buNone/>
            </a:pPr>
            <a:r>
              <a:rPr lang="en-US" sz="1400" dirty="0"/>
              <a:t>The core of Crowd Pulse are the available </a:t>
            </a:r>
            <a:r>
              <a:rPr lang="en-US" sz="1400" b="1" dirty="0"/>
              <a:t>plugins</a:t>
            </a:r>
            <a:r>
              <a:rPr lang="en-US" sz="1400" dirty="0"/>
              <a:t>.</a:t>
            </a:r>
            <a:endParaRPr lang="it-IT" sz="14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CROWD PULSE</a:t>
            </a:r>
            <a:endParaRPr dirty="0"/>
          </a:p>
        </p:txBody>
      </p:sp>
    </p:spTree>
    <p:extLst>
      <p:ext uri="{BB962C8B-B14F-4D97-AF65-F5344CB8AC3E}">
        <p14:creationId xmlns:p14="http://schemas.microsoft.com/office/powerpoint/2010/main" val="606379829"/>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7941</Words>
  <Application>Microsoft Office PowerPoint</Application>
  <PresentationFormat>Presentazione su schermo (16:9)</PresentationFormat>
  <Paragraphs>759</Paragraphs>
  <Slides>65</Slides>
  <Notes>65</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65</vt:i4>
      </vt:variant>
    </vt:vector>
  </HeadingPairs>
  <TitlesOfParts>
    <vt:vector size="74" baseType="lpstr">
      <vt:lpstr>Fira Sans Extra Condensed Medium</vt:lpstr>
      <vt:lpstr>Fira Sans Condensed Medium</vt:lpstr>
      <vt:lpstr>Share Tech</vt:lpstr>
      <vt:lpstr>Advent Pro SemiBold</vt:lpstr>
      <vt:lpstr>Maven Pro</vt:lpstr>
      <vt:lpstr>Nunito Light</vt:lpstr>
      <vt:lpstr>Arial</vt:lpstr>
      <vt:lpstr>Livvic Light</vt:lpstr>
      <vt:lpstr>Data Science Consulting by Slidesgo</vt:lpstr>
      <vt:lpstr>INTELLIGENT INFORMATION ACCESS AND NATURAL LANGUAGE PROCESSING</vt:lpstr>
      <vt:lpstr>WHAT IS EMOTIONAL CITY</vt:lpstr>
      <vt:lpstr>RETRIEVE DATA</vt:lpstr>
      <vt:lpstr>Twitter APIs</vt:lpstr>
      <vt:lpstr>FILTER TWEETS</vt:lpstr>
      <vt:lpstr>LOCATIONS</vt:lpstr>
      <vt:lpstr>DESIGN AND IMPLEMENTATION</vt:lpstr>
      <vt:lpstr>CROWD PULSE</vt:lpstr>
      <vt:lpstr>CROWD PULSE</vt:lpstr>
      <vt:lpstr>AVAILABLE PLUGINS</vt:lpstr>
      <vt:lpstr>AVAILABLE PLUGINS</vt:lpstr>
      <vt:lpstr>social-twitter</vt:lpstr>
      <vt:lpstr>data-java</vt:lpstr>
      <vt:lpstr>Message Timeline</vt:lpstr>
      <vt:lpstr>tokenize-opennlp</vt:lpstr>
      <vt:lpstr>Word Cloud</vt:lpstr>
      <vt:lpstr>sentiment-sentit</vt:lpstr>
      <vt:lpstr>Timeline and Pie Chart</vt:lpstr>
      <vt:lpstr>APPLICATION</vt:lpstr>
      <vt:lpstr>Database</vt:lpstr>
      <vt:lpstr>Emotional City API</vt:lpstr>
      <vt:lpstr>Class Tweet</vt:lpstr>
      <vt:lpstr>writeLogs</vt:lpstr>
      <vt:lpstr>createTweet</vt:lpstr>
      <vt:lpstr>count_tweets</vt:lpstr>
      <vt:lpstr>count_tweets_time</vt:lpstr>
      <vt:lpstr>time2int, int2time and string2time</vt:lpstr>
      <vt:lpstr>senti_tweets</vt:lpstr>
      <vt:lpstr>senti_tweets_time</vt:lpstr>
      <vt:lpstr>geo_count_tweets</vt:lpstr>
      <vt:lpstr>geo_count_tweets_time</vt:lpstr>
      <vt:lpstr>geo_senti_tweets</vt:lpstr>
      <vt:lpstr>geo_senti_tweets_time</vt:lpstr>
      <vt:lpstr>search_tweets</vt:lpstr>
      <vt:lpstr>search_tweets_time</vt:lpstr>
      <vt:lpstr>search_geo_tweets</vt:lpstr>
      <vt:lpstr>Presentazione standard di PowerPoint</vt:lpstr>
      <vt:lpstr>search_geo_tweets_time</vt:lpstr>
      <vt:lpstr>backup</vt:lpstr>
      <vt:lpstr>read_backups</vt:lpstr>
      <vt:lpstr>onedrive.py</vt:lpstr>
      <vt:lpstr>onedrive.py</vt:lpstr>
      <vt:lpstr>onedrive.py</vt:lpstr>
      <vt:lpstr>get_log</vt:lpstr>
      <vt:lpstr>TEST</vt:lpstr>
      <vt:lpstr>twitter_requests.py</vt:lpstr>
      <vt:lpstr>TEST count_tweets</vt:lpstr>
      <vt:lpstr>TEST count_tweets_time</vt:lpstr>
      <vt:lpstr>TEST senti_tweets</vt:lpstr>
      <vt:lpstr>TEST senti_tweets_time</vt:lpstr>
      <vt:lpstr>TEST geo_count_tweets</vt:lpstr>
      <vt:lpstr>TEST geo_count_tweets_time</vt:lpstr>
      <vt:lpstr>TEST geo_senti_tweets</vt:lpstr>
      <vt:lpstr>TEST geo_senti_tweets_time</vt:lpstr>
      <vt:lpstr>TEST search_tweets</vt:lpstr>
      <vt:lpstr>TEST search_tweets_time</vt:lpstr>
      <vt:lpstr>TEST search_geo_tweets</vt:lpstr>
      <vt:lpstr>TEST search_geo_tweets</vt:lpstr>
      <vt:lpstr>TEST search_geo_tweets_time</vt:lpstr>
      <vt:lpstr>TEST backup</vt:lpstr>
      <vt:lpstr>TEST read_backups</vt:lpstr>
      <vt:lpstr>TEST get_log</vt:lpstr>
      <vt:lpstr>TOOLS</vt:lpstr>
      <vt:lpstr>Presentazione standard di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INFORMATION ACCESS AND NATURAL LANGUAGE PROCESSING</dc:title>
  <cp:lastModifiedBy>Davide Di Pierro</cp:lastModifiedBy>
  <cp:revision>58</cp:revision>
  <dcterms:modified xsi:type="dcterms:W3CDTF">2020-12-23T11:58:45Z</dcterms:modified>
</cp:coreProperties>
</file>