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dirty="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E720C92D-B2CA-4372-97D9-E97EFB31E49A}"/>
              </a:ext>
            </a:extLst>
          </p:cNvPr>
          <p:cNvSpPr txBox="1"/>
          <p:nvPr/>
        </p:nvSpPr>
        <p:spPr>
          <a:xfrm>
            <a:off x="2641599" y="397933"/>
            <a:ext cx="6282266" cy="1723549"/>
          </a:xfrm>
          <a:prstGeom prst="rect">
            <a:avLst/>
          </a:prstGeom>
          <a:noFill/>
        </p:spPr>
        <p:txBody>
          <a:bodyPr wrap="square" rtlCol="0">
            <a:spAutoFit/>
          </a:bodyPr>
          <a:lstStyle/>
          <a:p>
            <a:pPr algn="ctr"/>
            <a:r>
              <a:rPr lang="en-US" sz="4400" dirty="0"/>
              <a:t>ESERCIZIO SETTIMANA 2</a:t>
            </a:r>
          </a:p>
          <a:p>
            <a:pPr algn="ctr"/>
            <a:r>
              <a:rPr lang="en-US" sz="4400" dirty="0"/>
              <a:t> </a:t>
            </a:r>
          </a:p>
          <a:p>
            <a:endParaRPr lang="it-IT" dirty="0"/>
          </a:p>
        </p:txBody>
      </p:sp>
      <p:sp>
        <p:nvSpPr>
          <p:cNvPr id="5" name="CasellaDiTesto 4">
            <a:extLst>
              <a:ext uri="{FF2B5EF4-FFF2-40B4-BE49-F238E27FC236}">
                <a16:creationId xmlns:a16="http://schemas.microsoft.com/office/drawing/2014/main" id="{66E624F8-EA6E-4AF7-B7F5-ACC0E0BEB0FF}"/>
              </a:ext>
            </a:extLst>
          </p:cNvPr>
          <p:cNvSpPr txBox="1"/>
          <p:nvPr/>
        </p:nvSpPr>
        <p:spPr>
          <a:xfrm>
            <a:off x="1938866" y="1666107"/>
            <a:ext cx="7687733" cy="5078313"/>
          </a:xfrm>
          <a:prstGeom prst="rect">
            <a:avLst/>
          </a:prstGeom>
          <a:noFill/>
        </p:spPr>
        <p:txBody>
          <a:bodyPr wrap="square" rtlCol="0">
            <a:spAutoFit/>
          </a:bodyPr>
          <a:lstStyle/>
          <a:p>
            <a:pPr algn="ctr"/>
            <a:r>
              <a:rPr lang="en-US" dirty="0"/>
              <a:t>TRACCIA ESERCIZIO:</a:t>
            </a:r>
          </a:p>
          <a:p>
            <a:r>
              <a:rPr lang="it-IT" dirty="0"/>
              <a:t>Riprendete il codice del programma che avete scritto e pensiamo all’ottimizzazione del codice alla gestione delle situazioni non previste e facciamo le seguenti considerazioni:</a:t>
            </a:r>
          </a:p>
          <a:p>
            <a:endParaRPr lang="it-IT" dirty="0"/>
          </a:p>
          <a:p>
            <a:pPr algn="ctr"/>
            <a:r>
              <a:rPr lang="it-IT" dirty="0"/>
              <a:t>- Cosa succede se l’utente inserisce una lettera diversa da A o B in fase di scelta     </a:t>
            </a:r>
          </a:p>
          <a:p>
            <a:pPr algn="ctr"/>
            <a:r>
              <a:rPr lang="it-IT" dirty="0"/>
              <a:t>iniziale? Il programma termina, ma non è una casistica che abbiamo gestito.</a:t>
            </a:r>
          </a:p>
          <a:p>
            <a:endParaRPr lang="it-IT" dirty="0"/>
          </a:p>
          <a:p>
            <a:pPr marL="285750" indent="-285750">
              <a:buFontTx/>
              <a:buChar char="-"/>
            </a:pPr>
            <a:r>
              <a:rPr lang="it-IT" dirty="0"/>
              <a:t>Cosa succede se l’utente inserisce un nome che ha più caratteri della dimensione dell’array «nome» che abbiamo dichiarato inizialmente nella fase di avvio nuova partita? Riceveremo un errore (provate ad inserire una sequenza molto lunga di caratteri)</a:t>
            </a:r>
          </a:p>
          <a:p>
            <a:pPr marL="285750" indent="-285750">
              <a:buFontTx/>
              <a:buChar char="-"/>
            </a:pPr>
            <a:r>
              <a:rPr lang="it-IT" dirty="0"/>
              <a:t>Cosa succede se l’utente inserisce la lettera D per la risposta alle domande durante una partita? O un carattere numerico? Tutte queste situazioni vanno considerate in fase di programmazione in quanto errori logici o errori di mancata gestione di situazioni non standard potrebbero portare a bug nel codice che potrebbero essere sfruttati da un attaccante per prendere controllo dell’esecuzione del programma ed eseguire codice malevolo.</a:t>
            </a:r>
          </a:p>
        </p:txBody>
      </p:sp>
    </p:spTree>
    <p:extLst>
      <p:ext uri="{BB962C8B-B14F-4D97-AF65-F5344CB8AC3E}">
        <p14:creationId xmlns:p14="http://schemas.microsoft.com/office/powerpoint/2010/main" val="4107312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86739A45-0ECA-4776-AE96-EFEC34D23F25}"/>
              </a:ext>
            </a:extLst>
          </p:cNvPr>
          <p:cNvPicPr>
            <a:picLocks noGrp="1" noChangeAspect="1"/>
          </p:cNvPicPr>
          <p:nvPr>
            <p:ph idx="1"/>
          </p:nvPr>
        </p:nvPicPr>
        <p:blipFill>
          <a:blip r:embed="rId2"/>
          <a:stretch>
            <a:fillRect/>
          </a:stretch>
        </p:blipFill>
        <p:spPr>
          <a:xfrm>
            <a:off x="1286933" y="2921000"/>
            <a:ext cx="2480733" cy="3026495"/>
          </a:xfrm>
        </p:spPr>
      </p:pic>
      <p:pic>
        <p:nvPicPr>
          <p:cNvPr id="7" name="Immagine 6">
            <a:extLst>
              <a:ext uri="{FF2B5EF4-FFF2-40B4-BE49-F238E27FC236}">
                <a16:creationId xmlns:a16="http://schemas.microsoft.com/office/drawing/2014/main" id="{F620B736-B0B0-430F-B697-946832063E96}"/>
              </a:ext>
            </a:extLst>
          </p:cNvPr>
          <p:cNvPicPr>
            <a:picLocks noChangeAspect="1"/>
          </p:cNvPicPr>
          <p:nvPr/>
        </p:nvPicPr>
        <p:blipFill>
          <a:blip r:embed="rId3"/>
          <a:stretch>
            <a:fillRect/>
          </a:stretch>
        </p:blipFill>
        <p:spPr>
          <a:xfrm>
            <a:off x="1068344" y="656967"/>
            <a:ext cx="4595856" cy="1976167"/>
          </a:xfrm>
          <a:prstGeom prst="rect">
            <a:avLst/>
          </a:prstGeom>
        </p:spPr>
      </p:pic>
      <p:pic>
        <p:nvPicPr>
          <p:cNvPr id="9" name="Immagine 8">
            <a:extLst>
              <a:ext uri="{FF2B5EF4-FFF2-40B4-BE49-F238E27FC236}">
                <a16:creationId xmlns:a16="http://schemas.microsoft.com/office/drawing/2014/main" id="{412C54FF-D506-47BA-86EB-3E39D90CE223}"/>
              </a:ext>
            </a:extLst>
          </p:cNvPr>
          <p:cNvPicPr>
            <a:picLocks noChangeAspect="1"/>
          </p:cNvPicPr>
          <p:nvPr/>
        </p:nvPicPr>
        <p:blipFill>
          <a:blip r:embed="rId4"/>
          <a:stretch>
            <a:fillRect/>
          </a:stretch>
        </p:blipFill>
        <p:spPr>
          <a:xfrm>
            <a:off x="4655749" y="3429000"/>
            <a:ext cx="4378185" cy="1504299"/>
          </a:xfrm>
          <a:prstGeom prst="rect">
            <a:avLst/>
          </a:prstGeom>
        </p:spPr>
      </p:pic>
      <p:sp>
        <p:nvSpPr>
          <p:cNvPr id="10" name="CasellaDiTesto 9">
            <a:extLst>
              <a:ext uri="{FF2B5EF4-FFF2-40B4-BE49-F238E27FC236}">
                <a16:creationId xmlns:a16="http://schemas.microsoft.com/office/drawing/2014/main" id="{B4203B52-0B38-4662-A343-90B595464D52}"/>
              </a:ext>
            </a:extLst>
          </p:cNvPr>
          <p:cNvSpPr txBox="1"/>
          <p:nvPr/>
        </p:nvSpPr>
        <p:spPr>
          <a:xfrm>
            <a:off x="6429975" y="1183385"/>
            <a:ext cx="3772359" cy="923330"/>
          </a:xfrm>
          <a:prstGeom prst="rect">
            <a:avLst/>
          </a:prstGeom>
          <a:noFill/>
        </p:spPr>
        <p:txBody>
          <a:bodyPr wrap="square" rtlCol="0">
            <a:spAutoFit/>
          </a:bodyPr>
          <a:lstStyle/>
          <a:p>
            <a:pPr algn="ctr"/>
            <a:r>
              <a:rPr lang="en-US" sz="5400" dirty="0"/>
              <a:t>CODICE</a:t>
            </a:r>
            <a:endParaRPr lang="it-IT" sz="5400" dirty="0"/>
          </a:p>
        </p:txBody>
      </p:sp>
    </p:spTree>
    <p:extLst>
      <p:ext uri="{BB962C8B-B14F-4D97-AF65-F5344CB8AC3E}">
        <p14:creationId xmlns:p14="http://schemas.microsoft.com/office/powerpoint/2010/main" val="4083561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egnaposto contenuto 8">
            <a:extLst>
              <a:ext uri="{FF2B5EF4-FFF2-40B4-BE49-F238E27FC236}">
                <a16:creationId xmlns:a16="http://schemas.microsoft.com/office/drawing/2014/main" id="{FAA274BF-7185-4D4B-8CA9-189E5C9F7AA0}"/>
              </a:ext>
            </a:extLst>
          </p:cNvPr>
          <p:cNvPicPr>
            <a:picLocks noGrp="1" noChangeAspect="1"/>
          </p:cNvPicPr>
          <p:nvPr>
            <p:ph idx="1"/>
          </p:nvPr>
        </p:nvPicPr>
        <p:blipFill>
          <a:blip r:embed="rId2"/>
          <a:stretch>
            <a:fillRect/>
          </a:stretch>
        </p:blipFill>
        <p:spPr>
          <a:xfrm>
            <a:off x="1015226" y="2218268"/>
            <a:ext cx="4181459" cy="2250676"/>
          </a:xfrm>
        </p:spPr>
      </p:pic>
      <p:sp>
        <p:nvSpPr>
          <p:cNvPr id="11" name="CasellaDiTesto 10">
            <a:extLst>
              <a:ext uri="{FF2B5EF4-FFF2-40B4-BE49-F238E27FC236}">
                <a16:creationId xmlns:a16="http://schemas.microsoft.com/office/drawing/2014/main" id="{4D61706B-0D27-4DA0-8F48-6C70DB4C4C5A}"/>
              </a:ext>
            </a:extLst>
          </p:cNvPr>
          <p:cNvSpPr txBox="1"/>
          <p:nvPr/>
        </p:nvSpPr>
        <p:spPr>
          <a:xfrm>
            <a:off x="6851383" y="2097111"/>
            <a:ext cx="3731950" cy="2492990"/>
          </a:xfrm>
          <a:prstGeom prst="rect">
            <a:avLst/>
          </a:prstGeom>
          <a:noFill/>
        </p:spPr>
        <p:txBody>
          <a:bodyPr wrap="square" rtlCol="0">
            <a:spAutoFit/>
          </a:bodyPr>
          <a:lstStyle/>
          <a:p>
            <a:r>
              <a:rPr lang="en-US" sz="2000" dirty="0"/>
              <a:t>.SE L’UTENTE INSERISCE UN NUMERO DIVERSO DA 1 O 2 IL PROGRAMMA CHIEDERA’ DI INSERIRE UN NUMERO VALIDO PER INZIARE A GIOCARE SENZA CAUSARE ERRORI.</a:t>
            </a:r>
          </a:p>
          <a:p>
            <a:endParaRPr lang="en-US" dirty="0"/>
          </a:p>
          <a:p>
            <a:endParaRPr lang="it-IT" dirty="0"/>
          </a:p>
        </p:txBody>
      </p:sp>
      <p:sp>
        <p:nvSpPr>
          <p:cNvPr id="12" name="CasellaDiTesto 11">
            <a:extLst>
              <a:ext uri="{FF2B5EF4-FFF2-40B4-BE49-F238E27FC236}">
                <a16:creationId xmlns:a16="http://schemas.microsoft.com/office/drawing/2014/main" id="{A11C752C-99EF-440D-8E27-E6F2F4322126}"/>
              </a:ext>
            </a:extLst>
          </p:cNvPr>
          <p:cNvSpPr txBox="1"/>
          <p:nvPr/>
        </p:nvSpPr>
        <p:spPr>
          <a:xfrm>
            <a:off x="268817" y="1571937"/>
            <a:ext cx="3103034" cy="646331"/>
          </a:xfrm>
          <a:prstGeom prst="rect">
            <a:avLst/>
          </a:prstGeom>
          <a:noFill/>
        </p:spPr>
        <p:txBody>
          <a:bodyPr wrap="square" rtlCol="0">
            <a:spAutoFit/>
          </a:bodyPr>
          <a:lstStyle/>
          <a:p>
            <a:pPr algn="ctr"/>
            <a:r>
              <a:rPr lang="en-US" sz="3200" dirty="0"/>
              <a:t>.</a:t>
            </a:r>
            <a:r>
              <a:rPr lang="en-US" sz="3600" dirty="0"/>
              <a:t>CASO 1</a:t>
            </a:r>
            <a:endParaRPr lang="it-IT" sz="3600" dirty="0"/>
          </a:p>
        </p:txBody>
      </p:sp>
    </p:spTree>
    <p:extLst>
      <p:ext uri="{BB962C8B-B14F-4D97-AF65-F5344CB8AC3E}">
        <p14:creationId xmlns:p14="http://schemas.microsoft.com/office/powerpoint/2010/main" val="1414740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5C3B4C27-A8D1-44CA-92CE-DF892A73AA39}"/>
              </a:ext>
            </a:extLst>
          </p:cNvPr>
          <p:cNvPicPr>
            <a:picLocks noGrp="1" noChangeAspect="1"/>
          </p:cNvPicPr>
          <p:nvPr>
            <p:ph idx="1"/>
          </p:nvPr>
        </p:nvPicPr>
        <p:blipFill>
          <a:blip r:embed="rId2"/>
          <a:stretch>
            <a:fillRect/>
          </a:stretch>
        </p:blipFill>
        <p:spPr>
          <a:xfrm>
            <a:off x="1239557" y="2115635"/>
            <a:ext cx="4020111" cy="3419952"/>
          </a:xfrm>
        </p:spPr>
      </p:pic>
      <p:sp>
        <p:nvSpPr>
          <p:cNvPr id="6" name="CasellaDiTesto 5">
            <a:extLst>
              <a:ext uri="{FF2B5EF4-FFF2-40B4-BE49-F238E27FC236}">
                <a16:creationId xmlns:a16="http://schemas.microsoft.com/office/drawing/2014/main" id="{C3DEF9DD-46D3-4212-86D9-B328AAC3E95E}"/>
              </a:ext>
            </a:extLst>
          </p:cNvPr>
          <p:cNvSpPr txBox="1"/>
          <p:nvPr/>
        </p:nvSpPr>
        <p:spPr>
          <a:xfrm>
            <a:off x="1104089" y="1469304"/>
            <a:ext cx="4020111" cy="646331"/>
          </a:xfrm>
          <a:prstGeom prst="rect">
            <a:avLst/>
          </a:prstGeom>
          <a:noFill/>
        </p:spPr>
        <p:txBody>
          <a:bodyPr wrap="square" rtlCol="0">
            <a:spAutoFit/>
          </a:bodyPr>
          <a:lstStyle/>
          <a:p>
            <a:r>
              <a:rPr lang="en-US" sz="3600" dirty="0"/>
              <a:t>.CASO 2</a:t>
            </a:r>
            <a:endParaRPr lang="it-IT" sz="3600" dirty="0"/>
          </a:p>
        </p:txBody>
      </p:sp>
      <p:pic>
        <p:nvPicPr>
          <p:cNvPr id="10" name="Immagine 9">
            <a:extLst>
              <a:ext uri="{FF2B5EF4-FFF2-40B4-BE49-F238E27FC236}">
                <a16:creationId xmlns:a16="http://schemas.microsoft.com/office/drawing/2014/main" id="{70E434B4-B6F8-4AB3-88A9-3CD20A168108}"/>
              </a:ext>
            </a:extLst>
          </p:cNvPr>
          <p:cNvPicPr>
            <a:picLocks noChangeAspect="1"/>
          </p:cNvPicPr>
          <p:nvPr/>
        </p:nvPicPr>
        <p:blipFill>
          <a:blip r:embed="rId3"/>
          <a:stretch>
            <a:fillRect/>
          </a:stretch>
        </p:blipFill>
        <p:spPr>
          <a:xfrm>
            <a:off x="6932334" y="2115634"/>
            <a:ext cx="3608666" cy="3417055"/>
          </a:xfrm>
          <a:prstGeom prst="rect">
            <a:avLst/>
          </a:prstGeom>
        </p:spPr>
      </p:pic>
      <p:sp>
        <p:nvSpPr>
          <p:cNvPr id="11" name="CasellaDiTesto 10">
            <a:extLst>
              <a:ext uri="{FF2B5EF4-FFF2-40B4-BE49-F238E27FC236}">
                <a16:creationId xmlns:a16="http://schemas.microsoft.com/office/drawing/2014/main" id="{3380E96D-1F2D-4E0B-87D2-4FC13F03B0E7}"/>
              </a:ext>
            </a:extLst>
          </p:cNvPr>
          <p:cNvSpPr txBox="1"/>
          <p:nvPr/>
        </p:nvSpPr>
        <p:spPr>
          <a:xfrm>
            <a:off x="6830734" y="1196875"/>
            <a:ext cx="3811866" cy="923330"/>
          </a:xfrm>
          <a:prstGeom prst="rect">
            <a:avLst/>
          </a:prstGeom>
          <a:noFill/>
        </p:spPr>
        <p:txBody>
          <a:bodyPr wrap="square" rtlCol="0">
            <a:spAutoFit/>
          </a:bodyPr>
          <a:lstStyle/>
          <a:p>
            <a:endParaRPr lang="en-US" dirty="0"/>
          </a:p>
          <a:p>
            <a:r>
              <a:rPr lang="en-US" sz="3600" dirty="0"/>
              <a:t>.</a:t>
            </a:r>
            <a:r>
              <a:rPr lang="it-IT" sz="3600" dirty="0"/>
              <a:t>CASO 3</a:t>
            </a:r>
          </a:p>
        </p:txBody>
      </p:sp>
    </p:spTree>
    <p:extLst>
      <p:ext uri="{BB962C8B-B14F-4D97-AF65-F5344CB8AC3E}">
        <p14:creationId xmlns:p14="http://schemas.microsoft.com/office/powerpoint/2010/main" val="35522151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Circuito</Template>
  <TotalTime>36</TotalTime>
  <Words>212</Words>
  <Application>Microsoft Office PowerPoint</Application>
  <PresentationFormat>Widescreen</PresentationFormat>
  <Paragraphs>16</Paragraphs>
  <Slides>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vt:i4>
      </vt:variant>
    </vt:vector>
  </HeadingPairs>
  <TitlesOfParts>
    <vt:vector size="8" baseType="lpstr">
      <vt:lpstr>Arial</vt:lpstr>
      <vt:lpstr>Trebuchet MS</vt:lpstr>
      <vt:lpstr>Tw Cen MT</vt:lpstr>
      <vt:lpstr>Circuito</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user</dc:creator>
  <cp:lastModifiedBy>user</cp:lastModifiedBy>
  <cp:revision>5</cp:revision>
  <dcterms:created xsi:type="dcterms:W3CDTF">2023-12-01T11:28:43Z</dcterms:created>
  <dcterms:modified xsi:type="dcterms:W3CDTF">2023-12-01T12:05:33Z</dcterms:modified>
</cp:coreProperties>
</file>