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E9BBDC-1DB8-4ABF-8FB5-8838974DEB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SETTIMANA 9 LEZIONE 4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F8A736B-45CD-4F46-84C2-7FF495540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Giorno 4 – </a:t>
            </a:r>
            <a:r>
              <a:rPr lang="it-IT" dirty="0" err="1"/>
              <a:t>Incident</a:t>
            </a:r>
            <a:r>
              <a:rPr lang="it-IT" dirty="0"/>
              <a:t> </a:t>
            </a:r>
            <a:r>
              <a:rPr lang="it-IT" dirty="0" err="1"/>
              <a:t>response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117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3454CE0B-AF18-4E61-89E4-FE8AF66B8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7611" y="649286"/>
            <a:ext cx="4637089" cy="5446714"/>
          </a:xfrm>
        </p:spPr>
        <p:txBody>
          <a:bodyPr>
            <a:normAutofit fontScale="40000" lnSpcReduction="20000"/>
          </a:bodyPr>
          <a:lstStyle/>
          <a:p>
            <a:pPr marL="0" indent="0" algn="ctr">
              <a:buNone/>
            </a:pPr>
            <a:r>
              <a:rPr lang="en-GB" sz="7200" dirty="0"/>
              <a:t>TRACCIA:</a:t>
            </a:r>
            <a:endParaRPr lang="it-IT" sz="7200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8988BFE-003D-4D79-A8DC-C34FCE7A7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649286"/>
            <a:ext cx="5422900" cy="559911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it-IT" sz="5000" dirty="0"/>
              <a:t>Con riferimento alla figura in slide 4, il sistema B (un database con diversi dischi per lo storage) è stato compromesso interamente da un attaccante che è riuscito a bucare la rete ed accedere al sistema tramite internet. L’attacco è attualmente in corso e siete parte del team di CSIRT. Rispondere ai seguenti quesiti. Mostrate le tecniche di: I) Isolamento II) Rimozione del sistema B infetto Spiegate la differenza tra </a:t>
            </a:r>
            <a:r>
              <a:rPr lang="it-IT" sz="5000" dirty="0" err="1"/>
              <a:t>Purge</a:t>
            </a:r>
            <a:r>
              <a:rPr lang="it-IT" sz="5000" dirty="0"/>
              <a:t> e </a:t>
            </a:r>
            <a:r>
              <a:rPr lang="it-IT" sz="5000" dirty="0" err="1"/>
              <a:t>Destroy</a:t>
            </a:r>
            <a:r>
              <a:rPr lang="it-IT" sz="5000" dirty="0"/>
              <a:t> per l’eliminazione delle informazioni sensibili prima di procedere allo smaltimento dei dischi compromessi</a:t>
            </a:r>
          </a:p>
          <a:p>
            <a:pPr marL="0" indent="0">
              <a:buNone/>
            </a:pP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78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B900169-92A0-4647-8284-B69261197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7611" y="822852"/>
            <a:ext cx="4878389" cy="3541714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it-IT" sz="7400" dirty="0"/>
              <a:t>In situazioni di attacco in corso, il CSIRT (Computer Security </a:t>
            </a:r>
            <a:r>
              <a:rPr lang="it-IT" sz="7400" dirty="0" err="1"/>
              <a:t>Incident</a:t>
            </a:r>
            <a:r>
              <a:rPr lang="it-IT" sz="7400" dirty="0"/>
              <a:t> </a:t>
            </a:r>
            <a:r>
              <a:rPr lang="it-IT" sz="7400" dirty="0" err="1"/>
              <a:t>Response</a:t>
            </a:r>
            <a:r>
              <a:rPr lang="it-IT" sz="7400" dirty="0"/>
              <a:t> Team) gioca un ruolo cruciale nel mitigare e risolvere la minaccia. Ecco come rispondere ai quesiti fornendo le tecniche di isolamento e rimozione del sistema infetto:</a:t>
            </a:r>
          </a:p>
          <a:p>
            <a:pPr marL="0" indent="0">
              <a:buNone/>
            </a:pPr>
            <a:br>
              <a:rPr lang="it-IT" dirty="0"/>
            </a:br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D879506-5988-4865-85B2-4CCCEC2D9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729720"/>
            <a:ext cx="4875211" cy="3541714"/>
          </a:xfrm>
        </p:spPr>
        <p:txBody>
          <a:bodyPr>
            <a:noAutofit/>
          </a:bodyPr>
          <a:lstStyle/>
          <a:p>
            <a:r>
              <a:rPr lang="it-IT" sz="1400" dirty="0"/>
              <a:t>Isolamento:</a:t>
            </a:r>
          </a:p>
          <a:p>
            <a:r>
              <a:rPr lang="it-IT" sz="1400" dirty="0"/>
              <a:t>L'obiettivo principale dell'isolamento è impedire la propagazione del malware o dell'attacco a altre parti della rete. Le seguenti tecniche possono essere utilizzate: </a:t>
            </a:r>
          </a:p>
          <a:p>
            <a:r>
              <a:rPr lang="it-IT" sz="1400" dirty="0"/>
              <a:t>Disconnessione dalla rete: Isolare il sistema compromesso dalla rete per prevenire la comunicazione con altri dispositivi e interrompere la diffusione del malware. </a:t>
            </a:r>
          </a:p>
          <a:p>
            <a:r>
              <a:rPr lang="it-IT" sz="1400" dirty="0"/>
              <a:t>VLAN o </a:t>
            </a:r>
            <a:r>
              <a:rPr lang="it-IT" sz="1400" dirty="0" err="1"/>
              <a:t>subnet</a:t>
            </a:r>
            <a:r>
              <a:rPr lang="it-IT" sz="1400" dirty="0"/>
              <a:t> isolata: Se possibile, spostare il sistema compromesso in una VLAN o </a:t>
            </a:r>
            <a:r>
              <a:rPr lang="it-IT" sz="1400" dirty="0" err="1"/>
              <a:t>subnet</a:t>
            </a:r>
            <a:r>
              <a:rPr lang="it-IT" sz="1400" dirty="0"/>
              <a:t> dedicata, separandolo dalla rete principale per evitare la contaminazione. </a:t>
            </a:r>
          </a:p>
          <a:p>
            <a:r>
              <a:rPr lang="it-IT" sz="1400" dirty="0"/>
              <a:t>Disabilitazione delle connessioni remote: Se il sistema compromesso è accessibile da remoto, disabilitare le connessioni remote per evitare che gli attaccanti mantengano l'accesso. </a:t>
            </a:r>
          </a:p>
          <a:p>
            <a:r>
              <a:rPr lang="it-IT" sz="1400" dirty="0"/>
              <a:t>Firewall: Configurare il firewall per bloccare il traffico sospetto in ingresso e in uscita dal sistema compromesso.</a:t>
            </a:r>
          </a:p>
          <a:p>
            <a:pPr marL="0" indent="0">
              <a:buNone/>
            </a:pPr>
            <a:br>
              <a:rPr lang="it-IT" sz="1400" dirty="0"/>
            </a:b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419549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84899B2-2E47-44B3-B783-E2789359B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7611" y="691619"/>
            <a:ext cx="4878389" cy="3541714"/>
          </a:xfrm>
        </p:spPr>
        <p:txBody>
          <a:bodyPr>
            <a:noAutofit/>
          </a:bodyPr>
          <a:lstStyle/>
          <a:p>
            <a:r>
              <a:rPr lang="it-IT" sz="2800" dirty="0"/>
              <a:t>In situazioni di attacco in corso, il CSIRT (Computer Security </a:t>
            </a:r>
            <a:r>
              <a:rPr lang="it-IT" sz="2800" dirty="0" err="1"/>
              <a:t>Incident</a:t>
            </a:r>
            <a:r>
              <a:rPr lang="it-IT" sz="2800" dirty="0"/>
              <a:t> </a:t>
            </a:r>
            <a:r>
              <a:rPr lang="it-IT" sz="2800" dirty="0" err="1"/>
              <a:t>Response</a:t>
            </a:r>
            <a:r>
              <a:rPr lang="it-IT" sz="2800" dirty="0"/>
              <a:t> Team) gioca un ruolo cruciale nel mitigare e risolvere la minaccia. Ecco come rispondere ai quesiti fornendo le tecniche di isolamento e rimozione del sistema infetto: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328EB98-226B-41CA-A2FB-18D65C368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3067" y="1368953"/>
            <a:ext cx="4875211" cy="3541714"/>
          </a:xfrm>
        </p:spPr>
        <p:txBody>
          <a:bodyPr>
            <a:noAutofit/>
          </a:bodyPr>
          <a:lstStyle/>
          <a:p>
            <a:r>
              <a:rPr lang="it-IT" sz="1400" dirty="0"/>
              <a:t>Rimozione del sistema infetto:</a:t>
            </a:r>
          </a:p>
          <a:p>
            <a:r>
              <a:rPr lang="it-IT" sz="1400" dirty="0"/>
              <a:t>Una volta isolato, è essenziale rimuovere il malware o l'attacco dal sistema. Le seguenti tecniche possono essere utilizzate: </a:t>
            </a:r>
          </a:p>
          <a:p>
            <a:r>
              <a:rPr lang="it-IT" sz="1400" dirty="0"/>
              <a:t>Scansione antivirus/</a:t>
            </a:r>
            <a:r>
              <a:rPr lang="it-IT" sz="1400" dirty="0" err="1"/>
              <a:t>antimalware</a:t>
            </a:r>
            <a:r>
              <a:rPr lang="it-IT" sz="1400" dirty="0"/>
              <a:t>: Utilizzare strumenti di scansione antivirus avanzati per individuare e rimuovere il malware presente sul sistema. </a:t>
            </a:r>
          </a:p>
          <a:p>
            <a:r>
              <a:rPr lang="it-IT" sz="1400" dirty="0"/>
              <a:t>Analisi del registro di sistema: Esaminare il registro di sistema per individuare modifiche sospette e </a:t>
            </a:r>
            <a:r>
              <a:rPr lang="it-IT" sz="1400" dirty="0" err="1"/>
              <a:t>revertirle</a:t>
            </a:r>
            <a:r>
              <a:rPr lang="it-IT" sz="1400" dirty="0"/>
              <a:t>.</a:t>
            </a:r>
          </a:p>
          <a:p>
            <a:r>
              <a:rPr lang="it-IT" sz="1400" dirty="0"/>
              <a:t>Aggiornamenti e patch: Assicurarsi che il sistema operativo e le applicazioni siano completamente aggiornati con gli ultimi patch di sicurezza per chiudere eventuali vulnerabilità sfruttate. </a:t>
            </a:r>
            <a:br>
              <a:rPr lang="it-IT" sz="1400" dirty="0"/>
            </a:b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574313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7BC59C-2EAA-4953-8184-673A08157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1" y="820491"/>
            <a:ext cx="6337299" cy="4628358"/>
          </a:xfrm>
        </p:spPr>
        <p:txBody>
          <a:bodyPr>
            <a:normAutofit fontScale="55000" lnSpcReduction="20000"/>
          </a:bodyPr>
          <a:lstStyle/>
          <a:p>
            <a:r>
              <a:rPr lang="it-IT" dirty="0"/>
              <a:t>Backup e ripristino: Se possibile, ripristinare il sistema da un backup pulito precedente all'attacco. </a:t>
            </a:r>
          </a:p>
          <a:p>
            <a:r>
              <a:rPr lang="it-IT" dirty="0"/>
              <a:t>Per quanto riguarda la differenza tra "</a:t>
            </a:r>
            <a:r>
              <a:rPr lang="it-IT" dirty="0" err="1"/>
              <a:t>Purge</a:t>
            </a:r>
            <a:r>
              <a:rPr lang="it-IT" dirty="0"/>
              <a:t>" e "</a:t>
            </a:r>
            <a:r>
              <a:rPr lang="it-IT" dirty="0" err="1"/>
              <a:t>Destroy</a:t>
            </a:r>
            <a:r>
              <a:rPr lang="it-IT" dirty="0"/>
              <a:t>" per l'eliminazione delle informazioni sensibili prima dello smaltimento dei dischi compromessi:</a:t>
            </a:r>
          </a:p>
          <a:p>
            <a:r>
              <a:rPr lang="it-IT" dirty="0" err="1"/>
              <a:t>Purge</a:t>
            </a:r>
            <a:r>
              <a:rPr lang="it-IT" dirty="0"/>
              <a:t>: Questo termine si riferisce generalmente a una procedura che rimuove o elimina in modo sicuro le informazioni sensibili dal dispositivo senza distruggerlo fisicamente. Ad esempio, l'utilizzo di strumenti software specializzati per sovrascrivere i dati sensibili con dati casuali, rendendo difficile o impossibile il loro recupero.</a:t>
            </a:r>
          </a:p>
          <a:p>
            <a:r>
              <a:rPr lang="it-IT" dirty="0"/>
              <a:t> </a:t>
            </a:r>
            <a:r>
              <a:rPr lang="it-IT" dirty="0" err="1"/>
              <a:t>Destroy</a:t>
            </a:r>
            <a:r>
              <a:rPr lang="it-IT" dirty="0"/>
              <a:t>: Questo implica la distruzione fisica del dispositivo o dei dischi compromessi. Può includere pratiche come la triturazione dei dischi rigidi o la demolizione fisica del dispositivo. Questo metodo è particolarmente sicuro, poiché rende praticamente impossibile il recupero delle informazioni, ma può essere costoso rispetto alla semplice purga.</a:t>
            </a:r>
          </a:p>
          <a:p>
            <a:r>
              <a:rPr lang="it-IT" dirty="0"/>
              <a:t>La scelta tra "</a:t>
            </a:r>
            <a:r>
              <a:rPr lang="it-IT" dirty="0" err="1"/>
              <a:t>Purge</a:t>
            </a:r>
            <a:r>
              <a:rPr lang="it-IT" dirty="0"/>
              <a:t>" e "</a:t>
            </a:r>
            <a:r>
              <a:rPr lang="it-IT" dirty="0" err="1"/>
              <a:t>Destroy</a:t>
            </a:r>
            <a:r>
              <a:rPr lang="it-IT" dirty="0"/>
              <a:t>" dipende dalla sensibilità delle informazioni e dalle politiche di sicurezza dell'organizzazione coinvolta.</a:t>
            </a:r>
          </a:p>
          <a:p>
            <a:pPr marL="0" indent="0">
              <a:buNone/>
            </a:pPr>
            <a:br>
              <a:rPr lang="it-IT" dirty="0"/>
            </a:b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275CF65-2491-4CF9-9FEA-FC6509D28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1" y="1486564"/>
            <a:ext cx="4521200" cy="277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89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7</TotalTime>
  <Words>593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Circuito</vt:lpstr>
      <vt:lpstr>SETTIMANA 9 LEZIONE 4  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SETTIMANA 9 LEZIONE 4  </dc:title>
  <dc:creator>user</dc:creator>
  <cp:lastModifiedBy>user</cp:lastModifiedBy>
  <cp:revision>1</cp:revision>
  <dcterms:created xsi:type="dcterms:W3CDTF">2024-02-01T17:09:28Z</dcterms:created>
  <dcterms:modified xsi:type="dcterms:W3CDTF">2024-02-01T17:17:16Z</dcterms:modified>
</cp:coreProperties>
</file>