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84" r:id="rId4"/>
    <p:sldId id="304" r:id="rId5"/>
    <p:sldId id="303" r:id="rId6"/>
    <p:sldId id="310" r:id="rId7"/>
    <p:sldId id="305" r:id="rId8"/>
    <p:sldId id="306" r:id="rId9"/>
    <p:sldId id="307" r:id="rId10"/>
    <p:sldId id="308" r:id="rId11"/>
    <p:sldId id="311" r:id="rId12"/>
    <p:sldId id="309" r:id="rId13"/>
    <p:sldId id="259" r:id="rId1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IBM Plex Sans" panose="020B0604020202020204" charset="0"/>
      <p:regular r:id="rId20"/>
      <p:bold r:id="rId21"/>
      <p:italic r:id="rId22"/>
      <p:boldItalic r:id="rId23"/>
    </p:embeddedFont>
    <p:embeddedFont>
      <p:font typeface="IBM Plex Sans Light" panose="020B0604020202020204" charset="0"/>
      <p:regular r:id="rId24"/>
      <p:bold r:id="rId25"/>
      <p:italic r:id="rId26"/>
      <p:boldItalic r:id="rId27"/>
    </p:embeddedFont>
    <p:embeddedFont>
      <p:font typeface="Merriweather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FF1B4C-E4DC-4D6E-A6CB-5BE498339347}">
  <a:tblStyle styleId="{4AFF1B4C-E4DC-4D6E-A6CB-5BE498339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53974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57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04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5557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123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75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45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2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8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02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76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40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14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12200"/>
            <a:ext cx="6041075" cy="5166925"/>
          </a:xfrm>
          <a:custGeom>
            <a:avLst/>
            <a:gdLst/>
            <a:ahLst/>
            <a:cxnLst/>
            <a:rect l="l" t="t" r="r" b="b"/>
            <a:pathLst>
              <a:path w="241643" h="206677" extrusionOk="0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518391" y="158965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01476" y="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847116" y="534075"/>
            <a:ext cx="10543642" cy="3440047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68" name="Google Shape;68;p7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75" name="Google Shape;75;p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32640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2"/>
          </p:nvPr>
        </p:nvSpPr>
        <p:spPr>
          <a:xfrm>
            <a:off x="4650178" y="1584425"/>
            <a:ext cx="32640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raphicdesign.stackexchange.com/questions/7574/how-to-draw-aqua-backgrounds-like-thi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ctrTitle"/>
          </p:nvPr>
        </p:nvSpPr>
        <p:spPr>
          <a:xfrm>
            <a:off x="71920" y="1682635"/>
            <a:ext cx="4962313" cy="16153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200" dirty="0" err="1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rriweather" panose="020B0604020202020204" charset="0"/>
                <a:ea typeface="Adobe 仿宋 Std R" panose="02020400000000000000" pitchFamily="18" charset="-122"/>
                <a:cs typeface="+mn-ea"/>
                <a:sym typeface="+mn-lt"/>
              </a:rPr>
              <a:t>MovieSearch</a:t>
            </a:r>
            <a:r>
              <a:rPr lang="en-US" altLang="zh-CN" sz="2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rriweather" panose="020B0604020202020204" charset="0"/>
                <a:ea typeface="Adobe 仿宋 Std R" panose="02020400000000000000" pitchFamily="18" charset="-122"/>
                <a:cs typeface="+mn-ea"/>
                <a:sym typeface="+mn-lt"/>
              </a:rPr>
              <a:t>: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 smart movie search engine</a:t>
            </a:r>
            <a:br>
              <a:rPr lang="en-US" dirty="0"/>
            </a:br>
            <a:b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rriweather" panose="020B0604020202020204" charset="0"/>
                <a:ea typeface="Adobe 仿宋 Std R" panose="02020400000000000000" pitchFamily="18" charset="-122"/>
                <a:cs typeface="+mn-ea"/>
                <a:sym typeface="+mn-lt"/>
              </a:rPr>
            </a:br>
            <a:endParaRPr sz="2200" dirty="0">
              <a:latin typeface="Merriweather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00025"/>
            <a:ext cx="944101" cy="94410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04201" y="3188607"/>
            <a:ext cx="3697749" cy="110036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29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rriweather" panose="020B0604020202020204" charset="0"/>
                <a:ea typeface="Adobe 仿宋 Std R" panose="02020400000000000000" pitchFamily="18" charset="-122"/>
                <a:cs typeface="+mn-ea"/>
                <a:sym typeface="Merriweather"/>
              </a:rPr>
              <a:t>Davide Liu (</a:t>
            </a:r>
            <a:r>
              <a:rPr lang="zh-CN" altLang="it-IT" sz="29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rriweather" panose="020B0604020202020204" charset="0"/>
                <a:ea typeface="Adobe 仿宋 Std R" panose="02020400000000000000" pitchFamily="18" charset="-122"/>
                <a:cs typeface="+mn-ea"/>
                <a:sym typeface="Merriweather"/>
              </a:rPr>
              <a:t>刘大为</a:t>
            </a:r>
            <a:r>
              <a:rPr lang="it-IT" altLang="zh-CN" sz="29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rriweather" panose="020B0604020202020204" charset="0"/>
                <a:ea typeface="Adobe 仿宋 Std R" panose="02020400000000000000" pitchFamily="18" charset="-122"/>
                <a:cs typeface="+mn-ea"/>
                <a:sym typeface="Merriweather"/>
              </a:rPr>
              <a:t>) </a:t>
            </a:r>
            <a:r>
              <a:rPr lang="en-GB" sz="29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rriweather" panose="020B0604020202020204" charset="0"/>
                <a:ea typeface="Adobe 仿宋 Std R" panose="02020400000000000000" pitchFamily="18" charset="-122"/>
                <a:cs typeface="+mn-ea"/>
                <a:sym typeface="Merriweather"/>
              </a:rPr>
              <a:t>2019280806</a:t>
            </a:r>
          </a:p>
          <a:p>
            <a:pPr algn="ctr">
              <a:lnSpc>
                <a:spcPct val="150000"/>
              </a:lnSpc>
            </a:pPr>
            <a:r>
              <a:rPr lang="en-GB" sz="29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rriweather" panose="020B0604020202020204" charset="0"/>
                <a:ea typeface="Adobe 仿宋 Std R" panose="02020400000000000000" pitchFamily="18" charset="-122"/>
                <a:cs typeface="+mn-ea"/>
                <a:sym typeface="Merriweather"/>
              </a:rPr>
              <a:t>(May 20, 2020)</a:t>
            </a:r>
            <a:r>
              <a:rPr lang="it-IT" altLang="zh-CN" sz="29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rriweather" panose="020B0604020202020204" charset="0"/>
                <a:ea typeface="Adobe 仿宋 Std R" panose="02020400000000000000" pitchFamily="18" charset="-122"/>
                <a:cs typeface="+mn-ea"/>
                <a:sym typeface="Merriweather"/>
              </a:rPr>
              <a:t> </a:t>
            </a:r>
          </a:p>
          <a:p>
            <a:endParaRPr lang="en-GB" b="1" dirty="0">
              <a:solidFill>
                <a:srgbClr val="7030A0"/>
              </a:solidFill>
              <a:latin typeface="Bookman Old Style" panose="020506040505050202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86074" y="495875"/>
            <a:ext cx="5084331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REVIEWS CLASSIFICATION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178336" y="4522128"/>
            <a:ext cx="327948" cy="297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it-IT" sz="1400" b="1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sz="1400"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01" y="200026"/>
            <a:ext cx="857250" cy="857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2DA2D9-D2AD-4025-9525-532E3319D7C0}"/>
              </a:ext>
            </a:extLst>
          </p:cNvPr>
          <p:cNvSpPr/>
          <p:nvPr/>
        </p:nvSpPr>
        <p:spPr>
          <a:xfrm>
            <a:off x="637716" y="1853305"/>
            <a:ext cx="6212910" cy="3289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Reviews are classified into positive and  negative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Bert</a:t>
            </a:r>
            <a:r>
              <a:rPr lang="en-US" dirty="0">
                <a:latin typeface="Merriweather" panose="020B0604020202020204" charset="0"/>
              </a:rPr>
              <a:t> model fine-tuned on the IMDb movie reviews dataset (97%+) accuracy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Same as for the recommender system, predictions are not real time but have been performed before uploading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 </a:t>
            </a:r>
            <a:r>
              <a:rPr lang="en-US" dirty="0">
                <a:latin typeface="Merriweather" panose="020B0604020202020204" charset="0"/>
              </a:rPr>
              <a:t>Labeled review may reward the user with an immediate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feedback</a:t>
            </a:r>
            <a:r>
              <a:rPr lang="en-US" dirty="0">
                <a:latin typeface="Merriweather" panose="020B0604020202020204" charset="0"/>
              </a:rPr>
              <a:t> of how much a specific movie has been appreciated by the public without needing to read all of them</a:t>
            </a:r>
            <a:endParaRPr lang="en-US" b="1" dirty="0"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</p:txBody>
      </p:sp>
      <p:sp>
        <p:nvSpPr>
          <p:cNvPr id="4" name="AutoShape 2" descr="Hadoop Vs. MongoDB: Which Platform is Better for Handling Big Data ...">
            <a:extLst>
              <a:ext uri="{FF2B5EF4-FFF2-40B4-BE49-F238E27FC236}">
                <a16:creationId xmlns:a16="http://schemas.microsoft.com/office/drawing/2014/main" id="{4E18D99E-1A25-4916-9E94-74D098363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640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86074" y="495875"/>
            <a:ext cx="5084331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CHALLENGES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178336" y="4522128"/>
            <a:ext cx="166124" cy="297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400" b="1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pPr/>
              <a:t>11</a:t>
            </a:fld>
            <a:endParaRPr sz="1400"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01" y="200026"/>
            <a:ext cx="857250" cy="857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2DA2D9-D2AD-4025-9525-532E3319D7C0}"/>
              </a:ext>
            </a:extLst>
          </p:cNvPr>
          <p:cNvSpPr/>
          <p:nvPr/>
        </p:nvSpPr>
        <p:spPr>
          <a:xfrm>
            <a:off x="637716" y="1853305"/>
            <a:ext cx="6212910" cy="3289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Learning how to use the framework Django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Chosen Django since it gives the possibility to work with Python and its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machine learning </a:t>
            </a:r>
            <a:r>
              <a:rPr lang="en-US" dirty="0">
                <a:latin typeface="Merriweather" panose="020B0604020202020204" charset="0"/>
              </a:rPr>
              <a:t>libraries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Chosen a </a:t>
            </a:r>
            <a:r>
              <a:rPr lang="it-IT" dirty="0">
                <a:latin typeface="Merriweather" panose="020B0604020202020204" charset="0"/>
              </a:rPr>
              <a:t>document-oriented database over a relational database due to the 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heterogeneity</a:t>
            </a:r>
            <a:r>
              <a:rPr lang="it-IT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 of the data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it-IT" dirty="0">
                <a:latin typeface="Merriweather" panose="020B0604020202020204" charset="0"/>
              </a:rPr>
              <a:t>Spent lot of time to preprocess and clean the data, many values were missing and some couldn’t be replaced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it-IT" dirty="0">
                <a:latin typeface="Merriweather" panose="020B0604020202020204" charset="0"/>
              </a:rPr>
              <a:t>Chosen Bootstrap 4 for front-end in order to minimize CSS utilization</a:t>
            </a: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</p:txBody>
      </p:sp>
      <p:sp>
        <p:nvSpPr>
          <p:cNvPr id="4" name="AutoShape 2" descr="Hadoop Vs. MongoDB: Which Platform is Better for Handling Big Data ...">
            <a:extLst>
              <a:ext uri="{FF2B5EF4-FFF2-40B4-BE49-F238E27FC236}">
                <a16:creationId xmlns:a16="http://schemas.microsoft.com/office/drawing/2014/main" id="{4E18D99E-1A25-4916-9E94-74D098363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78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86074" y="495875"/>
            <a:ext cx="5084331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FUTURE WORK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178336" y="4522128"/>
            <a:ext cx="387020" cy="297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400" b="1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pPr/>
              <a:t>12</a:t>
            </a:fld>
            <a:endParaRPr sz="1400"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01" y="200026"/>
            <a:ext cx="857250" cy="857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2DA2D9-D2AD-4025-9525-532E3319D7C0}"/>
              </a:ext>
            </a:extLst>
          </p:cNvPr>
          <p:cNvSpPr/>
          <p:nvPr/>
        </p:nvSpPr>
        <p:spPr>
          <a:xfrm>
            <a:off x="637716" y="1853305"/>
            <a:ext cx="6212910" cy="3289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Crawling</a:t>
            </a:r>
            <a:r>
              <a:rPr lang="it-IT" dirty="0">
                <a:latin typeface="Merriweather" panose="020B0604020202020204" charset="0"/>
              </a:rPr>
              <a:t> more data: some movies are missing their poster and reviews</a:t>
            </a:r>
            <a:endParaRPr lang="en-US" dirty="0"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Login</a:t>
            </a:r>
            <a:r>
              <a:rPr lang="it-IT" dirty="0">
                <a:latin typeface="Merriweather" panose="020B0604020202020204" charset="0"/>
              </a:rPr>
              <a:t> system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it-IT" dirty="0">
                <a:latin typeface="Merriweather" panose="020B0604020202020204" charset="0"/>
              </a:rPr>
              <a:t>Allow users to write their own review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Modify the recommendation system such that recommendations would not be based only on the content of the movies but also on 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user interactions</a:t>
            </a:r>
            <a:r>
              <a:rPr lang="en-US" dirty="0">
                <a:latin typeface="Merriweather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dirty="0"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</p:txBody>
      </p:sp>
      <p:sp>
        <p:nvSpPr>
          <p:cNvPr id="4" name="AutoShape 2" descr="Hadoop Vs. MongoDB: Which Platform is Better for Handling Big Data ...">
            <a:extLst>
              <a:ext uri="{FF2B5EF4-FFF2-40B4-BE49-F238E27FC236}">
                <a16:creationId xmlns:a16="http://schemas.microsoft.com/office/drawing/2014/main" id="{4E18D99E-1A25-4916-9E94-74D098363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10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2924175" y="2375838"/>
            <a:ext cx="3124200" cy="5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/>
              <a:t>THANK YOU</a:t>
            </a:r>
            <a:endParaRPr sz="40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86075" y="495875"/>
            <a:ext cx="450515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</a:rPr>
              <a:t>HEADLINES: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149761" y="4550703"/>
            <a:ext cx="166124" cy="297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1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fld>
            <a:endParaRPr sz="1400"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70056" y="1749133"/>
            <a:ext cx="4319162" cy="2470442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zh-CN" sz="1200" b="1" spc="200" dirty="0">
                <a:solidFill>
                  <a:schemeClr val="tx1"/>
                </a:solidFill>
                <a:latin typeface="Merriweather" panose="020B0604020202020204" charset="0"/>
              </a:rPr>
              <a:t>Introduction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zh-CN" sz="1200" b="1" spc="200" dirty="0">
                <a:solidFill>
                  <a:schemeClr val="tx1"/>
                </a:solidFill>
                <a:latin typeface="Merriweather" panose="020B0604020202020204" charset="0"/>
              </a:rPr>
              <a:t>Motivations and related work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zh-CN" sz="1200" b="1" spc="200" dirty="0">
                <a:solidFill>
                  <a:schemeClr val="tx1"/>
                </a:solidFill>
                <a:latin typeface="Merriweather" panose="020B0604020202020204" charset="0"/>
              </a:rPr>
              <a:t>Datasets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zh-CN" sz="1200" b="1" spc="200" dirty="0">
                <a:solidFill>
                  <a:schemeClr val="tx1"/>
                </a:solidFill>
                <a:latin typeface="Merriweather" panose="020B0604020202020204" charset="0"/>
              </a:rPr>
              <a:t>Design and implementation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zh-CN" sz="1200" b="1" spc="200" dirty="0">
                <a:solidFill>
                  <a:schemeClr val="tx1"/>
                </a:solidFill>
                <a:latin typeface="Merriweather" panose="020B0604020202020204" charset="0"/>
              </a:rPr>
              <a:t>Challenges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zh-CN" sz="1200" b="1" spc="200" dirty="0">
                <a:solidFill>
                  <a:schemeClr val="tx1"/>
                </a:solidFill>
                <a:latin typeface="Merriweather" panose="020B0604020202020204" charset="0"/>
              </a:rPr>
              <a:t>Future work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01" y="200026"/>
            <a:ext cx="8572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86074" y="495875"/>
            <a:ext cx="5084331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INTRODUCTION</a:t>
            </a:r>
            <a:r>
              <a:rPr lang="en-US" dirty="0">
                <a:solidFill>
                  <a:srgbClr val="7030A0"/>
                </a:solidFill>
              </a:rPr>
              <a:t>: MOVIESEARCH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178336" y="4522128"/>
            <a:ext cx="166124" cy="297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400" b="1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pPr/>
              <a:t>3</a:t>
            </a:fld>
            <a:endParaRPr sz="1400"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01" y="200026"/>
            <a:ext cx="857250" cy="857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2DA2D9-D2AD-4025-9525-532E3319D7C0}"/>
              </a:ext>
            </a:extLst>
          </p:cNvPr>
          <p:cNvSpPr/>
          <p:nvPr/>
        </p:nvSpPr>
        <p:spPr>
          <a:xfrm>
            <a:off x="637716" y="1853305"/>
            <a:ext cx="7507285" cy="296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Content speciﬁc search engine with the aim to retrieve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movies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Search engine relies on the 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OkapiBM25</a:t>
            </a:r>
            <a:r>
              <a:rPr lang="en-US" b="1" dirty="0">
                <a:latin typeface="Merriweather" panose="020B0604020202020204" charset="0"/>
              </a:rPr>
              <a:t> </a:t>
            </a:r>
            <a:r>
              <a:rPr lang="en-US" dirty="0">
                <a:latin typeface="Merriweather" panose="020B0604020202020204" charset="0"/>
              </a:rPr>
              <a:t>algorithm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Back-end developed with the framework 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Django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Front-end based on 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Bootstrap 4</a:t>
            </a:r>
            <a:r>
              <a:rPr lang="en-US" dirty="0">
                <a:latin typeface="Merriweather" panose="020B0604020202020204" charset="0"/>
              </a:rPr>
              <a:t> and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Html5</a:t>
            </a:r>
            <a:endParaRPr lang="en-US" b="1" i="1" dirty="0">
              <a:solidFill>
                <a:schemeClr val="accent3">
                  <a:lumMod val="50000"/>
                </a:schemeClr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Data stored in 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MongoDB</a:t>
            </a:r>
            <a:r>
              <a:rPr lang="en-US" dirty="0">
                <a:latin typeface="Merriweather" panose="020B0604020202020204" charset="0"/>
              </a:rPr>
              <a:t> database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Content-based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recommendation system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Deep learning </a:t>
            </a:r>
            <a:r>
              <a:rPr lang="en-US" dirty="0">
                <a:latin typeface="Merriweather" panose="020B0604020202020204" charset="0"/>
              </a:rPr>
              <a:t>model to classify movies’ reviews</a:t>
            </a: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</p:txBody>
      </p:sp>
      <p:sp>
        <p:nvSpPr>
          <p:cNvPr id="4" name="AutoShape 2" descr="Hadoop Vs. MongoDB: Which Platform is Better for Handling Big Data ...">
            <a:extLst>
              <a:ext uri="{FF2B5EF4-FFF2-40B4-BE49-F238E27FC236}">
                <a16:creationId xmlns:a16="http://schemas.microsoft.com/office/drawing/2014/main" id="{4E18D99E-1A25-4916-9E94-74D098363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28" name="Picture 4" descr="Hadoop Vs. MongoDB: Which Platform is Better for Handling Big Data ...">
            <a:extLst>
              <a:ext uri="{FF2B5EF4-FFF2-40B4-BE49-F238E27FC236}">
                <a16:creationId xmlns:a16="http://schemas.microsoft.com/office/drawing/2014/main" id="{D1ACBD06-8397-4E8A-A455-E5CEBC41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647" y="1264564"/>
            <a:ext cx="1245035" cy="14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jango Community | Django">
            <a:extLst>
              <a:ext uri="{FF2B5EF4-FFF2-40B4-BE49-F238E27FC236}">
                <a16:creationId xmlns:a16="http://schemas.microsoft.com/office/drawing/2014/main" id="{FCD77C2A-46FD-4744-94ED-D9202CE0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7" y="4364256"/>
            <a:ext cx="124548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4 – The Most Popular HTML, CSS, and JS Library | jQuery ...">
            <a:extLst>
              <a:ext uri="{FF2B5EF4-FFF2-40B4-BE49-F238E27FC236}">
                <a16:creationId xmlns:a16="http://schemas.microsoft.com/office/drawing/2014/main" id="{A19330ED-CB5D-41AC-81E0-83CAFE6A6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511" y="2273164"/>
            <a:ext cx="1243628" cy="99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3C HTML5 Logo">
            <a:extLst>
              <a:ext uri="{FF2B5EF4-FFF2-40B4-BE49-F238E27FC236}">
                <a16:creationId xmlns:a16="http://schemas.microsoft.com/office/drawing/2014/main" id="{A9282DB1-F3BC-4D56-B62D-99BC1C0E7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146" y="3472435"/>
            <a:ext cx="813001" cy="81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87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86074" y="495875"/>
            <a:ext cx="5084331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MOTIVATIONS AND RELATED WORK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178336" y="4522128"/>
            <a:ext cx="166124" cy="297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400" b="1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pPr/>
              <a:t>4</a:t>
            </a:fld>
            <a:endParaRPr sz="1400"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01" y="200026"/>
            <a:ext cx="857250" cy="857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2DA2D9-D2AD-4025-9525-532E3319D7C0}"/>
              </a:ext>
            </a:extLst>
          </p:cNvPr>
          <p:cNvSpPr/>
          <p:nvPr/>
        </p:nvSpPr>
        <p:spPr>
          <a:xfrm>
            <a:off x="637716" y="1853305"/>
            <a:ext cx="4966671" cy="26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Movies</a:t>
            </a:r>
            <a:r>
              <a:rPr lang="en-US" dirty="0">
                <a:latin typeface="Merriweather" panose="020B0604020202020204" charset="0"/>
              </a:rPr>
              <a:t> search engine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User friendly interface both for desktops and smartphones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Fast, powerful and efficient search algorithm</a:t>
            </a: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Allow users to immediately have an idea about the content of retrieved movies</a:t>
            </a:r>
            <a:endParaRPr lang="en-US" b="1" dirty="0"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IMDb</a:t>
            </a:r>
            <a:r>
              <a:rPr lang="en-US" dirty="0">
                <a:latin typeface="Merriweather" panose="020B0604020202020204" charset="0"/>
              </a:rPr>
              <a:t> movies database is the most similar work</a:t>
            </a: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</p:txBody>
      </p:sp>
      <p:sp>
        <p:nvSpPr>
          <p:cNvPr id="4" name="AutoShape 2" descr="Hadoop Vs. MongoDB: Which Platform is Better for Handling Big Data ...">
            <a:extLst>
              <a:ext uri="{FF2B5EF4-FFF2-40B4-BE49-F238E27FC236}">
                <a16:creationId xmlns:a16="http://schemas.microsoft.com/office/drawing/2014/main" id="{4E18D99E-1A25-4916-9E94-74D098363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E3C569-2668-4918-B246-D86187E01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33" y="1476836"/>
            <a:ext cx="2447722" cy="1885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01C0E-C413-4F4A-BB7B-F9689D62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575" y="3443749"/>
            <a:ext cx="2643756" cy="16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7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86074" y="495875"/>
            <a:ext cx="5084331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MAIN DIFFERENCES BETWEEN IMDb AND MOVIESEARCH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178336" y="4522128"/>
            <a:ext cx="166124" cy="297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400" b="1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pPr/>
              <a:t>5</a:t>
            </a:fld>
            <a:endParaRPr sz="1400"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01" y="200026"/>
            <a:ext cx="857250" cy="857250"/>
          </a:xfrm>
          <a:prstGeom prst="rect">
            <a:avLst/>
          </a:prstGeom>
        </p:spPr>
      </p:pic>
      <p:sp>
        <p:nvSpPr>
          <p:cNvPr id="4" name="AutoShape 2" descr="Hadoop Vs. MongoDB: Which Platform is Better for Handling Big Data ...">
            <a:extLst>
              <a:ext uri="{FF2B5EF4-FFF2-40B4-BE49-F238E27FC236}">
                <a16:creationId xmlns:a16="http://schemas.microsoft.com/office/drawing/2014/main" id="{4E18D99E-1A25-4916-9E94-74D098363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899ED7E-DD07-4F8C-9093-DE867A2FF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48477"/>
              </p:ext>
            </p:extLst>
          </p:nvPr>
        </p:nvGraphicFramePr>
        <p:xfrm>
          <a:off x="799540" y="1435632"/>
          <a:ext cx="6582027" cy="3601720"/>
        </p:xfrm>
        <a:graphic>
          <a:graphicData uri="http://schemas.openxmlformats.org/drawingml/2006/table">
            <a:tbl>
              <a:tblPr firstRow="1" bandRow="1">
                <a:tableStyleId>{4AFF1B4C-E4DC-4D6E-A6CB-5BE498339347}</a:tableStyleId>
              </a:tblPr>
              <a:tblGrid>
                <a:gridCol w="2194009">
                  <a:extLst>
                    <a:ext uri="{9D8B030D-6E8A-4147-A177-3AD203B41FA5}">
                      <a16:colId xmlns:a16="http://schemas.microsoft.com/office/drawing/2014/main" val="121394081"/>
                    </a:ext>
                  </a:extLst>
                </a:gridCol>
                <a:gridCol w="2194009">
                  <a:extLst>
                    <a:ext uri="{9D8B030D-6E8A-4147-A177-3AD203B41FA5}">
                      <a16:colId xmlns:a16="http://schemas.microsoft.com/office/drawing/2014/main" val="827714504"/>
                    </a:ext>
                  </a:extLst>
                </a:gridCol>
                <a:gridCol w="2194009">
                  <a:extLst>
                    <a:ext uri="{9D8B030D-6E8A-4147-A177-3AD203B41FA5}">
                      <a16:colId xmlns:a16="http://schemas.microsoft.com/office/drawing/2014/main" val="107065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Feature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IMDb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MovieSearch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2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Query search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Query strings matching on movies’ title.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/>
                        <a:t>Query strings matching on movies’ title, actors, overview...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6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Movies’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Lot of information, sometimes can be chaotic.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Less but useful information, can be read in a few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85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Reviews’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Reviews’ score given by their author.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Reviews’ score given by a deep learning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1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Lot of pages and buttons, requires more time to explore.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Clean interface, immediate to understand.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Retriavable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Movies, actors, companies,...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Only movies.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91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93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86074" y="495875"/>
            <a:ext cx="5084331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DATASETS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178336" y="4522128"/>
            <a:ext cx="166124" cy="297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400" b="1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pPr/>
              <a:t>6</a:t>
            </a:fld>
            <a:endParaRPr sz="1400"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01" y="200026"/>
            <a:ext cx="857250" cy="857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2DA2D9-D2AD-4025-9525-532E3319D7C0}"/>
              </a:ext>
            </a:extLst>
          </p:cNvPr>
          <p:cNvSpPr/>
          <p:nvPr/>
        </p:nvSpPr>
        <p:spPr>
          <a:xfrm>
            <a:off x="637716" y="1853305"/>
            <a:ext cx="4885555" cy="361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TMDB 5000 Movie Dataset</a:t>
            </a:r>
            <a:r>
              <a:rPr lang="it-IT" dirty="0">
                <a:latin typeface="Merriweather" panose="020B0604020202020204" charset="0"/>
              </a:rPr>
              <a:t>: contains information about 5000 movies crawled from Imdb</a:t>
            </a:r>
            <a:endParaRPr lang="en-US" dirty="0"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Movies Posters</a:t>
            </a:r>
            <a:r>
              <a:rPr lang="en-US" dirty="0">
                <a:latin typeface="Merriweather" panose="020B0604020202020204" charset="0"/>
              </a:rPr>
              <a:t>: contains the poster of about 50k movies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Large Movie Review Dataset</a:t>
            </a:r>
            <a:r>
              <a:rPr lang="it-IT" dirty="0">
                <a:latin typeface="Merriweather" panose="020B0604020202020204" charset="0"/>
              </a:rPr>
              <a:t>: </a:t>
            </a:r>
            <a:r>
              <a:rPr lang="en-US" dirty="0">
                <a:latin typeface="Merriweather" panose="020B0604020202020204" charset="0"/>
              </a:rPr>
              <a:t>provides a set of 25,000 highly polar movie reviews for training, and 25,000 for testing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Most of the work has been spent in preprocessing and cleaning the datasets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</p:txBody>
      </p:sp>
      <p:sp>
        <p:nvSpPr>
          <p:cNvPr id="4" name="AutoShape 2" descr="Hadoop Vs. MongoDB: Which Platform is Better for Handling Big Data ...">
            <a:extLst>
              <a:ext uri="{FF2B5EF4-FFF2-40B4-BE49-F238E27FC236}">
                <a16:creationId xmlns:a16="http://schemas.microsoft.com/office/drawing/2014/main" id="{4E18D99E-1A25-4916-9E94-74D098363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170" name="Picture 2" descr="The Avengers Poster">
            <a:extLst>
              <a:ext uri="{FF2B5EF4-FFF2-40B4-BE49-F238E27FC236}">
                <a16:creationId xmlns:a16="http://schemas.microsoft.com/office/drawing/2014/main" id="{6B373524-EA45-41CA-AF35-29BBE5C61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86" y="1277540"/>
            <a:ext cx="1183522" cy="17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vatar Poster">
            <a:extLst>
              <a:ext uri="{FF2B5EF4-FFF2-40B4-BE49-F238E27FC236}">
                <a16:creationId xmlns:a16="http://schemas.microsoft.com/office/drawing/2014/main" id="{EB5D332B-596B-4414-86E7-D9A8C1818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89" y="2148924"/>
            <a:ext cx="1183522" cy="17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p Man 4: The Finale Poster">
            <a:extLst>
              <a:ext uri="{FF2B5EF4-FFF2-40B4-BE49-F238E27FC236}">
                <a16:creationId xmlns:a16="http://schemas.microsoft.com/office/drawing/2014/main" id="{02BDCDEC-69A5-4BAD-96C2-D3A2BDFE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980" y="3160418"/>
            <a:ext cx="1088372" cy="16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8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86074" y="495875"/>
            <a:ext cx="5084331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SEARCH ALGORITHM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178336" y="4522128"/>
            <a:ext cx="166124" cy="297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400" b="1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pPr/>
              <a:t>7</a:t>
            </a:fld>
            <a:endParaRPr sz="1400"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01" y="200026"/>
            <a:ext cx="857250" cy="857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2DA2D9-D2AD-4025-9525-532E3319D7C0}"/>
              </a:ext>
            </a:extLst>
          </p:cNvPr>
          <p:cNvSpPr/>
          <p:nvPr/>
        </p:nvSpPr>
        <p:spPr>
          <a:xfrm>
            <a:off x="637716" y="1853305"/>
            <a:ext cx="6212910" cy="361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OkapiBM25</a:t>
            </a:r>
            <a:r>
              <a:rPr lang="en-US" dirty="0">
                <a:latin typeface="Merriweather" panose="020B0604020202020204" charset="0"/>
              </a:rPr>
              <a:t> to estimate the relevance of documents to a given search query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Represents state-of-the-art TF-IDF-like retrieval functions used in document retrieval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Takes into consideration: title, overview, cast and production companies of a movie</a:t>
            </a:r>
            <a:endParaRPr lang="en-US" b="1" dirty="0"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Machine learning based search algorithms hard to train due to the lack of an appropriate dataset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dirty="0"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</p:txBody>
      </p:sp>
      <p:sp>
        <p:nvSpPr>
          <p:cNvPr id="4" name="AutoShape 2" descr="Hadoop Vs. MongoDB: Which Platform is Better for Handling Big Data ...">
            <a:extLst>
              <a:ext uri="{FF2B5EF4-FFF2-40B4-BE49-F238E27FC236}">
                <a16:creationId xmlns:a16="http://schemas.microsoft.com/office/drawing/2014/main" id="{4E18D99E-1A25-4916-9E94-74D098363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3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86074" y="495875"/>
            <a:ext cx="5084331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SEARCH ALGORITHM: ENHANCEMENTS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178336" y="4522128"/>
            <a:ext cx="166124" cy="297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400" b="1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pPr/>
              <a:t>8</a:t>
            </a:fld>
            <a:endParaRPr sz="1400"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01" y="200026"/>
            <a:ext cx="857250" cy="857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2DA2D9-D2AD-4025-9525-532E3319D7C0}"/>
              </a:ext>
            </a:extLst>
          </p:cNvPr>
          <p:cNvSpPr/>
          <p:nvPr/>
        </p:nvSpPr>
        <p:spPr>
          <a:xfrm>
            <a:off x="559749" y="1654202"/>
            <a:ext cx="4262284" cy="39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A words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reverse index </a:t>
            </a:r>
            <a:r>
              <a:rPr lang="en-US" dirty="0">
                <a:latin typeface="Merriweather" panose="020B0604020202020204" charset="0"/>
              </a:rPr>
              <a:t>is used to limit the scope of the search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Retrieved movies are temporary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cached</a:t>
            </a:r>
            <a:r>
              <a:rPr lang="en-US" dirty="0">
                <a:latin typeface="Merriweather" panose="020B0604020202020204" charset="0"/>
              </a:rPr>
              <a:t> by the system so to avoid having to retrieve them from the database for future</a:t>
            </a:r>
            <a:endParaRPr lang="en-US" b="1" dirty="0"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Words contained in the title of a movie have double weight: users tend to search movies by title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A query is first preprocessed: stemming, removing punctuation, </a:t>
            </a:r>
            <a:r>
              <a:rPr lang="en-US" dirty="0" err="1">
                <a:latin typeface="Merriweather" panose="020B0604020202020204" charset="0"/>
              </a:rPr>
              <a:t>stopwords</a:t>
            </a:r>
            <a:r>
              <a:rPr lang="en-US" dirty="0">
                <a:latin typeface="Merriweather" panose="020B0604020202020204" charset="0"/>
              </a:rPr>
              <a:t>, …  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</p:txBody>
      </p:sp>
      <p:sp>
        <p:nvSpPr>
          <p:cNvPr id="4" name="AutoShape 2" descr="Hadoop Vs. MongoDB: Which Platform is Better for Handling Big Data ...">
            <a:extLst>
              <a:ext uri="{FF2B5EF4-FFF2-40B4-BE49-F238E27FC236}">
                <a16:creationId xmlns:a16="http://schemas.microsoft.com/office/drawing/2014/main" id="{4E18D99E-1A25-4916-9E94-74D098363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D55137-596F-4BA2-8058-05116601F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665" y="2587178"/>
            <a:ext cx="4262284" cy="13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9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486074" y="495875"/>
            <a:ext cx="5084331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RECOMMENDATION SYSTEM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178336" y="4522128"/>
            <a:ext cx="166124" cy="297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400" b="1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pPr/>
              <a:t>9</a:t>
            </a:fld>
            <a:endParaRPr sz="1400"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01" y="200026"/>
            <a:ext cx="857250" cy="857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2DA2D9-D2AD-4025-9525-532E3319D7C0}"/>
              </a:ext>
            </a:extLst>
          </p:cNvPr>
          <p:cNvSpPr/>
          <p:nvPr/>
        </p:nvSpPr>
        <p:spPr>
          <a:xfrm>
            <a:off x="637715" y="1853305"/>
            <a:ext cx="7164181" cy="199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Content based recommendation system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erriweather" panose="020B0604020202020204" charset="0"/>
              </a:rPr>
              <a:t>K-neighbors</a:t>
            </a:r>
            <a:r>
              <a:rPr lang="en-US" dirty="0">
                <a:latin typeface="Merriweather" panose="020B0604020202020204" charset="0"/>
              </a:rPr>
              <a:t> to compute movies similarity (similarity matrix)</a:t>
            </a:r>
            <a:endParaRPr lang="en-US" b="1" dirty="0"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Recommendations are not real time but computed while uploading the dataset</a:t>
            </a: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Merriweather" panose="020B0604020202020204" charset="0"/>
              </a:rPr>
              <a:t>Tries to exclude prequels and sequels: a user might already know about them</a:t>
            </a: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00B050"/>
              </a:solidFill>
              <a:latin typeface="Merriweather" panose="020B0604020202020204" charset="0"/>
            </a:endParaRPr>
          </a:p>
        </p:txBody>
      </p:sp>
      <p:sp>
        <p:nvSpPr>
          <p:cNvPr id="4" name="AutoShape 2" descr="Hadoop Vs. MongoDB: Which Platform is Better for Handling Big Data ...">
            <a:extLst>
              <a:ext uri="{FF2B5EF4-FFF2-40B4-BE49-F238E27FC236}">
                <a16:creationId xmlns:a16="http://schemas.microsoft.com/office/drawing/2014/main" id="{4E18D99E-1A25-4916-9E94-74D098363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D21AFF-1B06-4756-97FC-C0F1BC5DF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6" y="3643707"/>
            <a:ext cx="5390535" cy="117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44604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546</Words>
  <Application>Microsoft Office PowerPoint</Application>
  <PresentationFormat>On-screen Show (16:9)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Bookman Old Style</vt:lpstr>
      <vt:lpstr>Wingdings</vt:lpstr>
      <vt:lpstr>IBM Plex Sans</vt:lpstr>
      <vt:lpstr>Arial</vt:lpstr>
      <vt:lpstr>Merriweather</vt:lpstr>
      <vt:lpstr>IBM Plex Sans Light</vt:lpstr>
      <vt:lpstr>Surrey template</vt:lpstr>
      <vt:lpstr>MovieSearch: a smart movie search engine  </vt:lpstr>
      <vt:lpstr>HEADLINES:</vt:lpstr>
      <vt:lpstr>INTRODUCTION: MOVIESEARCH</vt:lpstr>
      <vt:lpstr>MOTIVATIONS AND RELATED WORK</vt:lpstr>
      <vt:lpstr>MAIN DIFFERENCES BETWEEN IMDb AND MOVIESEARCH</vt:lpstr>
      <vt:lpstr>DATASETS</vt:lpstr>
      <vt:lpstr>SEARCH ALGORITHM</vt:lpstr>
      <vt:lpstr>SEARCH ALGORITHM: ENHANCEMENTS</vt:lpstr>
      <vt:lpstr>RECOMMENDATION SYSTEM</vt:lpstr>
      <vt:lpstr>REVIEWS CLASSIFICATION</vt:lpstr>
      <vt:lpstr>CHALLENGES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Carbon Neutral Energy for Sustainable Development of China Before 2100</dc:title>
  <dc:creator>user</dc:creator>
  <cp:lastModifiedBy>Davide Liu</cp:lastModifiedBy>
  <cp:revision>207</cp:revision>
  <dcterms:modified xsi:type="dcterms:W3CDTF">2020-05-14T10:34:44Z</dcterms:modified>
</cp:coreProperties>
</file>