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4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8" r:id="rId6"/>
    <p:sldId id="260" r:id="rId7"/>
    <p:sldId id="267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A2FA0F-2544-4AF9-B059-0A24B0277048}">
          <p14:sldIdLst>
            <p14:sldId id="256"/>
            <p14:sldId id="258"/>
            <p14:sldId id="257"/>
            <p14:sldId id="259"/>
            <p14:sldId id="268"/>
            <p14:sldId id="260"/>
            <p14:sldId id="267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8EA5-7220-466D-A42A-B1A3E675658D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144A-2BAC-48B9-9471-22D74CE239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33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37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67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2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6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1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6ED-8AEE-4076-97FA-9120444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217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Riconoscimento e tracciamento di elementi su video ad alta risoluzione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B21-1D08-4ED2-A3D7-E48841ED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817" y="3292318"/>
            <a:ext cx="4418119" cy="1473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Studente: Davide Liu</a:t>
            </a:r>
          </a:p>
          <a:p>
            <a:pPr algn="r"/>
            <a:r>
              <a:rPr lang="it-IT" dirty="0"/>
              <a:t>Relatore: Prof. Lamberto Ballan</a:t>
            </a:r>
          </a:p>
          <a:p>
            <a:pPr algn="r"/>
            <a:r>
              <a:rPr lang="it-IT" dirty="0"/>
              <a:t>Tutor aziendale: Leonardo Dal Zovo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43248-EB83-419A-878E-CD240F5BE24E}"/>
              </a:ext>
            </a:extLst>
          </p:cNvPr>
          <p:cNvSpPr/>
          <p:nvPr/>
        </p:nvSpPr>
        <p:spPr>
          <a:xfrm>
            <a:off x="3916202" y="4766011"/>
            <a:ext cx="6249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Università degli studi di Padova</a:t>
            </a: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Corso di Laurea Triennale in informatica</a:t>
            </a:r>
          </a:p>
          <a:p>
            <a:pPr algn="ctr"/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Esame di laurea</a:t>
            </a:r>
          </a:p>
        </p:txBody>
      </p:sp>
    </p:spTree>
    <p:extLst>
      <p:ext uri="{BB962C8B-B14F-4D97-AF65-F5344CB8AC3E}">
        <p14:creationId xmlns:p14="http://schemas.microsoft.com/office/powerpoint/2010/main" val="39645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B8-62BD-4942-89C3-80712280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635-38AB-42B2-BE9B-80154B2A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702532" cy="3777622"/>
          </a:xfrm>
        </p:spPr>
        <p:txBody>
          <a:bodyPr>
            <a:normAutofit/>
          </a:bodyPr>
          <a:lstStyle/>
          <a:p>
            <a:r>
              <a:rPr lang="it-IT" dirty="0"/>
              <a:t>Effettuare una detection per ogni frame</a:t>
            </a:r>
          </a:p>
          <a:p>
            <a:r>
              <a:rPr lang="it-IT" dirty="0"/>
              <a:t>Sfruttare dei trackers per tracciare gli elementi presenti nel video</a:t>
            </a:r>
          </a:p>
          <a:p>
            <a:r>
              <a:rPr lang="it-IT" dirty="0"/>
              <a:t>Ogni tracker usa un filtro per prevedere la prossima locazione dell’oggetto tracciato a partire dalle locazioni precedenti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Filtro di Kalman</a:t>
            </a:r>
          </a:p>
          <a:p>
            <a:r>
              <a:rPr lang="it-IT" dirty="0"/>
              <a:t>Assegnare ad ogni tracker il rispettivo oggetto tracciato individuato tramite la nuova detection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9BFC5CA-FAB3-4DF2-B808-73CDF727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8B14E97-D1D1-4B31-ACF0-79D39646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452" y="787782"/>
            <a:ext cx="10541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/>
              <a:t>/13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7C909-EC78-4F76-BB16-B0C1346B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92" y="502920"/>
            <a:ext cx="2369820" cy="1630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57B1E-8A03-4C9D-9ED1-EFC8962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92" y="4724400"/>
            <a:ext cx="2369820" cy="1630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E2ABD4-B87E-4837-A3DF-21E238FE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2" y="2613660"/>
            <a:ext cx="2369820" cy="163068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EC2664-8DDC-43EC-983E-3E8889934B56}"/>
              </a:ext>
            </a:extLst>
          </p:cNvPr>
          <p:cNvSpPr/>
          <p:nvPr/>
        </p:nvSpPr>
        <p:spPr>
          <a:xfrm rot="20107826">
            <a:off x="7748062" y="1872478"/>
            <a:ext cx="1087365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ED8579-6276-4BC4-B604-CFB636B1F832}"/>
              </a:ext>
            </a:extLst>
          </p:cNvPr>
          <p:cNvSpPr/>
          <p:nvPr/>
        </p:nvSpPr>
        <p:spPr>
          <a:xfrm>
            <a:off x="8087557" y="3376392"/>
            <a:ext cx="759200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455842A-67BF-405D-B57E-83517D613549}"/>
              </a:ext>
            </a:extLst>
          </p:cNvPr>
          <p:cNvSpPr/>
          <p:nvPr/>
        </p:nvSpPr>
        <p:spPr>
          <a:xfrm rot="998166">
            <a:off x="7729375" y="5102507"/>
            <a:ext cx="1087365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7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FD4-4B8C-4B39-8FDF-BCD7BC93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Assegnazione tracker-detection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596-0C6C-49B2-8C8F-D4A695D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Calcolare un valore di similarità per ogni coppia tracker-detection: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Intersection over Union (IoU)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Dimensione delle aree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Rapporto tra i lati</a:t>
            </a:r>
          </a:p>
          <a:p>
            <a:pPr>
              <a:lnSpc>
                <a:spcPct val="90000"/>
              </a:lnSpc>
            </a:pPr>
            <a:r>
              <a:rPr lang="it-IT" dirty="0"/>
              <a:t>Effettuare gli assegnamenti massimizzando il valore di similarità</a:t>
            </a:r>
          </a:p>
          <a:p>
            <a:pPr>
              <a:lnSpc>
                <a:spcPct val="90000"/>
              </a:lnSpc>
            </a:pPr>
            <a:r>
              <a:rPr lang="it-IT" dirty="0"/>
              <a:t>Creare nuovi tracker per tracciare eventuali nuovi oggetti</a:t>
            </a:r>
          </a:p>
          <a:p>
            <a:pPr>
              <a:lnSpc>
                <a:spcPct val="90000"/>
              </a:lnSpc>
            </a:pPr>
            <a:r>
              <a:rPr lang="it-IT" dirty="0"/>
              <a:t>Cancellare i trackers che da troppo frames non sono più stati assegnati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746EB-975D-4C3A-BBA7-B83AD5BA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9ED0-F0E4-4A99-A7FF-75BCC54C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698" y="787782"/>
            <a:ext cx="1071882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/>
              <a:t>/13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C2030-E078-4A8A-8AAE-02BE3368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4" y="1987853"/>
            <a:ext cx="3080278" cy="37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A494-A7DC-4D0E-90A8-D05FCC6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6A-8CEF-476E-969B-197B4F8C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VisDrone2019 formato da video ripresi da un drone</a:t>
            </a:r>
          </a:p>
          <a:p>
            <a:r>
              <a:rPr lang="it-IT" dirty="0"/>
              <a:t>Solo 5 categorie di elementi: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Detections molto più semplici rispetto al precedente dataset</a:t>
            </a:r>
          </a:p>
          <a:p>
            <a:r>
              <a:rPr lang="it-IT" dirty="0"/>
              <a:t>Circa il 70% degli oggetti vengono tracciati per almeno l’80% della loro durata</a:t>
            </a:r>
          </a:p>
          <a:p>
            <a:r>
              <a:rPr lang="it-IT" dirty="0"/>
              <a:t>Metriche IDF1 e MOTA circa al 50%</a:t>
            </a:r>
          </a:p>
          <a:p>
            <a:r>
              <a:rPr lang="it-IT" dirty="0"/>
              <a:t>Aumentando la qualità della detection aumenta anche la qualità del tracking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5244EA-7240-4855-AEA1-12F68C99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9047C-F1BB-4C4A-8F2A-356F6D6E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942" y="787782"/>
            <a:ext cx="10896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6246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917A-8033-4EA7-9F06-6ABD4CD1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93056-E5CE-455F-BA6D-4A8B6573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698" y="787782"/>
            <a:ext cx="1071882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/>
              <a:t>/13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3A905-1609-4D21-AE6E-B179D89C886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>
            <a:normAutofit/>
          </a:bodyPr>
          <a:lstStyle/>
          <a:p>
            <a:r>
              <a:rPr lang="it-IT" sz="5400" b="1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107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0FD-AF9A-4014-A1A1-7BC96B2B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Azienda - Studiomapp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BDE-F233-4572-BE20-E1D309B7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it-IT" dirty="0"/>
              <a:t>Startup innovativa fondata a ﬁne 2015 con sede a Ravenna</a:t>
            </a:r>
          </a:p>
          <a:p>
            <a:r>
              <a:rPr lang="it-IT" dirty="0"/>
              <a:t>Sviluppa algoritmi di intelligenza artiﬁciale applicati alla computer vision</a:t>
            </a:r>
          </a:p>
          <a:p>
            <a:r>
              <a:rPr lang="it-IT" dirty="0"/>
              <a:t>Studio del territorio tramite analisi di immagini satellitari</a:t>
            </a:r>
          </a:p>
          <a:p>
            <a:r>
              <a:rPr lang="it-IT" dirty="0"/>
              <a:t>Classificata al quarto posto nella sfida di object detection xView Challenge organizzata dal Pentagono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D467E6-69B7-4F2A-98BA-4805B919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E77FD-C122-41FA-8770-30CD409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r>
              <a:rPr lang="en-US" sz="1900"/>
              <a:t>/13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BA149-E2A0-444A-8A4D-B2B3AF1F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95" y="2125362"/>
            <a:ext cx="2451018" cy="40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95A4-E913-4C4C-A2C5-3D46B4D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D781-5B8C-4660-AB62-F1B6A261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 detection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586F4-04D3-4FA5-B30E-C8B6DFD7A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Object tracking</a:t>
            </a:r>
          </a:p>
          <a:p>
            <a:endParaRPr lang="it-IT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E617747-1DE2-45AD-A915-9E3BCC09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C64D2-1C5B-4322-AA7E-67AAD632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/>
              <a:t>/13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40A3-CF90-4F2A-98F5-67781EC065DB}"/>
              </a:ext>
            </a:extLst>
          </p:cNvPr>
          <p:cNvSpPr txBox="1"/>
          <p:nvPr/>
        </p:nvSpPr>
        <p:spPr>
          <a:xfrm>
            <a:off x="7279690" y="805562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’’If we want machines to think, we need to teach them to see’’ Li Fei Fei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3C532-BC26-479D-9222-B326433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8173"/>
            <a:ext cx="3506788" cy="350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B480C-90AD-48C3-B447-BCF9A3F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0" y="2968171"/>
            <a:ext cx="3506787" cy="3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9A0-7C92-4E95-8DF3-271506A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2E34-B50F-4DDB-AF2E-25242C591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Interpretare il contenuto di un immagine</a:t>
            </a:r>
          </a:p>
          <a:p>
            <a:r>
              <a:rPr lang="it-IT" dirty="0"/>
              <a:t>Riconoscere gli elementi presenti in essa: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Bounding box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Categoria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Probabilità</a:t>
            </a:r>
          </a:p>
          <a:p>
            <a:r>
              <a:rPr lang="it-IT" dirty="0"/>
              <a:t>Stato dell’arte: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Convolutional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Faster R-CNN</a:t>
            </a:r>
          </a:p>
          <a:p>
            <a:pPr marL="0" indent="0">
              <a:buNone/>
            </a:pPr>
            <a:endParaRPr lang="it-IT" dirty="0"/>
          </a:p>
          <a:p>
            <a:pPr marL="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025A9-78BF-4C58-9C08-431A5DF9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1474" y="2125663"/>
            <a:ext cx="3813040" cy="377825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FF9BD-7A91-462E-B310-2B89C042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8F1A3-CFAA-4F9B-9CCA-21AF5F5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9359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C00C-99AD-430C-A927-0888AD6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motivi per preferire lavorare su immagini in bassa risoluzione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545-D967-4C8E-B12B-6235E34A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maggior parte dei modelli esistenti lavorano su immagini in bassa risoluzione: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Le immagini troppo grandi verranno automaticamente ridimensionate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Perdita di risoluzione</a:t>
            </a:r>
          </a:p>
          <a:p>
            <a:r>
              <a:rPr lang="it-IT" dirty="0"/>
              <a:t>Processare immagini a bassa risoluzione è più efficiente</a:t>
            </a:r>
          </a:p>
          <a:p>
            <a:r>
              <a:rPr lang="it-IT" dirty="0"/>
              <a:t>I dataset attuali per allenare i modelli sono composti da milioni di immagini in bassa risoluzione (ImageNet):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I modelli che lavorano su immagini in alta definizione sono più difficili da allenare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A69B6C-1C13-4BE3-A4DC-80D3DB9D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0D825-2D5C-4053-953A-EC757C3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8884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B4B-AD7C-4E8C-B829-3F4C0103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Object detection con frammentazione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08F-AE02-49CA-8BA3-FC6CB5A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it-IT" dirty="0"/>
              <a:t>Suddividere un’ immagine in regioni</a:t>
            </a:r>
          </a:p>
          <a:p>
            <a:r>
              <a:rPr lang="it-IT" dirty="0"/>
              <a:t>Effettuare la detection su una regione alla volta</a:t>
            </a:r>
          </a:p>
          <a:p>
            <a:r>
              <a:rPr lang="it-IT" dirty="0"/>
              <a:t>Problema: uno stesso elemento può venire individuato più volte</a:t>
            </a:r>
          </a:p>
          <a:p>
            <a:r>
              <a:rPr lang="it-IT" dirty="0"/>
              <a:t>Non-max suppression da solo non è sufficiente</a:t>
            </a:r>
          </a:p>
          <a:p>
            <a:r>
              <a:rPr lang="it-IT" dirty="0"/>
              <a:t>Algoritmo per ricomporre le detections frammentate</a:t>
            </a:r>
          </a:p>
          <a:p>
            <a:r>
              <a:rPr lang="it-IT" dirty="0"/>
              <a:t>Individuare le detections che potrebbero appartenere allo stesso elemento e ricomporle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BD2A2-72E5-4155-B763-6E44716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6C6C-4620-43D1-B022-449833F7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/>
              <a:t>/13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65D9-012D-4B99-86F7-391DC13F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68" y="2129586"/>
            <a:ext cx="2775326" cy="37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D9B-8A7C-428E-B559-91E776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Ricomposizione detections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0AEF0-E2C4-4B56-AB3D-AE95C8876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2916691" cy="39126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15E02-37B0-4218-BBC6-F6E32111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7006" y="1905000"/>
            <a:ext cx="2865591" cy="391263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9B48B-E6B7-4B9F-9E9E-BAB4387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C5DAD-2415-42DE-81A3-4457EAC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/13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2B311-A696-4519-9A88-59B8E343E0E8}"/>
              </a:ext>
            </a:extLst>
          </p:cNvPr>
          <p:cNvSpPr/>
          <p:nvPr/>
        </p:nvSpPr>
        <p:spPr>
          <a:xfrm>
            <a:off x="6014720" y="3535680"/>
            <a:ext cx="1229360" cy="68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70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B65-29C8-421B-A6C1-F54CB81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8623-3929-4A9F-982C-ECE1427D8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dirty="0"/>
              <a:t>Dataset xView composto da immagini satellitari (60 categorie diverse)</a:t>
            </a:r>
          </a:p>
          <a:p>
            <a:r>
              <a:rPr lang="it-IT" dirty="0"/>
              <a:t>Molti oggetti risultano molto piccoli e sfocati</a:t>
            </a:r>
          </a:p>
          <a:p>
            <a:r>
              <a:rPr lang="it-IT" dirty="0"/>
              <a:t>Metriche mAP e F1 circa al 25%</a:t>
            </a:r>
          </a:p>
          <a:p>
            <a:r>
              <a:rPr lang="it-IT" dirty="0"/>
              <a:t>mAP migliora fino al 1.7%</a:t>
            </a:r>
          </a:p>
          <a:p>
            <a:r>
              <a:rPr lang="it-IT" dirty="0"/>
              <a:t>F1 migliora fino al 16.9%</a:t>
            </a:r>
          </a:p>
          <a:p>
            <a:r>
              <a:rPr lang="it-IT" dirty="0"/>
              <a:t>I miglioramenti sono dovuti ad un incremento della precision e della recall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D57CBC-3423-415E-A610-A91B1F31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2423" y="2129586"/>
            <a:ext cx="3865158" cy="4006222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CD7669-E35F-4AD7-97A3-8B94130B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8ADB-7E27-4B73-BBF3-967EE04B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2014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910-F2C2-41A2-8F5A-EDA91E8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FC1-0862-4D81-B2CF-8ED984A3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Tracciare specifici elementi attraverso una sequenza di frames</a:t>
            </a:r>
          </a:p>
          <a:p>
            <a:r>
              <a:rPr lang="it-IT" dirty="0"/>
              <a:t>Assegnazione di un ID univoco ad ogni elemento tracciato</a:t>
            </a:r>
          </a:p>
          <a:p>
            <a:r>
              <a:rPr lang="it-IT" dirty="0"/>
              <a:t>Tracciando un oggetto in movimento possono sorgere alcuni dei seguenti problemi: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Occlusione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Sfocatura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Luminosità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Etc...</a:t>
            </a:r>
          </a:p>
          <a:p>
            <a:pPr marL="57150" indent="0">
              <a:buNone/>
            </a:pPr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C61D6-6A5E-4703-82BD-8A8C517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A4E6-0D61-4624-A347-3D5299E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/>
              <a:t>/13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5A55-FA5B-42D5-A288-5E3D43D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4" y="4630333"/>
            <a:ext cx="641770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32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676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Wisp</vt:lpstr>
      <vt:lpstr>Riconoscimento e tracciamento di elementi su video ad alta risoluzione </vt:lpstr>
      <vt:lpstr>Azienda - Studiomapp</vt:lpstr>
      <vt:lpstr>Computer vision</vt:lpstr>
      <vt:lpstr>Object detection</vt:lpstr>
      <vt:lpstr>Tre motivi per preferire lavorare su immagini in bassa risoluzione </vt:lpstr>
      <vt:lpstr>Object detection con frammentazione</vt:lpstr>
      <vt:lpstr>Ricomposizione detections</vt:lpstr>
      <vt:lpstr>Risultati detection</vt:lpstr>
      <vt:lpstr>Object tracking</vt:lpstr>
      <vt:lpstr>Algoritmo di tracking</vt:lpstr>
      <vt:lpstr>Assegnazione tracker-detection</vt:lpstr>
      <vt:lpstr>Risultati tracking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e tracciamento di elementi su video ad alta risoluzione </dc:title>
  <dc:creator>DAVIDE LIU</dc:creator>
  <cp:lastModifiedBy>DAVIDE LIU</cp:lastModifiedBy>
  <cp:revision>8</cp:revision>
  <dcterms:created xsi:type="dcterms:W3CDTF">2019-07-12T15:25:31Z</dcterms:created>
  <dcterms:modified xsi:type="dcterms:W3CDTF">2019-07-13T12:05:03Z</dcterms:modified>
</cp:coreProperties>
</file>