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84" r:id="rId1"/>
  </p:sldMasterIdLst>
  <p:notesMasterIdLst>
    <p:notesMasterId r:id="rId15"/>
  </p:notesMasterIdLst>
  <p:sldIdLst>
    <p:sldId id="256" r:id="rId2"/>
    <p:sldId id="258" r:id="rId3"/>
    <p:sldId id="257" r:id="rId4"/>
    <p:sldId id="259" r:id="rId5"/>
    <p:sldId id="268" r:id="rId6"/>
    <p:sldId id="260" r:id="rId7"/>
    <p:sldId id="267" r:id="rId8"/>
    <p:sldId id="262" r:id="rId9"/>
    <p:sldId id="261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1A2FA0F-2544-4AF9-B059-0A24B0277048}">
          <p14:sldIdLst>
            <p14:sldId id="256"/>
            <p14:sldId id="258"/>
            <p14:sldId id="257"/>
            <p14:sldId id="259"/>
            <p14:sldId id="268"/>
            <p14:sldId id="260"/>
            <p14:sldId id="267"/>
            <p14:sldId id="262"/>
            <p14:sldId id="261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A8EA5-7220-466D-A42A-B1A3E675658D}" type="datetimeFigureOut">
              <a:rPr lang="it-IT" smtClean="0"/>
              <a:t>15/07/2019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0144A-2BAC-48B9-9471-22D74CE239D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527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7/12/2019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Liu - Riconiscimento e tracciamento di elementi su video ad alta risoluzione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323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7/12/2019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Liu - Riconiscimento e tracciamento di elementi su video ad alta risoluzione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7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7/12/2019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Liu - Riconiscimento e tracciamento di elementi su video ad alta risoluzione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9330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7/12/2019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Liu - Riconiscimento e tracciamento di elementi su video ad alta risoluzione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537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7/12/2019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Liu - Riconiscimento e tracciamento di elementi su video ad alta risoluzione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5673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7/12/2019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Liu - Riconiscimento e tracciamento di elementi su video ad alta risoluzione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625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7/12/2019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Liu - Riconiscimento e tracciamento di elementi su video ad alta risoluzione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860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7/12/2019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Liu - Riconiscimento e tracciamento di elementi su video ad alta risoluzione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133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7/12/2019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Liu - Riconiscimento e tracciamento di elementi su video ad alta risoluzione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728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7/12/2019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Liu - Riconiscimento e tracciamento di elementi su video ad alta risoluzione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4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7/12/2019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Liu - Riconiscimento e tracciamento di elementi su video ad alta risoluzione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82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7/12/2019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Liu - Riconiscimento e tracciamento di elementi su video ad alta risoluzione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34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7/12/2019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Liu - Riconiscimento e tracciamento di elementi su video ad alta risoluzione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059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7/12/2019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Liu - Riconiscimento e tracciamento di elementi su video ad alta risoluzione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319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7/12/2019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Liu - Riconiscimento e tracciamento di elementi su video ad alta risoluzione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914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7/12/2019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Liu - Riconiscimento e tracciamento di elementi su video ad alta risoluzione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124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7/12/2019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Davide Liu - Riconiscimento e tracciamento di elementi su video ad alta risoluzione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44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16ED-8AEE-4076-97FA-91204448A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221704"/>
            <a:ext cx="8915399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it-IT" b="1" dirty="0"/>
              <a:t>Riconoscimento e tracciamento di elementi su video ad alta risoluzione</a:t>
            </a:r>
            <a:br>
              <a:rPr lang="it-IT" b="1" dirty="0"/>
            </a:br>
            <a:endParaRPr lang="it-IT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CBB21-1D08-4ED2-A3D7-E48841EDE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63817" y="3292318"/>
            <a:ext cx="4418119" cy="1473693"/>
          </a:xfrm>
        </p:spPr>
        <p:txBody>
          <a:bodyPr>
            <a:normAutofit/>
          </a:bodyPr>
          <a:lstStyle/>
          <a:p>
            <a:pPr algn="r"/>
            <a:r>
              <a:rPr lang="it-IT" dirty="0"/>
              <a:t>Studente: Davide Liu</a:t>
            </a:r>
          </a:p>
          <a:p>
            <a:pPr algn="r"/>
            <a:r>
              <a:rPr lang="it-IT" dirty="0"/>
              <a:t>Relatore: Prof. Lamberto Ballan</a:t>
            </a:r>
          </a:p>
          <a:p>
            <a:pPr algn="r"/>
            <a:r>
              <a:rPr lang="it-IT" dirty="0"/>
              <a:t>Tutor aziendale: Leonardo Dal Zovo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C43248-EB83-419A-878E-CD240F5BE24E}"/>
              </a:ext>
            </a:extLst>
          </p:cNvPr>
          <p:cNvSpPr/>
          <p:nvPr/>
        </p:nvSpPr>
        <p:spPr>
          <a:xfrm>
            <a:off x="3916202" y="4766011"/>
            <a:ext cx="62498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Università degli studi di Padova</a:t>
            </a:r>
          </a:p>
          <a:p>
            <a:pPr algn="ctr"/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Corso di Laurea Triennale in informatica</a:t>
            </a:r>
          </a:p>
          <a:p>
            <a:pPr algn="ctr"/>
            <a:endParaRPr lang="it-IT" sz="24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Esame di laurea</a:t>
            </a:r>
          </a:p>
        </p:txBody>
      </p:sp>
    </p:spTree>
    <p:extLst>
      <p:ext uri="{BB962C8B-B14F-4D97-AF65-F5344CB8AC3E}">
        <p14:creationId xmlns:p14="http://schemas.microsoft.com/office/powerpoint/2010/main" val="396450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234B8-62BD-4942-89C3-807122800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Algoritmo di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E5635-38AB-42B2-BE9B-80154B2A7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5702532" cy="3777622"/>
          </a:xfrm>
        </p:spPr>
        <p:txBody>
          <a:bodyPr>
            <a:normAutofit/>
          </a:bodyPr>
          <a:lstStyle/>
          <a:p>
            <a:r>
              <a:rPr lang="it-IT" dirty="0"/>
              <a:t>Effettuare una detection per ogni frame</a:t>
            </a:r>
          </a:p>
          <a:p>
            <a:r>
              <a:rPr lang="it-IT" dirty="0"/>
              <a:t>Sfruttare dei trackers per tracciare gli elementi presenti nel video</a:t>
            </a:r>
          </a:p>
          <a:p>
            <a:r>
              <a:rPr lang="it-IT" dirty="0"/>
              <a:t>Ogni tracker usa un filtro per prevedere la prossima locazione dell’oggetto tracciato a partire dalle locazioni precedenti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1800" dirty="0"/>
              <a:t>Filtro di Kalman</a:t>
            </a:r>
          </a:p>
          <a:p>
            <a:r>
              <a:rPr lang="it-IT" dirty="0"/>
              <a:t>Assegnare ad ogni tracker il rispettivo oggetto tracciato individuato tramite la nuova detection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09BFC5CA-FAB3-4DF2-B808-73CDF7278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z="1200" dirty="0"/>
              <a:t>Davide Liu - Riconiscimento e tracciamento di elementi su video ad alta risoluzione</a:t>
            </a:r>
            <a:endParaRPr lang="en-US" sz="120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F8B14E97-D1D1-4B31-ACF0-79D396465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7452" y="787782"/>
            <a:ext cx="105412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r>
              <a:rPr lang="en-US" dirty="0"/>
              <a:t>/13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D7C909-EC78-4F76-BB16-B0C1346BE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4792" y="502920"/>
            <a:ext cx="2369820" cy="16306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B57B1E-8A03-4C9D-9ED1-EFC8962F1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4792" y="4724400"/>
            <a:ext cx="2369820" cy="16306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1E2ABD4-B87E-4837-A3DF-21E238FED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4792" y="2613660"/>
            <a:ext cx="2369820" cy="1630680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6DEC2664-8DDC-43EC-983E-3E8889934B56}"/>
              </a:ext>
            </a:extLst>
          </p:cNvPr>
          <p:cNvSpPr/>
          <p:nvPr/>
        </p:nvSpPr>
        <p:spPr>
          <a:xfrm rot="20107826">
            <a:off x="7748062" y="1872478"/>
            <a:ext cx="1087365" cy="293642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BED8579-6276-4BC4-B604-CFB636B1F832}"/>
              </a:ext>
            </a:extLst>
          </p:cNvPr>
          <p:cNvSpPr/>
          <p:nvPr/>
        </p:nvSpPr>
        <p:spPr>
          <a:xfrm>
            <a:off x="8087557" y="3376392"/>
            <a:ext cx="759200" cy="293642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455842A-67BF-405D-B57E-83517D613549}"/>
              </a:ext>
            </a:extLst>
          </p:cNvPr>
          <p:cNvSpPr/>
          <p:nvPr/>
        </p:nvSpPr>
        <p:spPr>
          <a:xfrm rot="998166">
            <a:off x="7729375" y="5102507"/>
            <a:ext cx="1087365" cy="293642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6710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2AFD4-4B8C-4B39-8FDF-BCD7BC93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Assegnazione tracker-detection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02596-0C6C-49B2-8C8F-D4A695DEA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25362"/>
            <a:ext cx="5835121" cy="378586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it-IT" dirty="0"/>
              <a:t>Calcolare un valore di similarità per ogni coppia tracker-detection: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it-IT" sz="1800" dirty="0"/>
              <a:t>Intersection over Union (IoU)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it-IT" sz="1800" dirty="0"/>
              <a:t>Dimensione delle aree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it-IT" sz="1800" dirty="0"/>
              <a:t>Rapporto tra i lati</a:t>
            </a:r>
          </a:p>
          <a:p>
            <a:pPr>
              <a:lnSpc>
                <a:spcPct val="90000"/>
              </a:lnSpc>
            </a:pPr>
            <a:r>
              <a:rPr lang="it-IT" dirty="0"/>
              <a:t>Effettuare gli assegnamenti massimizzando il valore di similarità</a:t>
            </a:r>
          </a:p>
          <a:p>
            <a:pPr>
              <a:lnSpc>
                <a:spcPct val="90000"/>
              </a:lnSpc>
            </a:pPr>
            <a:r>
              <a:rPr lang="it-IT" dirty="0"/>
              <a:t>Creare nuovi tracker per tracciare eventuali nuovi oggetti</a:t>
            </a:r>
          </a:p>
          <a:p>
            <a:pPr>
              <a:lnSpc>
                <a:spcPct val="90000"/>
              </a:lnSpc>
            </a:pPr>
            <a:r>
              <a:rPr lang="it-IT" dirty="0"/>
              <a:t>Cancellare i trackers che da troppo frames non sono più stati assegnati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0746EB-975D-4C3A-BBA7-B83AD5BAF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z="1200" dirty="0"/>
              <a:t>Davide Liu - Riconiscimento e tracciamento di elementi su video ad alta risoluzione</a:t>
            </a:r>
            <a:endParaRPr lang="en-US" sz="1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DA9ED0-F0E4-4A99-A7FF-75BCC54C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9698" y="787782"/>
            <a:ext cx="1071882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r>
              <a:rPr lang="en-US" dirty="0"/>
              <a:t>/13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9C2030-E078-4A8A-8AAE-02BE33688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334" y="1987853"/>
            <a:ext cx="3080278" cy="376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63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EA494-A7DC-4D0E-90A8-D05FCC66E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3C86A-8CEF-476E-969B-197B4F8CA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Dataset VisDrone2019 formato da video ripresi da un drone</a:t>
            </a:r>
          </a:p>
          <a:p>
            <a:r>
              <a:rPr lang="it-IT" dirty="0"/>
              <a:t>Solo 5 categorie di elementi: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1800" dirty="0"/>
              <a:t>Detections molto più semplici rispetto al precedente dataset</a:t>
            </a:r>
          </a:p>
          <a:p>
            <a:r>
              <a:rPr lang="it-IT" dirty="0"/>
              <a:t>Circa il 70% degli oggetti vengono tracciati per almeno l’80% della loro durata</a:t>
            </a:r>
          </a:p>
          <a:p>
            <a:r>
              <a:rPr lang="it-IT" dirty="0"/>
              <a:t>Metriche IDF1 e MOTA circa al 50%</a:t>
            </a:r>
          </a:p>
          <a:p>
            <a:r>
              <a:rPr lang="it-IT" dirty="0"/>
              <a:t>Aumentando la qualità della detection aumenta anche la qualità del tracking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5244EA-7240-4855-AEA1-12F68C99A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z="1200" dirty="0"/>
              <a:t>Davide Liu - Riconiscimento e tracciamento di elementi su video ad alta risoluzione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F9047C-F1BB-4C4A-8F2A-356F6D6EA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1942" y="787782"/>
            <a:ext cx="108963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r>
              <a:rPr lang="en-US" dirty="0"/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1624615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2917A-8033-4EA7-9F06-6ABD4CD18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z="1200" dirty="0"/>
              <a:t>Davide Liu - Riconiscimento e tracciamento di elementi su video ad alta risoluzione</a:t>
            </a:r>
            <a:endParaRPr lang="en-US" sz="1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593056-E5CE-455F-BA6D-4A8B65730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9698" y="787782"/>
            <a:ext cx="1071882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r>
              <a:rPr lang="en-US" dirty="0"/>
              <a:t>/13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B3A905-1609-4D21-AE6E-B179D89C886A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276600" y="2514600"/>
            <a:ext cx="8915400" cy="2262188"/>
          </a:xfrm>
        </p:spPr>
        <p:txBody>
          <a:bodyPr>
            <a:normAutofit/>
          </a:bodyPr>
          <a:lstStyle/>
          <a:p>
            <a:r>
              <a:rPr lang="it-IT" sz="5400" b="1" dirty="0"/>
              <a:t>Grazie per l’attenzione!</a:t>
            </a:r>
          </a:p>
        </p:txBody>
      </p:sp>
    </p:spTree>
    <p:extLst>
      <p:ext uri="{BB962C8B-B14F-4D97-AF65-F5344CB8AC3E}">
        <p14:creationId xmlns:p14="http://schemas.microsoft.com/office/powerpoint/2010/main" val="4107545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0C0FD-AF9A-4014-A1A1-7BC96B2B5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Azienda - Studiomapp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38BDE-F233-4572-BE20-E1D309B7D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25362"/>
            <a:ext cx="5835121" cy="3785860"/>
          </a:xfrm>
        </p:spPr>
        <p:txBody>
          <a:bodyPr>
            <a:normAutofit/>
          </a:bodyPr>
          <a:lstStyle/>
          <a:p>
            <a:r>
              <a:rPr lang="it-IT" dirty="0"/>
              <a:t>Startup innovativa fondata a ﬁne 2015 con sede a Ravenna</a:t>
            </a:r>
          </a:p>
          <a:p>
            <a:r>
              <a:rPr lang="it-IT" dirty="0"/>
              <a:t>Sviluppa algoritmi di intelligenza artiﬁciale applicati alla computer vision</a:t>
            </a:r>
          </a:p>
          <a:p>
            <a:r>
              <a:rPr lang="it-IT" dirty="0"/>
              <a:t>Studio del territorio tramite analisi di immagini satellitari</a:t>
            </a:r>
          </a:p>
          <a:p>
            <a:r>
              <a:rPr lang="it-IT" dirty="0"/>
              <a:t>Classificata al quarto posto nella sfida di object detection xView Challenge organizzata dal Pentagono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FD467E6-69B7-4F2A-98BA-4805B9197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 sz="1200" dirty="0"/>
              <a:t>Davide Liu - Riconiscimento e tracciamento di elementi su video ad alta risoluzione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E77FD-C122-41FA-8770-30CD409B6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r>
              <a:rPr lang="en-US" sz="1900"/>
              <a:t>/13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6BA149-E2A0-444A-8A4D-B2B3AF1FA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3595" y="2125362"/>
            <a:ext cx="2451018" cy="401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0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E95A4-E913-4C4C-A2C5-3D46B4DD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Computer 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BD781-5B8C-4660-AB62-F1B6A2614B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Object detection</a:t>
            </a:r>
          </a:p>
          <a:p>
            <a:endParaRPr lang="it-IT" sz="2400" dirty="0"/>
          </a:p>
          <a:p>
            <a:endParaRPr lang="it-IT" sz="2400" dirty="0"/>
          </a:p>
          <a:p>
            <a:endParaRPr lang="it-IT" sz="2400" dirty="0"/>
          </a:p>
          <a:p>
            <a:endParaRPr lang="it-IT" sz="2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E586F4-04D3-4FA5-B30E-C8B6DFD7AB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sz="2400" dirty="0"/>
              <a:t>Object tracking</a:t>
            </a:r>
          </a:p>
          <a:p>
            <a:endParaRPr lang="it-IT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E617747-1DE2-45AD-A915-9E3BCC09C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FC64D2-1C5B-4322-AA7E-67AAD6324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r>
              <a:rPr lang="en-US" dirty="0"/>
              <a:t>/13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E540A3-CF90-4F2A-98F5-67781EC065DB}"/>
              </a:ext>
            </a:extLst>
          </p:cNvPr>
          <p:cNvSpPr txBox="1"/>
          <p:nvPr/>
        </p:nvSpPr>
        <p:spPr>
          <a:xfrm>
            <a:off x="7279690" y="805562"/>
            <a:ext cx="31959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>
                <a:solidFill>
                  <a:schemeClr val="bg1">
                    <a:lumMod val="50000"/>
                  </a:schemeClr>
                </a:solidFill>
              </a:rPr>
              <a:t>’’If we want machines to think, we need to teach them to see’’ Li Fei Fei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C3C532-BC26-479D-9222-B32643339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968173"/>
            <a:ext cx="3506788" cy="35067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AB480C-90AD-48C3-B447-BCF9A3F82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690" y="2968171"/>
            <a:ext cx="3506787" cy="350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31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AC9A0-7C92-4E95-8DF3-271506A23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Object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02E34-B50F-4DDB-AF2E-25242C591A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Interpretare il contenuto di un immagine</a:t>
            </a:r>
          </a:p>
          <a:p>
            <a:r>
              <a:rPr lang="it-IT" dirty="0"/>
              <a:t>Riconoscere gli elementi presenti in essa: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it-IT" sz="1800" dirty="0"/>
              <a:t>Bounding box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it-IT" sz="1800" dirty="0"/>
              <a:t>Categoria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it-IT" sz="1800" dirty="0"/>
              <a:t>Probabilità</a:t>
            </a:r>
          </a:p>
          <a:p>
            <a:r>
              <a:rPr lang="it-IT" dirty="0"/>
              <a:t>Stato dell’arte: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1800" dirty="0"/>
              <a:t>Convolutional neural network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1800" dirty="0"/>
              <a:t>Faster R-CNN</a:t>
            </a:r>
          </a:p>
          <a:p>
            <a:pPr marL="0" indent="0">
              <a:buNone/>
            </a:pPr>
            <a:endParaRPr lang="it-IT" dirty="0"/>
          </a:p>
          <a:p>
            <a:pPr marL="285750">
              <a:buFont typeface="Wingdings" panose="05000000000000000000" pitchFamily="2" charset="2"/>
              <a:buChar char="§"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E4025A9-78BF-4C58-9C08-431A5DF985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41474" y="2125663"/>
            <a:ext cx="3813040" cy="3778250"/>
          </a:xfr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8FF9BD-7A91-462E-B310-2B89C0420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z="1200" dirty="0"/>
              <a:t>Davide Liu - Riconiscimento e tracciamento di elementi su video ad alta risoluzione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8F1A3-CFAA-4F9B-9CCA-21AF5F55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r>
              <a:rPr lang="en-US" dirty="0"/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393591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EC00C-99AD-430C-A927-0888AD6D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Tre motivi per preferire lavorare su immagini in bassa risoluzione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15545-D967-4C8E-B12B-6235E34A7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La maggior parte dei modelli esistenti lavorano su immagini in bassa risoluzione: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1800" dirty="0"/>
              <a:t>Le immagini troppo grandi verranno automaticamente ridimensionate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1800" dirty="0"/>
              <a:t>Perdita di risoluzione</a:t>
            </a:r>
          </a:p>
          <a:p>
            <a:r>
              <a:rPr lang="it-IT" dirty="0"/>
              <a:t>Processare immagini a bassa risoluzione è più efficiente</a:t>
            </a:r>
          </a:p>
          <a:p>
            <a:r>
              <a:rPr lang="it-IT" dirty="0"/>
              <a:t>I dataset attuali per allenare i modelli sono composti da milioni di immagini in bassa risoluzione (ImageNet):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1800" dirty="0"/>
              <a:t>I modelli che lavorano su immagini in alta definizione sono più difficili da allenare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2A69B6C-1C13-4BE3-A4DC-80D3DB9D6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z="1200" dirty="0"/>
              <a:t>Davide Liu - Riconiscimento e tracciamento di elementi su video ad alta risoluzione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10D825-2D5C-4053-953A-EC757C37B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r>
              <a:rPr lang="en-US" dirty="0"/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3888445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BCB4B-AD7C-4E8C-B829-3F4C01036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/>
              <a:t>Object detection con frammentazione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9F08F-AE02-49CA-8BA3-FC6CB5AB0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25362"/>
            <a:ext cx="5835121" cy="3785860"/>
          </a:xfrm>
        </p:spPr>
        <p:txBody>
          <a:bodyPr>
            <a:normAutofit/>
          </a:bodyPr>
          <a:lstStyle/>
          <a:p>
            <a:r>
              <a:rPr lang="it-IT" dirty="0"/>
              <a:t>Suddividere un’ immagine in regioni</a:t>
            </a:r>
          </a:p>
          <a:p>
            <a:r>
              <a:rPr lang="it-IT" dirty="0"/>
              <a:t>Effettuare la detection su una regione alla volta</a:t>
            </a:r>
          </a:p>
          <a:p>
            <a:r>
              <a:rPr lang="it-IT" dirty="0"/>
              <a:t>Problema: uno stesso elemento può venire individuato più volte</a:t>
            </a:r>
          </a:p>
          <a:p>
            <a:r>
              <a:rPr lang="it-IT" dirty="0"/>
              <a:t>Non-max suppression da solo non è sufficiente</a:t>
            </a:r>
          </a:p>
          <a:p>
            <a:r>
              <a:rPr lang="it-IT" dirty="0"/>
              <a:t>Algoritmo per ricomporre le detections frammentate</a:t>
            </a:r>
          </a:p>
          <a:p>
            <a:r>
              <a:rPr lang="it-IT" dirty="0"/>
              <a:t>Individuare le detections che potrebbero appartenere allo stesso elemento e ricomporle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ABD2A2-72E5-4155-B763-6E447169C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z="1200" dirty="0"/>
              <a:t>Davide Liu - Riconiscimento e tracciamento di elementi su video ad alta risoluzione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16C6C-4620-43D1-B022-449833F73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r>
              <a:rPr lang="en-US" dirty="0"/>
              <a:t>/13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FA65D9-012D-4B99-86F7-391DC13F5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368" y="2129586"/>
            <a:ext cx="2775326" cy="373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602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2D9B-8A7C-428E-B559-91E776E8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Ricomposizione detections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D10AEF0-E2C4-4B56-AB3D-AE95C887695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92924" y="1905000"/>
            <a:ext cx="2916691" cy="3912634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B115E02-37B0-4218-BBC6-F6E32111FB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797006" y="1905000"/>
            <a:ext cx="2865591" cy="3912634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9B48B-E6B7-4B9F-9E9E-BAB43872D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z="1200" dirty="0"/>
              <a:t>Davide Liu - Riconiscimento e tracciamento di elementi su video ad alta risoluzione</a:t>
            </a:r>
            <a:endParaRPr lang="en-US" sz="1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7C5DAD-2415-42DE-81A3-4457EAC06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r>
              <a:rPr lang="en-US" dirty="0"/>
              <a:t>/13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882B311-A696-4519-9A88-59B8E343E0E8}"/>
              </a:ext>
            </a:extLst>
          </p:cNvPr>
          <p:cNvSpPr/>
          <p:nvPr/>
        </p:nvSpPr>
        <p:spPr>
          <a:xfrm>
            <a:off x="6014720" y="3535680"/>
            <a:ext cx="1229360" cy="680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3706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0EB65-29C8-421B-A6C1-F54CB8189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B8623-3929-4A9F-982C-ECE1427D86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it-IT" dirty="0"/>
              <a:t>Dataset xView composto da immagini satellitari (60 categorie diverse)</a:t>
            </a:r>
          </a:p>
          <a:p>
            <a:r>
              <a:rPr lang="it-IT" dirty="0"/>
              <a:t>Molti oggetti risultano molto piccoli e sfocati</a:t>
            </a:r>
          </a:p>
          <a:p>
            <a:r>
              <a:rPr lang="it-IT" dirty="0"/>
              <a:t>Metriche mAP e F1 circa al 25%</a:t>
            </a:r>
          </a:p>
          <a:p>
            <a:r>
              <a:rPr lang="it-IT" dirty="0"/>
              <a:t>mAP migliora fino al 1.7%</a:t>
            </a:r>
          </a:p>
          <a:p>
            <a:r>
              <a:rPr lang="it-IT" dirty="0"/>
              <a:t>F1 migliora fino al 16.9%</a:t>
            </a:r>
          </a:p>
          <a:p>
            <a:r>
              <a:rPr lang="it-IT" dirty="0"/>
              <a:t>I miglioramenti sono dovuti ad un incremento della precision e della recall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FD57CBC-3423-415E-A610-A91B1F3123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962423" y="2129586"/>
            <a:ext cx="3865158" cy="4006222"/>
          </a:xfr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5CD7669-E35F-4AD7-97A3-8B94130BD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z="1200" dirty="0"/>
              <a:t>Davide Liu - Riconiscimento e tracciamento di elementi su video ad alta risoluzione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C8ADB-7E27-4B73-BBF3-967EE04B7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r>
              <a:rPr lang="en-US" dirty="0"/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3201478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4B910-F2C2-41A2-8F5A-EDA91E88E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Object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F2FC1-0862-4D81-B2CF-8ED984A31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Tracciare specifici elementi attraverso una sequenza di frames</a:t>
            </a:r>
          </a:p>
          <a:p>
            <a:r>
              <a:rPr lang="it-IT" dirty="0"/>
              <a:t>Assegnazione di un ID univoco ad ogni elemento tracciato</a:t>
            </a:r>
          </a:p>
          <a:p>
            <a:r>
              <a:rPr lang="it-IT" dirty="0"/>
              <a:t>Tracciando un oggetto in movimento possono sorgere alcuni dei seguenti problemi: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1800" dirty="0"/>
              <a:t>Occlusione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1800" dirty="0"/>
              <a:t>Sfocatura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1800" dirty="0"/>
              <a:t>Background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1800" dirty="0"/>
              <a:t>Luminosità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1800" dirty="0"/>
              <a:t>Etc...</a:t>
            </a:r>
          </a:p>
          <a:p>
            <a:pPr marL="57150" indent="0">
              <a:buNone/>
            </a:pPr>
            <a:endParaRPr lang="it-IT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4C61D6-6A5E-4703-82BD-8A8C517C4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z="1200" dirty="0"/>
              <a:t>Davide Liu - Riconiscimento e tracciamento di elementi su video ad alta risoluzione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CA4E6-0D61-4624-A347-3D5299ED5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r>
              <a:rPr lang="en-US" dirty="0"/>
              <a:t>/13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B15A55-FA5B-42D5-A288-5E3D43D4B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904" y="4630333"/>
            <a:ext cx="6417707" cy="128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3321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430</TotalTime>
  <Words>676</Words>
  <Application>Microsoft Office PowerPoint</Application>
  <PresentationFormat>Widescreen</PresentationFormat>
  <Paragraphs>105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Wingdings</vt:lpstr>
      <vt:lpstr>Wingdings 3</vt:lpstr>
      <vt:lpstr>Wisp</vt:lpstr>
      <vt:lpstr>Riconoscimento e tracciamento di elementi su video ad alta risoluzione </vt:lpstr>
      <vt:lpstr>Azienda - Studiomapp</vt:lpstr>
      <vt:lpstr>Computer vision</vt:lpstr>
      <vt:lpstr>Object detection</vt:lpstr>
      <vt:lpstr>Tre motivi per preferire lavorare su immagini in bassa risoluzione </vt:lpstr>
      <vt:lpstr>Object detection con frammentazione</vt:lpstr>
      <vt:lpstr>Ricomposizione detections</vt:lpstr>
      <vt:lpstr>Risultati detection</vt:lpstr>
      <vt:lpstr>Object tracking</vt:lpstr>
      <vt:lpstr>Algoritmo di tracking</vt:lpstr>
      <vt:lpstr>Assegnazione tracker-detection</vt:lpstr>
      <vt:lpstr>Risultati tracking</vt:lpstr>
      <vt:lpstr>Grazie per l’attenzione!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Riconoscimento e tracciamento di elementi su video ad alta risoluzione</dc:title>
  <dc:creator>DAVIDE LIU</dc:creator>
  <cp:lastModifiedBy>DAVIDE LIU</cp:lastModifiedBy>
  <cp:revision>10</cp:revision>
  <dcterms:created xsi:type="dcterms:W3CDTF">2019-07-12T15:25:31Z</dcterms:created>
  <dcterms:modified xsi:type="dcterms:W3CDTF">2019-07-15T08:23:21Z</dcterms:modified>
</cp:coreProperties>
</file>