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2" r:id="rId7"/>
    <p:sldId id="261" r:id="rId8"/>
    <p:sldId id="263" r:id="rId9"/>
    <p:sldId id="264" r:id="rId10"/>
    <p:sldId id="265" r:id="rId11"/>
    <p:sldId id="26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A2FA0F-2544-4AF9-B059-0A24B0277048}">
          <p14:sldIdLst>
            <p14:sldId id="256"/>
            <p14:sldId id="257"/>
            <p14:sldId id="259"/>
            <p14:sldId id="260"/>
            <p14:sldId id="267"/>
            <p14:sldId id="262"/>
            <p14:sldId id="261"/>
            <p14:sldId id="263"/>
            <p14:sldId id="264"/>
            <p14:sldId id="265"/>
            <p14:sldId id="26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16ED-8AEE-4076-97FA-91204448A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221704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Riconoscimento e tracciamento di elementi su video ad alta risoluzione</a:t>
            </a:r>
            <a:br>
              <a:rPr lang="it-IT" dirty="0"/>
            </a:b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BB21-1D08-4ED2-A3D7-E48841EDE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3817" y="3292318"/>
            <a:ext cx="4418119" cy="1473693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Studente: Davide Liu</a:t>
            </a:r>
          </a:p>
          <a:p>
            <a:pPr algn="r"/>
            <a:r>
              <a:rPr lang="it-IT" dirty="0"/>
              <a:t>Relatore: Prof. Lamberto Ballan</a:t>
            </a:r>
          </a:p>
          <a:p>
            <a:pPr algn="r"/>
            <a:r>
              <a:rPr lang="it-IT" dirty="0"/>
              <a:t>Tutor aziendale: Leonardo Dal Zovo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43248-EB83-419A-878E-CD240F5BE24E}"/>
              </a:ext>
            </a:extLst>
          </p:cNvPr>
          <p:cNvSpPr/>
          <p:nvPr/>
        </p:nvSpPr>
        <p:spPr>
          <a:xfrm>
            <a:off x="3266983" y="4766011"/>
            <a:ext cx="6249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Corso di Laurea Triennale in informatica</a:t>
            </a:r>
          </a:p>
          <a:p>
            <a:pPr algn="ctr"/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Presentazione tesi di laurea</a:t>
            </a:r>
          </a:p>
        </p:txBody>
      </p:sp>
    </p:spTree>
    <p:extLst>
      <p:ext uri="{BB962C8B-B14F-4D97-AF65-F5344CB8AC3E}">
        <p14:creationId xmlns:p14="http://schemas.microsoft.com/office/powerpoint/2010/main" val="396450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A494-A7DC-4D0E-90A8-D05FCC66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C86A-8CEF-476E-969B-197B4F8C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61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A905-1609-4D21-AE6E-B179D89C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381966"/>
            <a:ext cx="8911687" cy="1280890"/>
          </a:xfrm>
        </p:spPr>
        <p:txBody>
          <a:bodyPr/>
          <a:lstStyle/>
          <a:p>
            <a:r>
              <a:rPr lang="it-IT" dirty="0"/>
              <a:t>Grazie per l’attenzione!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95BC-9F5B-4EC0-83C6-0E68D7BE2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754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C0FD-AF9A-4014-A1A1-7BC96B2B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Azienda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8BDE-F233-4572-BE20-E1D309B7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520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95A4-E913-4C4C-A2C5-3D46B4DD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D781-5B8C-4660-AB62-F1B6A2614B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Object detection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586F4-04D3-4FA5-B30E-C8B6DFD7AB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2400" dirty="0"/>
              <a:t>Object tracking</a:t>
            </a:r>
          </a:p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40A3-CF90-4F2A-98F5-67781EC065DB}"/>
              </a:ext>
            </a:extLst>
          </p:cNvPr>
          <p:cNvSpPr txBox="1"/>
          <p:nvPr/>
        </p:nvSpPr>
        <p:spPr>
          <a:xfrm>
            <a:off x="7279690" y="805562"/>
            <a:ext cx="319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bg1">
                    <a:lumMod val="50000"/>
                  </a:schemeClr>
                </a:solidFill>
              </a:rPr>
              <a:t>’’If we want machines to think, we need to teach them to see’’ Li Fei Fei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3C532-BC26-479D-9222-B3264333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68173"/>
            <a:ext cx="3506788" cy="3506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AB480C-90AD-48C3-B447-BCF9A3F8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90" y="2968171"/>
            <a:ext cx="3506787" cy="35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1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C9A0-7C92-4E95-8DF3-271506A2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2E34-B50F-4DDB-AF2E-25242C59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876584"/>
          </a:xfrm>
        </p:spPr>
        <p:txBody>
          <a:bodyPr/>
          <a:lstStyle/>
          <a:p>
            <a:r>
              <a:rPr lang="it-IT" dirty="0"/>
              <a:t>Interpretare il contenuto di un immagine</a:t>
            </a:r>
          </a:p>
          <a:p>
            <a:r>
              <a:rPr lang="it-IT" dirty="0"/>
              <a:t>Riconoscere gli elementi presenti in essa: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dirty="0"/>
              <a:t>Bounding box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dirty="0"/>
              <a:t>Categoria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it-IT" dirty="0"/>
              <a:t>Probabilità</a:t>
            </a:r>
          </a:p>
          <a:p>
            <a:r>
              <a:rPr lang="it-IT" dirty="0"/>
              <a:t>Stato dell’arte: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Convolutional neural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Faster R-CNN</a:t>
            </a:r>
          </a:p>
          <a:p>
            <a:pPr marL="0" indent="0">
              <a:buNone/>
            </a:pPr>
            <a:endParaRPr lang="it-IT" dirty="0"/>
          </a:p>
          <a:p>
            <a:pPr marL="285750">
              <a:buFont typeface="Wingdings" panose="05000000000000000000" pitchFamily="2" charset="2"/>
              <a:buChar char="§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591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CB4B-AD7C-4E8C-B829-3F4C0103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 detection con frammentazione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F08F-AE02-49CA-8BA3-FC6CB5AB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it-IT" dirty="0"/>
              <a:t>Suddividere un’ immagine in regioni</a:t>
            </a:r>
          </a:p>
          <a:p>
            <a:r>
              <a:rPr lang="it-IT" dirty="0"/>
              <a:t>Effettuare la detection su una regione alla volta</a:t>
            </a:r>
          </a:p>
          <a:p>
            <a:r>
              <a:rPr lang="it-IT" dirty="0"/>
              <a:t>Problema: uno stesso elemento può venire individuato più volte</a:t>
            </a:r>
          </a:p>
          <a:p>
            <a:r>
              <a:rPr lang="it-IT" dirty="0"/>
              <a:t>Non-max suppression da solo non è sufficiente</a:t>
            </a:r>
          </a:p>
          <a:p>
            <a:r>
              <a:rPr lang="it-IT" dirty="0"/>
              <a:t>Algoritmo per ricomporre le detections frammentate</a:t>
            </a:r>
          </a:p>
          <a:p>
            <a:r>
              <a:rPr lang="it-IT" dirty="0"/>
              <a:t>Individuare detections che potrebbero appartenere allo stesso elemento e ricomporle</a:t>
            </a:r>
          </a:p>
        </p:txBody>
      </p:sp>
    </p:spTree>
    <p:extLst>
      <p:ext uri="{BB962C8B-B14F-4D97-AF65-F5344CB8AC3E}">
        <p14:creationId xmlns:p14="http://schemas.microsoft.com/office/powerpoint/2010/main" val="206060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D9B-8A7C-428E-B559-91E776E8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Ricomposizione detections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10AEF0-E2C4-4B56-AB3D-AE95C88769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2916691" cy="391263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115E02-37B0-4218-BBC6-F6E32111FB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97006" y="1905000"/>
            <a:ext cx="2865591" cy="3912634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882B311-A696-4519-9A88-59B8E343E0E8}"/>
              </a:ext>
            </a:extLst>
          </p:cNvPr>
          <p:cNvSpPr/>
          <p:nvPr/>
        </p:nvSpPr>
        <p:spPr>
          <a:xfrm>
            <a:off x="6014720" y="3535680"/>
            <a:ext cx="1229360" cy="680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70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EB65-29C8-421B-A6C1-F54CB818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8623-3929-4A9F-982C-ECE1427D8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Dataset xView composto da immagini satellitari</a:t>
            </a:r>
          </a:p>
          <a:p>
            <a:r>
              <a:rPr lang="it-IT" dirty="0"/>
              <a:t>Molti oggetti risultano molto piccoli e sfocati, particolarmente difficili da individuare e classificare correttamente</a:t>
            </a:r>
          </a:p>
          <a:p>
            <a:r>
              <a:rPr lang="it-IT" dirty="0"/>
              <a:t>AP migliora per tutte le categorie</a:t>
            </a:r>
          </a:p>
          <a:p>
            <a:r>
              <a:rPr lang="it-IT" dirty="0"/>
              <a:t>mAP migliora fino al 1.7%</a:t>
            </a:r>
          </a:p>
          <a:p>
            <a:r>
              <a:rPr lang="it-IT" dirty="0"/>
              <a:t>F1 migliora fino al 16.9%</a:t>
            </a:r>
          </a:p>
          <a:p>
            <a:r>
              <a:rPr lang="it-IT" dirty="0"/>
              <a:t>I miglioramenti sono dovuti ad un incremento della precision e della recall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D57CBC-3423-415E-A610-A91B1F3123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5448" y="2133600"/>
            <a:ext cx="3644607" cy="3777622"/>
          </a:xfrm>
        </p:spPr>
      </p:pic>
    </p:spTree>
    <p:extLst>
      <p:ext uri="{BB962C8B-B14F-4D97-AF65-F5344CB8AC3E}">
        <p14:creationId xmlns:p14="http://schemas.microsoft.com/office/powerpoint/2010/main" val="320147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B910-F2C2-41A2-8F5A-EDA91E88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Object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2FC1-0862-4D81-B2CF-8ED984A3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103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34B8-62BD-4942-89C3-80712280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tracking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E5635-38AB-42B2-BE9B-80154B2A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71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AFD4-4B8C-4B39-8FDF-BCD7BC93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tracking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2596-0C6C-49B2-8C8F-D4A695DE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4638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471</TotalTime>
  <Words>208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Riconoscimento e tracciamento di elementi su video ad alta risoluzione </vt:lpstr>
      <vt:lpstr>Computer vision</vt:lpstr>
      <vt:lpstr>Object detection</vt:lpstr>
      <vt:lpstr>Object detection con frammentazione</vt:lpstr>
      <vt:lpstr>Ricomposizione detections</vt:lpstr>
      <vt:lpstr>Risultati detection</vt:lpstr>
      <vt:lpstr>Object tracking</vt:lpstr>
      <vt:lpstr>Risultati tracking 1</vt:lpstr>
      <vt:lpstr>Risultati tracking 2</vt:lpstr>
      <vt:lpstr>Conclusioni</vt:lpstr>
      <vt:lpstr>Grazie per l’attenzione!</vt:lpstr>
      <vt:lpstr>Azienda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Riconoscimento e tracciamento di elementi su video ad alta risoluzione</dc:title>
  <dc:creator>DAVIDE LIU</dc:creator>
  <cp:lastModifiedBy>DAVIDE LIU</cp:lastModifiedBy>
  <cp:revision>18</cp:revision>
  <dcterms:created xsi:type="dcterms:W3CDTF">2019-07-01T13:12:20Z</dcterms:created>
  <dcterms:modified xsi:type="dcterms:W3CDTF">2019-07-01T21:03:46Z</dcterms:modified>
</cp:coreProperties>
</file>